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90" r:id="rId2"/>
    <p:sldId id="389" r:id="rId3"/>
    <p:sldId id="371" r:id="rId4"/>
    <p:sldId id="372" r:id="rId5"/>
    <p:sldId id="291" r:id="rId6"/>
    <p:sldId id="292" r:id="rId7"/>
    <p:sldId id="337" r:id="rId8"/>
    <p:sldId id="373" r:id="rId9"/>
    <p:sldId id="375" r:id="rId10"/>
    <p:sldId id="381" r:id="rId11"/>
    <p:sldId id="377" r:id="rId12"/>
    <p:sldId id="382" r:id="rId13"/>
    <p:sldId id="384" r:id="rId14"/>
    <p:sldId id="378" r:id="rId15"/>
    <p:sldId id="385" r:id="rId16"/>
  </p:sldIdLst>
  <p:sldSz cx="9144000" cy="5143500" type="screen16x9"/>
  <p:notesSz cx="6858000" cy="994568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03366"/>
    <a:srgbClr val="969696"/>
    <a:srgbClr val="FF0000"/>
    <a:srgbClr val="CC66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29" autoAdjust="0"/>
    <p:restoredTop sz="89846" autoAdjust="0"/>
  </p:normalViewPr>
  <p:slideViewPr>
    <p:cSldViewPr>
      <p:cViewPr varScale="1">
        <p:scale>
          <a:sx n="82" d="100"/>
          <a:sy n="82" d="100"/>
        </p:scale>
        <p:origin x="-84" y="-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'[Chart in Microsoft PowerPoint]Sheet2'!$A$15</c:f>
              <c:strCache>
                <c:ptCount val="1"/>
                <c:pt idx="0">
                  <c:v>2007</c:v>
                </c:pt>
              </c:strCache>
            </c:strRef>
          </c:tx>
          <c:invertIfNegative val="0"/>
          <c:cat>
            <c:strRef>
              <c:f>'[Chart in Microsoft PowerPoint]Sheet2'!$B$14:$F$14</c:f>
              <c:strCache>
                <c:ptCount val="5"/>
                <c:pt idx="0">
                  <c:v>No</c:v>
                </c:pt>
                <c:pt idx="1">
                  <c:v>Probably not</c:v>
                </c:pt>
                <c:pt idx="2">
                  <c:v>Maybe</c:v>
                </c:pt>
                <c:pt idx="3">
                  <c:v>Probably</c:v>
                </c:pt>
                <c:pt idx="4">
                  <c:v>Yes</c:v>
                </c:pt>
              </c:strCache>
            </c:strRef>
          </c:cat>
          <c:val>
            <c:numRef>
              <c:f>'[Chart in Microsoft PowerPoint]Sheet2'!$B$15:$F$15</c:f>
              <c:numCache>
                <c:formatCode>0%</c:formatCode>
                <c:ptCount val="5"/>
                <c:pt idx="0">
                  <c:v>0.13157894736842105</c:v>
                </c:pt>
                <c:pt idx="1">
                  <c:v>0.10526315789473684</c:v>
                </c:pt>
                <c:pt idx="2">
                  <c:v>5.2631578947368418E-2</c:v>
                </c:pt>
                <c:pt idx="3">
                  <c:v>0.57894736842105265</c:v>
                </c:pt>
                <c:pt idx="4">
                  <c:v>0.13157894736842105</c:v>
                </c:pt>
              </c:numCache>
            </c:numRef>
          </c:val>
        </c:ser>
        <c:ser>
          <c:idx val="1"/>
          <c:order val="1"/>
          <c:tx>
            <c:strRef>
              <c:f>'[Chart in Microsoft PowerPoint]Sheet2'!$A$16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cat>
            <c:strRef>
              <c:f>'[Chart in Microsoft PowerPoint]Sheet2'!$B$14:$F$14</c:f>
              <c:strCache>
                <c:ptCount val="5"/>
                <c:pt idx="0">
                  <c:v>No</c:v>
                </c:pt>
                <c:pt idx="1">
                  <c:v>Probably not</c:v>
                </c:pt>
                <c:pt idx="2">
                  <c:v>Maybe</c:v>
                </c:pt>
                <c:pt idx="3">
                  <c:v>Probably</c:v>
                </c:pt>
                <c:pt idx="4">
                  <c:v>Yes</c:v>
                </c:pt>
              </c:strCache>
            </c:strRef>
          </c:cat>
          <c:val>
            <c:numRef>
              <c:f>'[Chart in Microsoft PowerPoint]Sheet2'!$B$16:$F$16</c:f>
              <c:numCache>
                <c:formatCode>0%</c:formatCode>
                <c:ptCount val="5"/>
                <c:pt idx="0">
                  <c:v>0.17391304347826086</c:v>
                </c:pt>
                <c:pt idx="1">
                  <c:v>0.2608695652173913</c:v>
                </c:pt>
                <c:pt idx="2">
                  <c:v>0</c:v>
                </c:pt>
                <c:pt idx="3">
                  <c:v>0.47826086956521741</c:v>
                </c:pt>
                <c:pt idx="4">
                  <c:v>8.6956521739130432E-2</c:v>
                </c:pt>
              </c:numCache>
            </c:numRef>
          </c:val>
        </c:ser>
        <c:ser>
          <c:idx val="2"/>
          <c:order val="2"/>
          <c:tx>
            <c:strRef>
              <c:f>'[Chart in Microsoft PowerPoint]Sheet2'!$A$17</c:f>
              <c:strCache>
                <c:ptCount val="1"/>
                <c:pt idx="0">
                  <c:v>2009</c:v>
                </c:pt>
              </c:strCache>
            </c:strRef>
          </c:tx>
          <c:invertIfNegative val="0"/>
          <c:cat>
            <c:strRef>
              <c:f>'[Chart in Microsoft PowerPoint]Sheet2'!$B$14:$F$14</c:f>
              <c:strCache>
                <c:ptCount val="5"/>
                <c:pt idx="0">
                  <c:v>No</c:v>
                </c:pt>
                <c:pt idx="1">
                  <c:v>Probably not</c:v>
                </c:pt>
                <c:pt idx="2">
                  <c:v>Maybe</c:v>
                </c:pt>
                <c:pt idx="3">
                  <c:v>Probably</c:v>
                </c:pt>
                <c:pt idx="4">
                  <c:v>Yes</c:v>
                </c:pt>
              </c:strCache>
            </c:strRef>
          </c:cat>
          <c:val>
            <c:numRef>
              <c:f>'[Chart in Microsoft PowerPoint]Sheet2'!$B$17:$F$17</c:f>
              <c:numCache>
                <c:formatCode>0%</c:formatCode>
                <c:ptCount val="5"/>
                <c:pt idx="0">
                  <c:v>0.26315789473684209</c:v>
                </c:pt>
                <c:pt idx="1">
                  <c:v>0.31578947368421051</c:v>
                </c:pt>
                <c:pt idx="2">
                  <c:v>5.2631578947368418E-2</c:v>
                </c:pt>
                <c:pt idx="3">
                  <c:v>0.26315789473684209</c:v>
                </c:pt>
                <c:pt idx="4">
                  <c:v>0.10526315789473684</c:v>
                </c:pt>
              </c:numCache>
            </c:numRef>
          </c:val>
        </c:ser>
        <c:ser>
          <c:idx val="3"/>
          <c:order val="3"/>
          <c:tx>
            <c:strRef>
              <c:f>'[Chart in Microsoft PowerPoint]Sheet2'!$A$18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'[Chart in Microsoft PowerPoint]Sheet2'!$B$14:$F$14</c:f>
              <c:strCache>
                <c:ptCount val="5"/>
                <c:pt idx="0">
                  <c:v>No</c:v>
                </c:pt>
                <c:pt idx="1">
                  <c:v>Probably not</c:v>
                </c:pt>
                <c:pt idx="2">
                  <c:v>Maybe</c:v>
                </c:pt>
                <c:pt idx="3">
                  <c:v>Probably</c:v>
                </c:pt>
                <c:pt idx="4">
                  <c:v>Yes</c:v>
                </c:pt>
              </c:strCache>
            </c:strRef>
          </c:cat>
          <c:val>
            <c:numRef>
              <c:f>'[Chart in Microsoft PowerPoint]Sheet2'!$B$18:$F$18</c:f>
              <c:numCache>
                <c:formatCode>0%</c:formatCode>
                <c:ptCount val="5"/>
                <c:pt idx="0">
                  <c:v>8.8888888888888892E-2</c:v>
                </c:pt>
                <c:pt idx="1">
                  <c:v>0.23333333333333334</c:v>
                </c:pt>
                <c:pt idx="2">
                  <c:v>2.2222222222222223E-2</c:v>
                </c:pt>
                <c:pt idx="3">
                  <c:v>0.48888888888888887</c:v>
                </c:pt>
                <c:pt idx="4">
                  <c:v>0.16666666666666666</c:v>
                </c:pt>
              </c:numCache>
            </c:numRef>
          </c:val>
        </c:ser>
        <c:ser>
          <c:idx val="4"/>
          <c:order val="4"/>
          <c:tx>
            <c:strRef>
              <c:f>'[Chart in Microsoft PowerPoint]Sheet2'!$A$19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'[Chart in Microsoft PowerPoint]Sheet2'!$B$14:$F$14</c:f>
              <c:strCache>
                <c:ptCount val="5"/>
                <c:pt idx="0">
                  <c:v>No</c:v>
                </c:pt>
                <c:pt idx="1">
                  <c:v>Probably not</c:v>
                </c:pt>
                <c:pt idx="2">
                  <c:v>Maybe</c:v>
                </c:pt>
                <c:pt idx="3">
                  <c:v>Probably</c:v>
                </c:pt>
                <c:pt idx="4">
                  <c:v>Yes</c:v>
                </c:pt>
              </c:strCache>
            </c:strRef>
          </c:cat>
          <c:val>
            <c:numRef>
              <c:f>'[Chart in Microsoft PowerPoint]Sheet2'!$B$19:$F$19</c:f>
              <c:numCache>
                <c:formatCode>0%</c:formatCode>
                <c:ptCount val="5"/>
                <c:pt idx="0">
                  <c:v>0</c:v>
                </c:pt>
                <c:pt idx="1">
                  <c:v>0.2413793103448276</c:v>
                </c:pt>
                <c:pt idx="2">
                  <c:v>0</c:v>
                </c:pt>
                <c:pt idx="3">
                  <c:v>0.51724137931034486</c:v>
                </c:pt>
                <c:pt idx="4">
                  <c:v>0.2413793103448276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3736320"/>
        <c:axId val="173737856"/>
        <c:axId val="166141952"/>
      </c:bar3DChart>
      <c:catAx>
        <c:axId val="173736320"/>
        <c:scaling>
          <c:orientation val="minMax"/>
        </c:scaling>
        <c:delete val="0"/>
        <c:axPos val="b"/>
        <c:majorTickMark val="out"/>
        <c:minorTickMark val="none"/>
        <c:tickLblPos val="nextTo"/>
        <c:crossAx val="173737856"/>
        <c:crosses val="autoZero"/>
        <c:auto val="1"/>
        <c:lblAlgn val="ctr"/>
        <c:lblOffset val="100"/>
        <c:noMultiLvlLbl val="0"/>
      </c:catAx>
      <c:valAx>
        <c:axId val="17373785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73736320"/>
        <c:crosses val="autoZero"/>
        <c:crossBetween val="between"/>
      </c:valAx>
      <c:serAx>
        <c:axId val="166141952"/>
        <c:scaling>
          <c:orientation val="minMax"/>
        </c:scaling>
        <c:delete val="0"/>
        <c:axPos val="b"/>
        <c:majorTickMark val="out"/>
        <c:minorTickMark val="none"/>
        <c:tickLblPos val="nextTo"/>
        <c:crossAx val="173737856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64" tIns="47983" rIns="95964" bIns="47983" numCol="1" anchor="t" anchorCtr="0" compatLnSpc="1">
            <a:prstTxWarp prst="textNoShape">
              <a:avLst/>
            </a:prstTxWarp>
          </a:bodyPr>
          <a:lstStyle>
            <a:lvl1pPr defTabSz="957263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64" tIns="47983" rIns="95964" bIns="47983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64" tIns="47983" rIns="95964" bIns="47983" numCol="1" anchor="b" anchorCtr="0" compatLnSpc="1">
            <a:prstTxWarp prst="textNoShape">
              <a:avLst/>
            </a:prstTxWarp>
          </a:bodyPr>
          <a:lstStyle>
            <a:lvl1pPr defTabSz="957263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64" tIns="47983" rIns="95964" bIns="47983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/>
            </a:lvl1pPr>
          </a:lstStyle>
          <a:p>
            <a:pPr>
              <a:defRPr/>
            </a:pPr>
            <a:fld id="{B1E4DFDD-FED9-49D1-8BD9-7CB6E0ED810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8199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64" tIns="47983" rIns="95964" bIns="47983" numCol="1" anchor="t" anchorCtr="0" compatLnSpc="1">
            <a:prstTxWarp prst="textNoShape">
              <a:avLst/>
            </a:prstTxWarp>
          </a:bodyPr>
          <a:lstStyle>
            <a:lvl1pPr defTabSz="957263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64" tIns="47983" rIns="95964" bIns="47983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8" y="747713"/>
            <a:ext cx="6627812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2813"/>
            <a:ext cx="5486400" cy="447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64" tIns="47983" rIns="95964" bIns="479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Click to edit Master text styles</a:t>
            </a:r>
          </a:p>
          <a:p>
            <a:pPr lvl="1"/>
            <a:r>
              <a:rPr lang="sv-SE" noProof="0" smtClean="0"/>
              <a:t>Second level</a:t>
            </a:r>
          </a:p>
          <a:p>
            <a:pPr lvl="2"/>
            <a:r>
              <a:rPr lang="sv-SE" noProof="0" smtClean="0"/>
              <a:t>Third level</a:t>
            </a:r>
          </a:p>
          <a:p>
            <a:pPr lvl="3"/>
            <a:r>
              <a:rPr lang="sv-SE" noProof="0" smtClean="0"/>
              <a:t>Fourth level</a:t>
            </a:r>
          </a:p>
          <a:p>
            <a:pPr lvl="4"/>
            <a:r>
              <a:rPr lang="sv-SE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64" tIns="47983" rIns="95964" bIns="47983" numCol="1" anchor="b" anchorCtr="0" compatLnSpc="1">
            <a:prstTxWarp prst="textNoShape">
              <a:avLst/>
            </a:prstTxWarp>
          </a:bodyPr>
          <a:lstStyle>
            <a:lvl1pPr defTabSz="957263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64" tIns="47983" rIns="95964" bIns="47983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/>
            </a:lvl1pPr>
          </a:lstStyle>
          <a:p>
            <a:pPr>
              <a:defRPr/>
            </a:pPr>
            <a:fld id="{166183B7-AD70-4CF0-96D2-D11B94CED8F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2749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CEA4C6-660B-4D01-8CAE-BE6711AF64D1}" type="slidenum">
              <a:rPr lang="sv-SE" smtClean="0"/>
              <a:pPr eaLnBrk="1" hangingPunct="1"/>
              <a:t>1</a:t>
            </a:fld>
            <a:endParaRPr lang="sv-SE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8" y="747713"/>
            <a:ext cx="6627812" cy="3729037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26F2BF-B5B9-4FA3-A753-4167D1C2AF63}" type="slidenum">
              <a:rPr lang="sv-SE" smtClean="0"/>
              <a:pPr eaLnBrk="1" hangingPunct="1"/>
              <a:t>5</a:t>
            </a:fld>
            <a:endParaRPr lang="sv-SE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8" y="747713"/>
            <a:ext cx="6627812" cy="3729037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944B19-34F2-4CE9-805D-12C794B1FDF0}" type="slidenum">
              <a:rPr lang="sv-SE" smtClean="0"/>
              <a:pPr eaLnBrk="1" hangingPunct="1"/>
              <a:t>6</a:t>
            </a:fld>
            <a:endParaRPr lang="sv-SE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8" y="747713"/>
            <a:ext cx="6627812" cy="3729037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0F2FEA-FFC1-4B27-9B3D-5C0F9C383F54}" type="slidenum">
              <a:rPr lang="sv-SE" smtClean="0"/>
              <a:pPr eaLnBrk="1" hangingPunct="1"/>
              <a:t>7</a:t>
            </a:fld>
            <a:endParaRPr lang="sv-SE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8" y="747713"/>
            <a:ext cx="6627812" cy="3729037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888" y="747713"/>
            <a:ext cx="6627812" cy="3729037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DF2B88C-79CB-41B3-8083-101ABD384727}" type="slidenum">
              <a:rPr lang="sv-SE" smtClean="0"/>
              <a:pPr eaLnBrk="1" hangingPunct="1"/>
              <a:t>9</a:t>
            </a:fld>
            <a:endParaRPr lang="sv-S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F3A0F6-CA3E-4DD3-A511-472F77C25F8A}" type="slidenum">
              <a:rPr lang="sv-SE" smtClean="0"/>
              <a:pPr eaLnBrk="1" hangingPunct="1"/>
              <a:t>10</a:t>
            </a:fld>
            <a:endParaRPr lang="sv-SE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8" y="747713"/>
            <a:ext cx="6627812" cy="3729037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888" y="747713"/>
            <a:ext cx="6627812" cy="3729037"/>
          </a:xfrm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Original:</a:t>
            </a:r>
          </a:p>
          <a:p>
            <a:r>
              <a:rPr lang="sv-SE" smtClean="0"/>
              <a:t>Reasons to help</a:t>
            </a:r>
          </a:p>
          <a:p>
            <a:pPr>
              <a:buFontTx/>
              <a:buAutoNum type="arabicPeriod"/>
            </a:pPr>
            <a:r>
              <a:rPr lang="en-GB" smtClean="0"/>
              <a:t>Helps a friend to learn</a:t>
            </a:r>
          </a:p>
          <a:p>
            <a:pPr>
              <a:buFontTx/>
              <a:buAutoNum type="arabicPeriod"/>
            </a:pPr>
            <a:r>
              <a:rPr lang="en-GB" smtClean="0"/>
              <a:t>Self learning</a:t>
            </a:r>
          </a:p>
          <a:p>
            <a:pPr>
              <a:buFontTx/>
              <a:buAutoNum type="arabicPeriod"/>
            </a:pPr>
            <a:r>
              <a:rPr lang="en-GB" smtClean="0"/>
              <a:t>Future help</a:t>
            </a:r>
          </a:p>
          <a:p>
            <a:pPr>
              <a:buFontTx/>
              <a:buAutoNum type="arabicPeriod"/>
            </a:pPr>
            <a:r>
              <a:rPr lang="en-GB" smtClean="0"/>
              <a:t>Empathy</a:t>
            </a:r>
          </a:p>
          <a:p>
            <a:pPr>
              <a:buFontTx/>
              <a:buAutoNum type="arabicPeriod"/>
            </a:pPr>
            <a:r>
              <a:rPr lang="en-GB" smtClean="0"/>
              <a:t>Social intent</a:t>
            </a:r>
            <a:endParaRPr lang="sv-SE" smtClean="0"/>
          </a:p>
          <a:p>
            <a:endParaRPr lang="sv-SE" smtClean="0"/>
          </a:p>
          <a:p>
            <a:r>
              <a:rPr lang="sv-SE" smtClean="0"/>
              <a:t>Reasons not to help</a:t>
            </a:r>
          </a:p>
          <a:p>
            <a:pPr>
              <a:buFontTx/>
              <a:buAutoNum type="arabicPeriod"/>
            </a:pPr>
            <a:r>
              <a:rPr lang="en-GB" smtClean="0"/>
              <a:t>Assignment 	requirement</a:t>
            </a:r>
          </a:p>
          <a:p>
            <a:pPr>
              <a:buFontTx/>
              <a:buAutoNum type="arabicPeriod"/>
            </a:pPr>
            <a:r>
              <a:rPr lang="en-GB" smtClean="0"/>
              <a:t>Responsibility</a:t>
            </a:r>
          </a:p>
          <a:p>
            <a:pPr>
              <a:buFontTx/>
              <a:buAutoNum type="arabicPeriod"/>
            </a:pPr>
            <a:r>
              <a:rPr lang="en-GB" smtClean="0"/>
              <a:t>Ethical issue</a:t>
            </a:r>
          </a:p>
          <a:p>
            <a:pPr>
              <a:buFontTx/>
              <a:buAutoNum type="arabicPeriod"/>
            </a:pPr>
            <a:r>
              <a:rPr lang="en-GB" smtClean="0"/>
              <a:t>Fear of consequence</a:t>
            </a:r>
          </a:p>
          <a:p>
            <a:pPr>
              <a:buFontTx/>
              <a:buAutoNum type="arabicPeriod"/>
            </a:pPr>
            <a:r>
              <a:rPr lang="en-GB" smtClean="0"/>
              <a:t>Helps a friend to learn</a:t>
            </a:r>
          </a:p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67E543-CD7D-4425-AA17-8E33362FD5E5}" type="slidenum">
              <a:rPr lang="sv-SE" smtClean="0"/>
              <a:pPr eaLnBrk="1" hangingPunct="1"/>
              <a:t>12</a:t>
            </a:fld>
            <a:endParaRPr lang="sv-S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8737" eaLnBrk="0" hangingPunct="0">
              <a:defRPr sz="23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1pPr>
            <a:lvl2pPr marL="720216" indent="-277006" defTabSz="918737" eaLnBrk="0" hangingPunct="0">
              <a:defRPr sz="23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2pPr>
            <a:lvl3pPr marL="1108024" indent="-221605" defTabSz="918737" eaLnBrk="0" hangingPunct="0">
              <a:defRPr sz="23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3pPr>
            <a:lvl4pPr marL="1551234" indent="-221605" defTabSz="918737" eaLnBrk="0" hangingPunct="0">
              <a:defRPr sz="23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4pPr>
            <a:lvl5pPr marL="1994444" indent="-221605" defTabSz="918737" eaLnBrk="0" hangingPunct="0">
              <a:defRPr sz="23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5pPr>
            <a:lvl6pPr marL="2437653" indent="-221605" algn="r" defTabSz="918737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6pPr>
            <a:lvl7pPr marL="2880863" indent="-221605" algn="r" defTabSz="918737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7pPr>
            <a:lvl8pPr marL="3324073" indent="-221605" algn="r" defTabSz="918737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8pPr>
            <a:lvl9pPr marL="3767282" indent="-221605" algn="r" defTabSz="918737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9pPr>
          </a:lstStyle>
          <a:p>
            <a:pPr eaLnBrk="1" hangingPunct="1">
              <a:defRPr/>
            </a:pPr>
            <a:fld id="{EA422EFB-99E0-4261-80A6-205086B804CE}" type="slidenum">
              <a:rPr lang="en-US" sz="1200" smtClean="0"/>
              <a:pPr eaLnBrk="1" hangingPunct="1">
                <a:defRPr/>
              </a:pPr>
              <a:t>15</a:t>
            </a:fld>
            <a:endParaRPr lang="en-US" sz="120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" y="744538"/>
            <a:ext cx="6629400" cy="3730625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725988"/>
            <a:ext cx="5026025" cy="44751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sv-S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u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1400" y="571501"/>
            <a:ext cx="8686800" cy="642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05201" y="1943100"/>
            <a:ext cx="4892675" cy="5715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GB" sz="2400">
              <a:latin typeface="Verdana" pitchFamily="34" charset="0"/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779464" y="696337"/>
            <a:ext cx="7678737" cy="1200329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noProof="0" smtClean="0"/>
              <a:t>Klicka här för att ändra format på bakgrundsrubriken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145507"/>
            <a:ext cx="4437062" cy="2336006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sv-SE" noProof="0" smtClean="0"/>
              <a:t>Klicka här för att ändra format på underrubrik i bakgrunden</a:t>
            </a: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722445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71539" y="571679"/>
            <a:ext cx="8162925" cy="646331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0825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994525" y="325041"/>
            <a:ext cx="1292662" cy="4532709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71539" y="325041"/>
            <a:ext cx="5970587" cy="4532709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3689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71539" y="571679"/>
            <a:ext cx="8162925" cy="646331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326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32343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850587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71539" y="571679"/>
            <a:ext cx="8162925" cy="646331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912813" y="1428750"/>
            <a:ext cx="3978275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043488" y="1428750"/>
            <a:ext cx="3979862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4491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16897"/>
            <a:ext cx="8229600" cy="646331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279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71539" y="571679"/>
            <a:ext cx="8162925" cy="646331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5974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9861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1" y="368439"/>
            <a:ext cx="3008313" cy="707886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9686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3625394"/>
            <a:ext cx="5486400" cy="40011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29147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71539" y="17681"/>
            <a:ext cx="81629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sv-SE" smtClean="0"/>
              <a:t>Klicka här för att ändra format på bakgrundsrubriken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4" y="1428750"/>
            <a:ext cx="8110537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838200" cy="51435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 sz="2400">
              <a:latin typeface="Verdana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 userDrawn="1"/>
        </p:nvSpPr>
        <p:spPr bwMode="auto">
          <a:xfrm rot="-5400000">
            <a:off x="-1626393" y="2565797"/>
            <a:ext cx="40576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sv-SE" sz="2800" smtClean="0">
                <a:solidFill>
                  <a:schemeClr val="accent1"/>
                </a:solidFill>
              </a:rPr>
              <a:t>Informationsteknologi</a:t>
            </a:r>
            <a:endParaRPr lang="sv-SE" sz="2800" noProof="1" smtClean="0">
              <a:solidFill>
                <a:schemeClr val="accent1"/>
              </a:solidFill>
            </a:endParaRPr>
          </a:p>
        </p:txBody>
      </p:sp>
      <p:sp>
        <p:nvSpPr>
          <p:cNvPr id="1030" name="Text Box 6"/>
          <p:cNvSpPr txBox="1">
            <a:spLocks noChangeArrowheads="1"/>
          </p:cNvSpPr>
          <p:nvPr userDrawn="1"/>
        </p:nvSpPr>
        <p:spPr bwMode="auto">
          <a:xfrm>
            <a:off x="838200" y="4803998"/>
            <a:ext cx="27051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sv-SE" sz="1400" i="1" dirty="0" smtClean="0">
                <a:solidFill>
                  <a:schemeClr val="tx2"/>
                </a:solidFill>
              </a:rPr>
              <a:t>Anders</a:t>
            </a:r>
            <a:r>
              <a:rPr lang="sv-SE" sz="1400" i="1" baseline="0" dirty="0" smtClean="0">
                <a:solidFill>
                  <a:schemeClr val="tx2"/>
                </a:solidFill>
              </a:rPr>
              <a:t> Berglund, </a:t>
            </a:r>
            <a:r>
              <a:rPr lang="sv-SE" sz="1400" i="1" baseline="0" dirty="0" err="1" smtClean="0">
                <a:solidFill>
                  <a:schemeClr val="tx2"/>
                </a:solidFill>
              </a:rPr>
              <a:t>Neena</a:t>
            </a:r>
            <a:r>
              <a:rPr lang="sv-SE" sz="1400" i="1" baseline="0" dirty="0" smtClean="0">
                <a:solidFill>
                  <a:schemeClr val="tx2"/>
                </a:solidFill>
              </a:rPr>
              <a:t> Thota</a:t>
            </a:r>
            <a:endParaRPr lang="en-US" sz="1400" i="1" dirty="0" smtClean="0">
              <a:solidFill>
                <a:schemeClr val="tx2"/>
              </a:solidFill>
            </a:endParaRPr>
          </a:p>
        </p:txBody>
      </p:sp>
      <p:sp>
        <p:nvSpPr>
          <p:cNvPr id="1031" name="Rectangle 7" descr="Light horizontal"/>
          <p:cNvSpPr>
            <a:spLocks noChangeArrowheads="1"/>
          </p:cNvSpPr>
          <p:nvPr userDrawn="1"/>
        </p:nvSpPr>
        <p:spPr bwMode="auto">
          <a:xfrm>
            <a:off x="9067800" y="1314450"/>
            <a:ext cx="76200" cy="3829050"/>
          </a:xfrm>
          <a:prstGeom prst="rect">
            <a:avLst/>
          </a:prstGeom>
          <a:pattFill prst="ltHorz">
            <a:fgClr>
              <a:schemeClr val="folHlink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 descr="Dark horizontal"/>
          <p:cNvSpPr>
            <a:spLocks noChangeArrowheads="1"/>
          </p:cNvSpPr>
          <p:nvPr userDrawn="1"/>
        </p:nvSpPr>
        <p:spPr bwMode="auto">
          <a:xfrm>
            <a:off x="9067800" y="0"/>
            <a:ext cx="76200" cy="1314450"/>
          </a:xfrm>
          <a:prstGeom prst="rect">
            <a:avLst/>
          </a:prstGeom>
          <a:pattFill prst="dkHorz">
            <a:fgClr>
              <a:schemeClr val="folHlink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33" name="Picture 9" descr="uulogo_red16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350044"/>
            <a:ext cx="762000" cy="563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6"/>
          <p:cNvSpPr txBox="1">
            <a:spLocks noChangeArrowheads="1"/>
          </p:cNvSpPr>
          <p:nvPr userDrawn="1"/>
        </p:nvSpPr>
        <p:spPr bwMode="auto">
          <a:xfrm>
            <a:off x="6187380" y="4803998"/>
            <a:ext cx="27051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sv-SE" sz="1400" i="1" dirty="0" smtClean="0">
                <a:solidFill>
                  <a:schemeClr val="tx2"/>
                </a:solidFill>
              </a:rPr>
              <a:t>NU2012</a:t>
            </a:r>
            <a:endParaRPr lang="en-US" sz="1400" i="1" dirty="0" smtClean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Courier New" pitchFamily="49" charset="0"/>
        <a:buChar char="-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07950" y="942559"/>
            <a:ext cx="8566150" cy="954107"/>
          </a:xfrm>
        </p:spPr>
        <p:txBody>
          <a:bodyPr/>
          <a:lstStyle/>
          <a:p>
            <a:r>
              <a:rPr lang="en-GB" sz="2800" b="1" dirty="0"/>
              <a:t>What do Master level students in computer science think about plagiarism</a:t>
            </a:r>
            <a:r>
              <a:rPr lang="en-GB" sz="2800" dirty="0"/>
              <a:t>?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468560" y="2139702"/>
            <a:ext cx="9070975" cy="2336006"/>
          </a:xfrm>
        </p:spPr>
        <p:txBody>
          <a:bodyPr/>
          <a:lstStyle/>
          <a:p>
            <a:pPr eaLnBrk="1" hangingPunct="1"/>
            <a:r>
              <a:rPr lang="sv-SE" sz="20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Anders Berglund</a:t>
            </a:r>
          </a:p>
          <a:p>
            <a:pPr eaLnBrk="1" hangingPunct="1">
              <a:spcAft>
                <a:spcPts val="400"/>
              </a:spcAft>
            </a:pPr>
            <a:r>
              <a:rPr lang="sv-SE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Uppsala </a:t>
            </a:r>
            <a:r>
              <a:rPr lang="sv-SE" sz="1600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Computing</a:t>
            </a:r>
            <a:r>
              <a:rPr lang="sv-SE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Education</a:t>
            </a:r>
            <a:r>
              <a:rPr lang="sv-SE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Research Group,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Council for Educational Development </a:t>
            </a:r>
            <a:br>
              <a:rPr lang="en-GB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at the Faculty of Science and </a:t>
            </a:r>
            <a:r>
              <a:rPr lang="en-GB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Technology,</a:t>
            </a:r>
            <a:endParaRPr lang="sv-SE" sz="1600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sv-SE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Uppsala University, Sweden</a:t>
            </a:r>
            <a:endParaRPr lang="sv-SE" sz="2000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buClr>
                <a:srgbClr val="9A0000"/>
              </a:buClr>
            </a:pPr>
            <a:r>
              <a:rPr lang="sv-SE" sz="2000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Neena</a:t>
            </a:r>
            <a:r>
              <a:rPr lang="sv-SE" sz="20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Thota</a:t>
            </a:r>
          </a:p>
          <a:p>
            <a:pPr eaLnBrk="1" hangingPunct="1">
              <a:buClr>
                <a:srgbClr val="9A0000"/>
              </a:buClr>
            </a:pPr>
            <a:r>
              <a:rPr lang="en-GB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University of Saint Joseph, </a:t>
            </a:r>
            <a:r>
              <a:rPr lang="en-GB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Macau.</a:t>
            </a:r>
            <a:endParaRPr lang="en-GB" sz="1600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ts val="1920"/>
              </a:lnSpc>
              <a:spcBef>
                <a:spcPts val="600"/>
              </a:spcBef>
              <a:buClr>
                <a:srgbClr val="9A0000"/>
              </a:buClr>
            </a:pPr>
            <a:r>
              <a:rPr lang="sv-SE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Uppsala </a:t>
            </a:r>
            <a:r>
              <a:rPr lang="sv-SE" sz="1600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Computing</a:t>
            </a:r>
            <a:r>
              <a:rPr lang="sv-SE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Education</a:t>
            </a:r>
            <a:r>
              <a:rPr lang="sv-SE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Research Group</a:t>
            </a:r>
          </a:p>
          <a:p>
            <a:pPr eaLnBrk="1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rgbClr val="9A0000"/>
              </a:buClr>
            </a:pPr>
            <a:r>
              <a:rPr lang="sv-SE" sz="16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Uppsala University, Sweden. </a:t>
            </a:r>
          </a:p>
          <a:p>
            <a:pPr eaLnBrk="1" hangingPunct="1"/>
            <a:endParaRPr lang="sv-SE" sz="3600" b="1" dirty="0" smtClean="0">
              <a:solidFill>
                <a:schemeClr val="tx2"/>
              </a:solidFill>
            </a:endParaRPr>
          </a:p>
          <a:p>
            <a:pPr eaLnBrk="1" hangingPunct="1"/>
            <a:endParaRPr lang="sv-SE" sz="2400" i="1" dirty="0" smtClean="0"/>
          </a:p>
          <a:p>
            <a:pPr eaLnBrk="1" hangingPunct="1"/>
            <a:endParaRPr lang="sv-SE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571944"/>
            <a:ext cx="2356589" cy="23555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9" y="17681"/>
            <a:ext cx="8162925" cy="1200329"/>
          </a:xfrm>
        </p:spPr>
        <p:txBody>
          <a:bodyPr/>
          <a:lstStyle/>
          <a:p>
            <a:pPr eaLnBrk="1" hangingPunct="1"/>
            <a:r>
              <a:rPr lang="sv-SE" u="sng" smtClean="0"/>
              <a:t>Master 2011</a:t>
            </a:r>
            <a:r>
              <a:rPr lang="sv-SE" smtClean="0"/>
              <a:t/>
            </a:r>
            <a:br>
              <a:rPr lang="sv-SE" smtClean="0"/>
            </a:br>
            <a:r>
              <a:rPr lang="sv-SE" smtClean="0"/>
              <a:t>Scenario 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4" y="1203598"/>
            <a:ext cx="8110537" cy="3429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v-SE" sz="2400" i="1" dirty="0" smtClean="0"/>
              <a:t>	</a:t>
            </a:r>
            <a:r>
              <a:rPr lang="sv-SE" sz="2400" i="1" dirty="0" err="1" smtClean="0">
                <a:solidFill>
                  <a:schemeClr val="tx2"/>
                </a:solidFill>
              </a:rPr>
              <a:t>Your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are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working</a:t>
            </a:r>
            <a:r>
              <a:rPr lang="sv-SE" sz="2400" i="1" dirty="0" smtClean="0">
                <a:solidFill>
                  <a:schemeClr val="tx2"/>
                </a:solidFill>
              </a:rPr>
              <a:t> in the computer </a:t>
            </a:r>
            <a:r>
              <a:rPr lang="sv-SE" sz="2400" i="1" dirty="0" err="1" smtClean="0">
                <a:solidFill>
                  <a:schemeClr val="tx2"/>
                </a:solidFill>
              </a:rPr>
              <a:t>lab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with</a:t>
            </a:r>
            <a:r>
              <a:rPr lang="sv-SE" sz="2400" i="1" dirty="0" smtClean="0">
                <a:solidFill>
                  <a:schemeClr val="tx2"/>
                </a:solidFill>
              </a:rPr>
              <a:t> a </a:t>
            </a:r>
            <a:r>
              <a:rPr lang="sv-SE" sz="2400" i="1" dirty="0" err="1" smtClean="0">
                <a:solidFill>
                  <a:schemeClr val="tx2"/>
                </a:solidFill>
              </a:rPr>
              <a:t>complicated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lab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that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should</a:t>
            </a:r>
            <a:r>
              <a:rPr lang="sv-SE" sz="2400" i="1" dirty="0" smtClean="0">
                <a:solidFill>
                  <a:schemeClr val="tx2"/>
                </a:solidFill>
              </a:rPr>
              <a:t> be </a:t>
            </a:r>
            <a:r>
              <a:rPr lang="sv-SE" sz="2400" i="1" dirty="0" err="1" smtClean="0">
                <a:solidFill>
                  <a:schemeClr val="tx2"/>
                </a:solidFill>
              </a:rPr>
              <a:t>done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individually</a:t>
            </a:r>
            <a:r>
              <a:rPr lang="sv-SE" sz="2400" i="1" dirty="0" smtClean="0">
                <a:solidFill>
                  <a:schemeClr val="tx2"/>
                </a:solidFill>
              </a:rPr>
              <a:t> and </a:t>
            </a:r>
            <a:r>
              <a:rPr lang="sv-SE" sz="2400" i="1" dirty="0" err="1" smtClean="0">
                <a:solidFill>
                  <a:schemeClr val="tx2"/>
                </a:solidFill>
              </a:rPr>
              <a:t>that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should</a:t>
            </a:r>
            <a:r>
              <a:rPr lang="sv-SE" sz="2400" i="1" dirty="0" smtClean="0">
                <a:solidFill>
                  <a:schemeClr val="tx2"/>
                </a:solidFill>
              </a:rPr>
              <a:t> be ready the </a:t>
            </a:r>
            <a:r>
              <a:rPr lang="sv-SE" sz="2400" i="1" dirty="0" err="1" smtClean="0">
                <a:solidFill>
                  <a:schemeClr val="tx2"/>
                </a:solidFill>
              </a:rPr>
              <a:t>following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day</a:t>
            </a:r>
            <a:r>
              <a:rPr lang="sv-SE" sz="2400" i="1" dirty="0" smtClean="0">
                <a:solidFill>
                  <a:schemeClr val="tx2"/>
                </a:solidFill>
              </a:rPr>
              <a:t>. </a:t>
            </a:r>
            <a:r>
              <a:rPr lang="sv-SE" sz="2400" i="1" dirty="0" err="1" smtClean="0">
                <a:solidFill>
                  <a:schemeClr val="tx2"/>
                </a:solidFill>
              </a:rPr>
              <a:t>You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are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doing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well</a:t>
            </a:r>
            <a:r>
              <a:rPr lang="sv-SE" sz="2400" i="1" dirty="0" smtClean="0">
                <a:solidFill>
                  <a:schemeClr val="tx2"/>
                </a:solidFill>
              </a:rPr>
              <a:t>. Another students asks for </a:t>
            </a:r>
            <a:r>
              <a:rPr lang="sv-SE" sz="2400" i="1" dirty="0" err="1" smtClean="0">
                <a:solidFill>
                  <a:schemeClr val="tx2"/>
                </a:solidFill>
              </a:rPr>
              <a:t>your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help</a:t>
            </a:r>
            <a:r>
              <a:rPr lang="sv-SE" sz="2400" i="1" dirty="0" smtClean="0">
                <a:solidFill>
                  <a:schemeClr val="tx2"/>
                </a:solidFill>
              </a:rPr>
              <a:t>. </a:t>
            </a:r>
            <a:r>
              <a:rPr lang="sv-SE" sz="2400" i="1" dirty="0" err="1" smtClean="0">
                <a:solidFill>
                  <a:schemeClr val="tx2"/>
                </a:solidFill>
              </a:rPr>
              <a:t>He</a:t>
            </a:r>
            <a:r>
              <a:rPr lang="sv-SE" sz="2400" i="1" dirty="0" smtClean="0">
                <a:solidFill>
                  <a:schemeClr val="tx2"/>
                </a:solidFill>
              </a:rPr>
              <a:t>/</a:t>
            </a:r>
            <a:r>
              <a:rPr lang="sv-SE" sz="2400" i="1" dirty="0" err="1" smtClean="0">
                <a:solidFill>
                  <a:schemeClr val="tx2"/>
                </a:solidFill>
              </a:rPr>
              <a:t>she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says</a:t>
            </a:r>
            <a:r>
              <a:rPr lang="sv-SE" sz="2400" i="1" dirty="0" smtClean="0">
                <a:solidFill>
                  <a:schemeClr val="tx2"/>
                </a:solidFill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sv-SE" sz="2400" i="1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v-SE" sz="2400" i="1" dirty="0" smtClean="0">
                <a:solidFill>
                  <a:schemeClr val="tx2"/>
                </a:solidFill>
              </a:rPr>
              <a:t>	"</a:t>
            </a:r>
            <a:r>
              <a:rPr lang="sv-SE" sz="2400" i="1" dirty="0" err="1" smtClean="0">
                <a:solidFill>
                  <a:schemeClr val="tx2"/>
                </a:solidFill>
              </a:rPr>
              <a:t>Could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you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help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me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with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this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lab</a:t>
            </a:r>
            <a:r>
              <a:rPr lang="sv-SE" sz="2400" i="1" dirty="0" smtClean="0">
                <a:solidFill>
                  <a:schemeClr val="tx2"/>
                </a:solidFill>
              </a:rPr>
              <a:t>? If I </a:t>
            </a:r>
            <a:r>
              <a:rPr lang="sv-SE" sz="2400" i="1" dirty="0" err="1" smtClean="0">
                <a:solidFill>
                  <a:schemeClr val="tx2"/>
                </a:solidFill>
              </a:rPr>
              <a:t>fail</a:t>
            </a:r>
            <a:r>
              <a:rPr lang="sv-SE" sz="2400" i="1" dirty="0" smtClean="0">
                <a:solidFill>
                  <a:schemeClr val="tx2"/>
                </a:solidFill>
              </a:rPr>
              <a:t>, the Swedish Migration Board </a:t>
            </a:r>
            <a:r>
              <a:rPr lang="sv-SE" sz="2400" i="1" dirty="0" err="1" smtClean="0">
                <a:solidFill>
                  <a:schemeClr val="tx2"/>
                </a:solidFill>
              </a:rPr>
              <a:t>might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say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that</a:t>
            </a:r>
            <a:r>
              <a:rPr lang="sv-SE" sz="2400" i="1" dirty="0" smtClean="0">
                <a:solidFill>
                  <a:schemeClr val="tx2"/>
                </a:solidFill>
              </a:rPr>
              <a:t> my </a:t>
            </a:r>
            <a:r>
              <a:rPr lang="sv-SE" sz="2400" i="1" dirty="0" err="1" smtClean="0">
                <a:solidFill>
                  <a:schemeClr val="tx2"/>
                </a:solidFill>
              </a:rPr>
              <a:t>results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are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too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poor</a:t>
            </a:r>
            <a:r>
              <a:rPr lang="sv-SE" sz="2400" i="1" dirty="0" smtClean="0">
                <a:solidFill>
                  <a:schemeClr val="tx2"/>
                </a:solidFill>
              </a:rPr>
              <a:t>, and I risk not get a visa for the </a:t>
            </a:r>
            <a:r>
              <a:rPr lang="sv-SE" sz="2400" i="1" dirty="0" err="1" smtClean="0">
                <a:solidFill>
                  <a:schemeClr val="tx2"/>
                </a:solidFill>
              </a:rPr>
              <a:t>next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year</a:t>
            </a:r>
            <a:r>
              <a:rPr lang="sv-SE" sz="2400" i="1" dirty="0" smtClean="0">
                <a:solidFill>
                  <a:schemeClr val="tx2"/>
                </a:solidFill>
              </a:rPr>
              <a:t>. I </a:t>
            </a:r>
            <a:r>
              <a:rPr lang="sv-SE" sz="2400" i="1" dirty="0" err="1" smtClean="0">
                <a:solidFill>
                  <a:schemeClr val="tx2"/>
                </a:solidFill>
              </a:rPr>
              <a:t>will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help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you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next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time</a:t>
            </a:r>
            <a:r>
              <a:rPr lang="sv-SE" sz="2400" i="1" dirty="0" smtClean="0">
                <a:solidFill>
                  <a:schemeClr val="tx2"/>
                </a:solidFill>
              </a:rPr>
              <a:t>".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sv-SE" sz="2400" i="1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v-SE" sz="2400" i="1" dirty="0" smtClean="0">
                <a:solidFill>
                  <a:schemeClr val="tx2"/>
                </a:solidFill>
              </a:rPr>
              <a:t>	</a:t>
            </a:r>
            <a:r>
              <a:rPr lang="sv-SE" sz="2400" i="1" dirty="0" err="1" smtClean="0">
                <a:solidFill>
                  <a:schemeClr val="tx2"/>
                </a:solidFill>
              </a:rPr>
              <a:t>What</a:t>
            </a:r>
            <a:r>
              <a:rPr lang="sv-SE" sz="2400" i="1" dirty="0" smtClean="0">
                <a:solidFill>
                  <a:schemeClr val="tx2"/>
                </a:solidFill>
              </a:rPr>
              <a:t> do </a:t>
            </a:r>
            <a:r>
              <a:rPr lang="sv-SE" sz="2400" i="1" dirty="0" err="1" smtClean="0">
                <a:solidFill>
                  <a:schemeClr val="tx2"/>
                </a:solidFill>
              </a:rPr>
              <a:t>you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answer</a:t>
            </a:r>
            <a:r>
              <a:rPr lang="sv-SE" sz="2400" i="1" dirty="0" smtClean="0">
                <a:solidFill>
                  <a:schemeClr val="tx2"/>
                </a:solidFill>
              </a:rPr>
              <a:t>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sv-SE" sz="2400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v-SE" sz="2400" i="1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sv-SE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71539" y="53792"/>
            <a:ext cx="8162925" cy="861774"/>
          </a:xfrm>
        </p:spPr>
        <p:txBody>
          <a:bodyPr/>
          <a:lstStyle/>
          <a:p>
            <a:r>
              <a:rPr lang="sv-SE" sz="1800" i="1" dirty="0" smtClean="0"/>
              <a:t>”</a:t>
            </a:r>
            <a:r>
              <a:rPr lang="sv-SE" sz="1600" i="1" dirty="0" err="1" smtClean="0"/>
              <a:t>Would</a:t>
            </a:r>
            <a:r>
              <a:rPr lang="sv-SE" sz="1600" i="1" dirty="0" smtClean="0"/>
              <a:t> </a:t>
            </a:r>
            <a:r>
              <a:rPr lang="sv-SE" sz="1600" i="1" dirty="0" err="1" smtClean="0"/>
              <a:t>you</a:t>
            </a:r>
            <a:r>
              <a:rPr lang="sv-SE" sz="1600" i="1" dirty="0" smtClean="0"/>
              <a:t> </a:t>
            </a:r>
            <a:r>
              <a:rPr lang="sv-SE" sz="1600" i="1" dirty="0" err="1" smtClean="0"/>
              <a:t>help</a:t>
            </a:r>
            <a:r>
              <a:rPr lang="sv-SE" sz="1600" i="1" dirty="0" smtClean="0"/>
              <a:t> a </a:t>
            </a:r>
            <a:r>
              <a:rPr lang="sv-SE" sz="1600" i="1" dirty="0" err="1" smtClean="0"/>
              <a:t>friend</a:t>
            </a:r>
            <a:r>
              <a:rPr lang="sv-SE" sz="1600" i="1" dirty="0" smtClean="0"/>
              <a:t>?”</a:t>
            </a:r>
            <a:br>
              <a:rPr lang="sv-SE" sz="1600" i="1" dirty="0" smtClean="0"/>
            </a:br>
            <a:r>
              <a:rPr lang="sv-SE" sz="3200" dirty="0" smtClean="0"/>
              <a:t>The scenario</a:t>
            </a:r>
            <a:endParaRPr lang="en-GB" sz="2000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912814" y="951310"/>
            <a:ext cx="8110537" cy="3906440"/>
          </a:xfrm>
        </p:spPr>
        <p:txBody>
          <a:bodyPr/>
          <a:lstStyle/>
          <a:p>
            <a:r>
              <a:rPr lang="sv-SE" sz="2800" smtClean="0">
                <a:solidFill>
                  <a:schemeClr val="tx2"/>
                </a:solidFill>
              </a:rPr>
              <a:t>Predetermined categories</a:t>
            </a:r>
          </a:p>
          <a:p>
            <a:r>
              <a:rPr lang="sv-SE" sz="2800" smtClean="0">
                <a:solidFill>
                  <a:schemeClr val="tx2"/>
                </a:solidFill>
              </a:rPr>
              <a:t>Our categorisations of the students’ answers</a:t>
            </a:r>
            <a:endParaRPr lang="en-GB" sz="2800" smtClean="0">
              <a:solidFill>
                <a:schemeClr val="tx2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-180527" y="1531354"/>
          <a:ext cx="9770617" cy="3618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871539" y="110014"/>
            <a:ext cx="8162925" cy="1107996"/>
          </a:xfrm>
        </p:spPr>
        <p:txBody>
          <a:bodyPr/>
          <a:lstStyle/>
          <a:p>
            <a:r>
              <a:rPr lang="sv-SE" sz="1800" i="1" dirty="0" smtClean="0">
                <a:solidFill>
                  <a:srgbClr val="9A0000"/>
                </a:solidFill>
              </a:rPr>
              <a:t>”</a:t>
            </a:r>
            <a:r>
              <a:rPr lang="sv-SE" sz="1400" i="1" dirty="0" err="1" smtClean="0">
                <a:solidFill>
                  <a:srgbClr val="9A0000"/>
                </a:solidFill>
              </a:rPr>
              <a:t>Would</a:t>
            </a:r>
            <a:r>
              <a:rPr lang="sv-SE" sz="1400" i="1" dirty="0" smtClean="0">
                <a:solidFill>
                  <a:srgbClr val="9A0000"/>
                </a:solidFill>
              </a:rPr>
              <a:t> </a:t>
            </a:r>
            <a:r>
              <a:rPr lang="sv-SE" sz="1400" i="1" dirty="0" err="1" smtClean="0">
                <a:solidFill>
                  <a:srgbClr val="9A0000"/>
                </a:solidFill>
              </a:rPr>
              <a:t>you</a:t>
            </a:r>
            <a:r>
              <a:rPr lang="sv-SE" sz="1400" i="1" dirty="0" smtClean="0">
                <a:solidFill>
                  <a:srgbClr val="9A0000"/>
                </a:solidFill>
              </a:rPr>
              <a:t> </a:t>
            </a:r>
            <a:r>
              <a:rPr lang="sv-SE" sz="1400" i="1" dirty="0" err="1" smtClean="0">
                <a:solidFill>
                  <a:srgbClr val="9A0000"/>
                </a:solidFill>
              </a:rPr>
              <a:t>help</a:t>
            </a:r>
            <a:r>
              <a:rPr lang="sv-SE" sz="1400" i="1" dirty="0" smtClean="0">
                <a:solidFill>
                  <a:srgbClr val="9A0000"/>
                </a:solidFill>
              </a:rPr>
              <a:t> a </a:t>
            </a:r>
            <a:r>
              <a:rPr lang="sv-SE" sz="1400" i="1" dirty="0" err="1" smtClean="0">
                <a:solidFill>
                  <a:srgbClr val="9A0000"/>
                </a:solidFill>
              </a:rPr>
              <a:t>friend</a:t>
            </a:r>
            <a:r>
              <a:rPr lang="sv-SE" sz="1400" i="1" dirty="0" smtClean="0">
                <a:solidFill>
                  <a:srgbClr val="9A0000"/>
                </a:solidFill>
              </a:rPr>
              <a:t>?” </a:t>
            </a:r>
            <a:br>
              <a:rPr lang="sv-SE" sz="1400" i="1" dirty="0" smtClean="0">
                <a:solidFill>
                  <a:srgbClr val="9A0000"/>
                </a:solidFill>
              </a:rPr>
            </a:br>
            <a:r>
              <a:rPr lang="sv-SE" sz="2400" dirty="0" err="1" smtClean="0"/>
              <a:t>Why</a:t>
            </a:r>
            <a:r>
              <a:rPr lang="sv-SE" sz="2400" dirty="0" smtClean="0"/>
              <a:t> do students </a:t>
            </a:r>
            <a:r>
              <a:rPr lang="sv-SE" sz="2400" dirty="0" err="1" smtClean="0"/>
              <a:t>state</a:t>
            </a:r>
            <a:r>
              <a:rPr lang="sv-SE" sz="2400" dirty="0" smtClean="0"/>
              <a:t> </a:t>
            </a:r>
            <a:r>
              <a:rPr lang="sv-SE" sz="2400" dirty="0" err="1" smtClean="0"/>
              <a:t>that</a:t>
            </a:r>
            <a:r>
              <a:rPr lang="sv-SE" sz="2400" dirty="0" smtClean="0"/>
              <a:t> </a:t>
            </a:r>
            <a:r>
              <a:rPr lang="sv-SE" sz="2400" dirty="0" err="1" smtClean="0"/>
              <a:t>they</a:t>
            </a:r>
            <a:r>
              <a:rPr lang="sv-SE" sz="2400" dirty="0" smtClean="0"/>
              <a:t> </a:t>
            </a:r>
            <a:r>
              <a:rPr lang="sv-SE" sz="2400" dirty="0" err="1" smtClean="0"/>
              <a:t>help</a:t>
            </a:r>
            <a:r>
              <a:rPr lang="sv-SE" sz="2400" dirty="0" smtClean="0"/>
              <a:t> or do not </a:t>
            </a:r>
            <a:r>
              <a:rPr lang="sv-SE" sz="2400" dirty="0" err="1" smtClean="0"/>
              <a:t>help</a:t>
            </a:r>
            <a:r>
              <a:rPr lang="sv-SE" sz="2400" dirty="0" smtClean="0"/>
              <a:t> </a:t>
            </a:r>
            <a:r>
              <a:rPr lang="sv-SE" sz="2400" dirty="0" err="1" smtClean="0"/>
              <a:t>their</a:t>
            </a:r>
            <a:r>
              <a:rPr lang="sv-SE" sz="2400" dirty="0" smtClean="0"/>
              <a:t> </a:t>
            </a:r>
            <a:r>
              <a:rPr lang="sv-SE" sz="2400" dirty="0" err="1" smtClean="0"/>
              <a:t>friends</a:t>
            </a:r>
            <a:r>
              <a:rPr lang="sv-SE" sz="2400" dirty="0" smtClean="0"/>
              <a:t>?</a:t>
            </a:r>
            <a:endParaRPr lang="en-GB" sz="2400" dirty="0" smtClean="0"/>
          </a:p>
        </p:txBody>
      </p:sp>
      <p:sp>
        <p:nvSpPr>
          <p:cNvPr id="18435" name="Content Placeholder 3"/>
          <p:cNvSpPr>
            <a:spLocks noGrp="1"/>
          </p:cNvSpPr>
          <p:nvPr>
            <p:ph sz="half" idx="1"/>
          </p:nvPr>
        </p:nvSpPr>
        <p:spPr>
          <a:xfrm>
            <a:off x="539750" y="1428750"/>
            <a:ext cx="4351338" cy="34290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sv-SE" dirty="0" smtClean="0">
                <a:solidFill>
                  <a:schemeClr val="tx2"/>
                </a:solidFill>
              </a:rPr>
              <a:t>     </a:t>
            </a:r>
            <a:r>
              <a:rPr lang="sv-SE" sz="2000" u="sng" dirty="0" err="1" smtClean="0">
                <a:solidFill>
                  <a:schemeClr val="tx2"/>
                </a:solidFill>
              </a:rPr>
              <a:t>Reasons</a:t>
            </a:r>
            <a:r>
              <a:rPr lang="sv-SE" sz="2000" u="sng" dirty="0" smtClean="0">
                <a:solidFill>
                  <a:schemeClr val="tx2"/>
                </a:solidFill>
              </a:rPr>
              <a:t> </a:t>
            </a:r>
            <a:r>
              <a:rPr lang="sv-SE" sz="2000" u="sng" dirty="0" err="1" smtClean="0">
                <a:solidFill>
                  <a:schemeClr val="tx2"/>
                </a:solidFill>
              </a:rPr>
              <a:t>to</a:t>
            </a:r>
            <a:r>
              <a:rPr lang="sv-SE" sz="2000" u="sng" dirty="0" smtClean="0">
                <a:solidFill>
                  <a:schemeClr val="tx2"/>
                </a:solidFill>
              </a:rPr>
              <a:t> </a:t>
            </a:r>
            <a:r>
              <a:rPr lang="sv-SE" sz="2000" u="sng" dirty="0" err="1" smtClean="0">
                <a:solidFill>
                  <a:schemeClr val="tx2"/>
                </a:solidFill>
              </a:rPr>
              <a:t>help</a:t>
            </a:r>
            <a:endParaRPr lang="sv-SE" sz="2000" u="sng" dirty="0" smtClean="0">
              <a:solidFill>
                <a:schemeClr val="tx2"/>
              </a:solidFill>
            </a:endParaRPr>
          </a:p>
          <a:p>
            <a:pPr lvl="1"/>
            <a:r>
              <a:rPr lang="en-GB" sz="2000" dirty="0" smtClean="0">
                <a:solidFill>
                  <a:schemeClr val="tx2"/>
                </a:solidFill>
              </a:rPr>
              <a:t>Own learning</a:t>
            </a:r>
          </a:p>
          <a:p>
            <a:pPr lvl="1"/>
            <a:r>
              <a:rPr lang="en-GB" sz="2000" dirty="0" smtClean="0">
                <a:solidFill>
                  <a:schemeClr val="tx2"/>
                </a:solidFill>
              </a:rPr>
              <a:t>Expect reciprocal help</a:t>
            </a:r>
          </a:p>
          <a:p>
            <a:pPr lvl="1"/>
            <a:r>
              <a:rPr lang="en-GB" sz="2000" dirty="0" smtClean="0">
                <a:solidFill>
                  <a:schemeClr val="tx2"/>
                </a:solidFill>
              </a:rPr>
              <a:t>Social intent, creating a 	learning community</a:t>
            </a:r>
          </a:p>
          <a:p>
            <a:pPr lvl="1"/>
            <a:r>
              <a:rPr lang="en-GB" sz="2000" dirty="0" smtClean="0">
                <a:solidFill>
                  <a:schemeClr val="tx2"/>
                </a:solidFill>
              </a:rPr>
              <a:t>Helps a friend to learn</a:t>
            </a:r>
          </a:p>
          <a:p>
            <a:pPr lvl="1"/>
            <a:r>
              <a:rPr lang="en-GB" sz="2000" dirty="0" smtClean="0">
                <a:solidFill>
                  <a:schemeClr val="tx2"/>
                </a:solidFill>
              </a:rPr>
              <a:t>Empathy for a friend</a:t>
            </a:r>
          </a:p>
          <a:p>
            <a:pPr lvl="1"/>
            <a:endParaRPr lang="sv-SE" sz="2000" dirty="0" smtClean="0">
              <a:solidFill>
                <a:schemeClr val="tx2"/>
              </a:solidFill>
            </a:endParaRPr>
          </a:p>
        </p:txBody>
      </p:sp>
      <p:sp>
        <p:nvSpPr>
          <p:cNvPr id="18436" name="Content Placeholder 4"/>
          <p:cNvSpPr>
            <a:spLocks noGrp="1"/>
          </p:cNvSpPr>
          <p:nvPr>
            <p:ph sz="half" idx="2"/>
          </p:nvPr>
        </p:nvSpPr>
        <p:spPr>
          <a:xfrm>
            <a:off x="3563938" y="1428750"/>
            <a:ext cx="4595812" cy="34290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sv-SE" dirty="0" smtClean="0">
                <a:solidFill>
                  <a:schemeClr val="tx2"/>
                </a:solidFill>
              </a:rPr>
              <a:t>     </a:t>
            </a:r>
            <a:r>
              <a:rPr lang="sv-SE" sz="2000" u="sng" dirty="0" err="1" smtClean="0">
                <a:solidFill>
                  <a:schemeClr val="tx2"/>
                </a:solidFill>
              </a:rPr>
              <a:t>Reasons</a:t>
            </a:r>
            <a:r>
              <a:rPr lang="sv-SE" sz="2000" u="sng" dirty="0" smtClean="0">
                <a:solidFill>
                  <a:schemeClr val="tx2"/>
                </a:solidFill>
              </a:rPr>
              <a:t> not </a:t>
            </a:r>
            <a:r>
              <a:rPr lang="sv-SE" sz="2000" u="sng" dirty="0" err="1" smtClean="0">
                <a:solidFill>
                  <a:schemeClr val="tx2"/>
                </a:solidFill>
              </a:rPr>
              <a:t>to</a:t>
            </a:r>
            <a:r>
              <a:rPr lang="sv-SE" sz="2000" u="sng" dirty="0" smtClean="0">
                <a:solidFill>
                  <a:schemeClr val="tx2"/>
                </a:solidFill>
              </a:rPr>
              <a:t> </a:t>
            </a:r>
            <a:r>
              <a:rPr lang="sv-SE" sz="2000" u="sng" dirty="0" err="1" smtClean="0">
                <a:solidFill>
                  <a:schemeClr val="tx2"/>
                </a:solidFill>
              </a:rPr>
              <a:t>help</a:t>
            </a:r>
            <a:endParaRPr lang="sv-SE" sz="2000" u="sng" dirty="0" smtClean="0">
              <a:solidFill>
                <a:schemeClr val="tx2"/>
              </a:solidFill>
            </a:endParaRPr>
          </a:p>
          <a:p>
            <a:pPr lvl="1">
              <a:defRPr/>
            </a:pPr>
            <a:r>
              <a:rPr lang="en-GB" sz="2000" dirty="0">
                <a:solidFill>
                  <a:schemeClr val="tx2"/>
                </a:solidFill>
              </a:rPr>
              <a:t>Fear of consequence</a:t>
            </a:r>
          </a:p>
          <a:p>
            <a:pPr lvl="1">
              <a:defRPr/>
            </a:pPr>
            <a:r>
              <a:rPr lang="en-GB" sz="2000" dirty="0">
                <a:solidFill>
                  <a:schemeClr val="tx2"/>
                </a:solidFill>
              </a:rPr>
              <a:t>Not their responsibility</a:t>
            </a:r>
          </a:p>
          <a:p>
            <a:pPr lvl="1">
              <a:defRPr/>
            </a:pPr>
            <a:r>
              <a:rPr lang="en-GB" sz="2000" dirty="0" smtClean="0">
                <a:solidFill>
                  <a:schemeClr val="tx2"/>
                </a:solidFill>
              </a:rPr>
              <a:t>Personal ethical values</a:t>
            </a:r>
          </a:p>
          <a:p>
            <a:pPr lvl="1">
              <a:defRPr/>
            </a:pPr>
            <a:r>
              <a:rPr lang="en-GB" sz="2000" dirty="0" smtClean="0">
                <a:solidFill>
                  <a:schemeClr val="tx2"/>
                </a:solidFill>
              </a:rPr>
              <a:t>University </a:t>
            </a:r>
            <a:r>
              <a:rPr lang="en-GB" sz="2000" dirty="0">
                <a:solidFill>
                  <a:schemeClr val="tx2"/>
                </a:solidFill>
              </a:rPr>
              <a:t>regulations</a:t>
            </a:r>
          </a:p>
          <a:p>
            <a:pPr lvl="1">
              <a:defRPr/>
            </a:pPr>
            <a:r>
              <a:rPr lang="en-GB" sz="2000" dirty="0" smtClean="0">
                <a:solidFill>
                  <a:schemeClr val="tx2"/>
                </a:solidFill>
              </a:rPr>
              <a:t>Helps a friend to learn</a:t>
            </a:r>
          </a:p>
          <a:p>
            <a:pPr>
              <a:defRPr/>
            </a:pPr>
            <a:endParaRPr lang="en-GB" dirty="0" smtClean="0">
              <a:solidFill>
                <a:schemeClr val="tx2"/>
              </a:solidFill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6948488" y="1815704"/>
            <a:ext cx="576262" cy="809625"/>
          </a:xfrm>
          <a:prstGeom prst="rightBrac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Right Brace 5"/>
          <p:cNvSpPr/>
          <p:nvPr/>
        </p:nvSpPr>
        <p:spPr>
          <a:xfrm>
            <a:off x="6948488" y="2680097"/>
            <a:ext cx="576262" cy="809625"/>
          </a:xfrm>
          <a:prstGeom prst="rightBrac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667626" y="1924050"/>
            <a:ext cx="12541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v-SE" sz="20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Directed towards </a:t>
            </a:r>
          </a:p>
          <a:p>
            <a:pPr eaLnBrk="1" hangingPunct="1"/>
            <a:r>
              <a:rPr lang="sv-SE" sz="20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self</a:t>
            </a:r>
            <a:endParaRPr lang="en-GB" sz="2000" i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667626" y="2842023"/>
            <a:ext cx="12541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v-SE" sz="2000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Directed towards others</a:t>
            </a:r>
            <a:endParaRPr lang="en-GB" sz="2000" i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268539" y="2634854"/>
            <a:ext cx="417512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3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27584" y="267494"/>
            <a:ext cx="8162925" cy="584775"/>
          </a:xfrm>
        </p:spPr>
        <p:txBody>
          <a:bodyPr/>
          <a:lstStyle/>
          <a:p>
            <a:r>
              <a:rPr lang="sv-SE" sz="3200" dirty="0" err="1" smtClean="0"/>
              <a:t>Understanding</a:t>
            </a:r>
            <a:r>
              <a:rPr lang="sv-SE" sz="3200" dirty="0" smtClean="0"/>
              <a:t> </a:t>
            </a:r>
            <a:r>
              <a:rPr lang="sv-SE" sz="3200" dirty="0" err="1" smtClean="0"/>
              <a:t>plagiarism</a:t>
            </a:r>
            <a:r>
              <a:rPr lang="sv-SE" sz="3200" dirty="0" smtClean="0"/>
              <a:t> is </a:t>
            </a:r>
            <a:r>
              <a:rPr lang="sv-SE" sz="3200" dirty="0" err="1" smtClean="0"/>
              <a:t>complicated</a:t>
            </a:r>
            <a:endParaRPr lang="en-GB" sz="3200" dirty="0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899592" y="1059582"/>
            <a:ext cx="8110537" cy="34290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sv-SE" sz="1800" i="1" dirty="0" err="1" smtClean="0">
                <a:solidFill>
                  <a:schemeClr val="tx2"/>
                </a:solidFill>
              </a:rPr>
              <a:t>One</a:t>
            </a:r>
            <a:r>
              <a:rPr lang="sv-SE" sz="1800" i="1" dirty="0" smtClean="0">
                <a:solidFill>
                  <a:schemeClr val="tx2"/>
                </a:solidFill>
              </a:rPr>
              <a:t> </a:t>
            </a:r>
            <a:r>
              <a:rPr lang="sv-SE" sz="1800" i="1" dirty="0" err="1" smtClean="0">
                <a:solidFill>
                  <a:schemeClr val="tx2"/>
                </a:solidFill>
              </a:rPr>
              <a:t>picture</a:t>
            </a:r>
            <a:r>
              <a:rPr lang="sv-SE" sz="1800" i="1" dirty="0" smtClean="0">
                <a:solidFill>
                  <a:schemeClr val="tx2"/>
                </a:solidFill>
              </a:rPr>
              <a:t>: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sv-SE" sz="1800" i="1" dirty="0" err="1" smtClean="0">
                <a:solidFill>
                  <a:schemeClr val="tx2"/>
                </a:solidFill>
              </a:rPr>
              <a:t>Blame</a:t>
            </a:r>
            <a:r>
              <a:rPr lang="sv-SE" sz="1800" i="1" dirty="0" smtClean="0">
                <a:solidFill>
                  <a:schemeClr val="tx2"/>
                </a:solidFill>
              </a:rPr>
              <a:t> the student!</a:t>
            </a:r>
          </a:p>
          <a:p>
            <a:pPr>
              <a:defRPr/>
            </a:pPr>
            <a:endParaRPr lang="sv-SE" sz="18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sv-SE" sz="1400" dirty="0" smtClean="0">
                <a:solidFill>
                  <a:schemeClr val="tx2"/>
                </a:solidFill>
              </a:rPr>
              <a:t>Students </a:t>
            </a:r>
            <a:r>
              <a:rPr lang="sv-SE" sz="1400" dirty="0" err="1" smtClean="0">
                <a:solidFill>
                  <a:schemeClr val="tx2"/>
                </a:solidFill>
              </a:rPr>
              <a:t>are</a:t>
            </a:r>
            <a:r>
              <a:rPr lang="sv-SE" sz="1400" dirty="0" smtClean="0">
                <a:solidFill>
                  <a:schemeClr val="tx2"/>
                </a:solidFill>
              </a:rPr>
              <a:t> </a:t>
            </a:r>
            <a:r>
              <a:rPr lang="sv-SE" sz="1400" dirty="0" err="1" smtClean="0">
                <a:solidFill>
                  <a:schemeClr val="tx2"/>
                </a:solidFill>
              </a:rPr>
              <a:t>lazy</a:t>
            </a:r>
            <a:endParaRPr lang="sv-SE" sz="14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sv-SE" sz="1400" dirty="0" smtClean="0">
                <a:solidFill>
                  <a:schemeClr val="tx2"/>
                </a:solidFill>
              </a:rPr>
              <a:t>Students </a:t>
            </a:r>
            <a:r>
              <a:rPr lang="sv-SE" sz="1400" dirty="0" err="1" smtClean="0">
                <a:solidFill>
                  <a:schemeClr val="tx2"/>
                </a:solidFill>
              </a:rPr>
              <a:t>are</a:t>
            </a:r>
            <a:r>
              <a:rPr lang="sv-SE" sz="1400" dirty="0" smtClean="0">
                <a:solidFill>
                  <a:schemeClr val="tx2"/>
                </a:solidFill>
              </a:rPr>
              <a:t> stupid</a:t>
            </a:r>
          </a:p>
          <a:p>
            <a:pPr>
              <a:defRPr/>
            </a:pPr>
            <a:r>
              <a:rPr lang="sv-SE" sz="1400" dirty="0" smtClean="0">
                <a:solidFill>
                  <a:schemeClr val="tx2"/>
                </a:solidFill>
              </a:rPr>
              <a:t>Students </a:t>
            </a:r>
            <a:r>
              <a:rPr lang="sv-SE" sz="1400" dirty="0" err="1" smtClean="0">
                <a:solidFill>
                  <a:schemeClr val="tx2"/>
                </a:solidFill>
              </a:rPr>
              <a:t>are</a:t>
            </a:r>
            <a:r>
              <a:rPr lang="sv-SE" sz="1400" dirty="0" smtClean="0">
                <a:solidFill>
                  <a:schemeClr val="tx2"/>
                </a:solidFill>
              </a:rPr>
              <a:t> </a:t>
            </a:r>
            <a:r>
              <a:rPr lang="sv-SE" sz="1400" dirty="0" err="1" smtClean="0">
                <a:solidFill>
                  <a:schemeClr val="tx2"/>
                </a:solidFill>
              </a:rPr>
              <a:t>dishonest</a:t>
            </a:r>
            <a:endParaRPr lang="sv-SE" sz="1400" dirty="0" smtClean="0">
              <a:solidFill>
                <a:schemeClr val="tx2"/>
              </a:solidFill>
            </a:endParaRPr>
          </a:p>
          <a:p>
            <a:pPr>
              <a:defRPr/>
            </a:pPr>
            <a:endParaRPr lang="sv-SE" sz="14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sv-SE" sz="1400" dirty="0" smtClean="0">
                <a:solidFill>
                  <a:schemeClr val="tx2"/>
                </a:solidFill>
              </a:rPr>
              <a:t>Students </a:t>
            </a:r>
            <a:r>
              <a:rPr lang="sv-SE" sz="1400" dirty="0" err="1" smtClean="0">
                <a:solidFill>
                  <a:schemeClr val="tx2"/>
                </a:solidFill>
              </a:rPr>
              <a:t>are</a:t>
            </a:r>
            <a:r>
              <a:rPr lang="sv-SE" sz="1400" dirty="0" smtClean="0">
                <a:solidFill>
                  <a:schemeClr val="tx2"/>
                </a:solidFill>
              </a:rPr>
              <a:t> under stress</a:t>
            </a:r>
          </a:p>
          <a:p>
            <a:pPr>
              <a:defRPr/>
            </a:pPr>
            <a:r>
              <a:rPr lang="sv-SE" sz="1400" dirty="0" smtClean="0">
                <a:solidFill>
                  <a:schemeClr val="tx2"/>
                </a:solidFill>
              </a:rPr>
              <a:t>The </a:t>
            </a:r>
            <a:r>
              <a:rPr lang="sv-SE" sz="1400" dirty="0" err="1" smtClean="0">
                <a:solidFill>
                  <a:schemeClr val="tx2"/>
                </a:solidFill>
              </a:rPr>
              <a:t>assignments</a:t>
            </a:r>
            <a:r>
              <a:rPr lang="sv-SE" sz="1400" dirty="0" smtClean="0">
                <a:solidFill>
                  <a:schemeClr val="tx2"/>
                </a:solidFill>
              </a:rPr>
              <a:t> </a:t>
            </a:r>
            <a:r>
              <a:rPr lang="sv-SE" sz="1400" dirty="0" err="1" smtClean="0">
                <a:solidFill>
                  <a:schemeClr val="tx2"/>
                </a:solidFill>
              </a:rPr>
              <a:t>are</a:t>
            </a:r>
            <a:r>
              <a:rPr lang="sv-SE" sz="1400" dirty="0" smtClean="0">
                <a:solidFill>
                  <a:schemeClr val="tx2"/>
                </a:solidFill>
              </a:rPr>
              <a:t> </a:t>
            </a:r>
            <a:r>
              <a:rPr lang="sv-SE" sz="1400" dirty="0" err="1" smtClean="0">
                <a:solidFill>
                  <a:schemeClr val="tx2"/>
                </a:solidFill>
              </a:rPr>
              <a:t>too</a:t>
            </a:r>
            <a:r>
              <a:rPr lang="sv-SE" sz="1400" dirty="0" smtClean="0">
                <a:solidFill>
                  <a:schemeClr val="tx2"/>
                </a:solidFill>
              </a:rPr>
              <a:t> </a:t>
            </a:r>
            <a:r>
              <a:rPr lang="sv-SE" sz="1400" dirty="0" err="1" smtClean="0">
                <a:solidFill>
                  <a:schemeClr val="tx2"/>
                </a:solidFill>
              </a:rPr>
              <a:t>difficult</a:t>
            </a:r>
            <a:endParaRPr lang="sv-SE" sz="1400" dirty="0" smtClean="0">
              <a:solidFill>
                <a:schemeClr val="tx2"/>
              </a:solidFill>
            </a:endParaRPr>
          </a:p>
          <a:p>
            <a:pPr>
              <a:defRPr/>
            </a:pPr>
            <a:endParaRPr lang="sv-SE" sz="1400" dirty="0">
              <a:solidFill>
                <a:schemeClr val="tx2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sv-SE" sz="1400" dirty="0" smtClean="0">
                <a:solidFill>
                  <a:schemeClr val="tx2"/>
                </a:solidFill>
                <a:sym typeface="Wingdings" pitchFamily="2" charset="2"/>
              </a:rPr>
              <a:t>	</a:t>
            </a:r>
          </a:p>
          <a:p>
            <a:pPr>
              <a:defRPr/>
            </a:pPr>
            <a:r>
              <a:rPr lang="sv-SE" sz="1400" dirty="0" err="1" smtClean="0">
                <a:solidFill>
                  <a:schemeClr val="tx2"/>
                </a:solidFill>
              </a:rPr>
              <a:t>More</a:t>
            </a:r>
            <a:r>
              <a:rPr lang="sv-SE" sz="1400" dirty="0" smtClean="0">
                <a:solidFill>
                  <a:schemeClr val="tx2"/>
                </a:solidFill>
              </a:rPr>
              <a:t> </a:t>
            </a:r>
            <a:r>
              <a:rPr lang="sv-SE" sz="1400" dirty="0" err="1" smtClean="0">
                <a:solidFill>
                  <a:schemeClr val="tx2"/>
                </a:solidFill>
              </a:rPr>
              <a:t>controls</a:t>
            </a:r>
            <a:endParaRPr lang="sv-SE" sz="14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sv-SE" sz="1400" dirty="0" err="1" smtClean="0">
                <a:solidFill>
                  <a:schemeClr val="tx2"/>
                </a:solidFill>
              </a:rPr>
              <a:t>Harder</a:t>
            </a:r>
            <a:r>
              <a:rPr lang="sv-SE" sz="1400" dirty="0" smtClean="0">
                <a:solidFill>
                  <a:schemeClr val="tx2"/>
                </a:solidFill>
              </a:rPr>
              <a:t> </a:t>
            </a:r>
            <a:r>
              <a:rPr lang="sv-SE" sz="1400" dirty="0" err="1" smtClean="0">
                <a:solidFill>
                  <a:schemeClr val="tx2"/>
                </a:solidFill>
              </a:rPr>
              <a:t>punishment</a:t>
            </a:r>
            <a:endParaRPr lang="sv-SE" sz="1400" dirty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004048" y="1678509"/>
            <a:ext cx="270138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sv-SE" sz="2400" i="1" dirty="0" err="1">
                <a:solidFill>
                  <a:srgbClr val="FF0000"/>
                </a:solidFill>
              </a:rPr>
              <a:t>There</a:t>
            </a:r>
            <a:r>
              <a:rPr lang="sv-SE" sz="2400" i="1" dirty="0">
                <a:solidFill>
                  <a:srgbClr val="FF0000"/>
                </a:solidFill>
              </a:rPr>
              <a:t> is </a:t>
            </a:r>
            <a:r>
              <a:rPr lang="sv-SE" sz="2400" i="1" dirty="0" err="1">
                <a:solidFill>
                  <a:srgbClr val="FF0000"/>
                </a:solidFill>
              </a:rPr>
              <a:t>evidence</a:t>
            </a:r>
            <a:r>
              <a:rPr lang="sv-SE" sz="2400" i="1" dirty="0">
                <a:solidFill>
                  <a:srgbClr val="FF0000"/>
                </a:solidFill>
              </a:rPr>
              <a:t> </a:t>
            </a:r>
          </a:p>
          <a:p>
            <a:pPr algn="ctr" eaLnBrk="1" hangingPunct="1"/>
            <a:r>
              <a:rPr lang="sv-SE" sz="2400" i="1" dirty="0" err="1">
                <a:solidFill>
                  <a:srgbClr val="FF0000"/>
                </a:solidFill>
              </a:rPr>
              <a:t>that</a:t>
            </a:r>
            <a:r>
              <a:rPr lang="sv-SE" sz="2400" i="1" dirty="0">
                <a:solidFill>
                  <a:srgbClr val="FF0000"/>
                </a:solidFill>
              </a:rPr>
              <a:t> </a:t>
            </a:r>
            <a:r>
              <a:rPr lang="sv-SE" sz="2400" i="1" dirty="0" err="1">
                <a:solidFill>
                  <a:srgbClr val="FF0000"/>
                </a:solidFill>
              </a:rPr>
              <a:t>this</a:t>
            </a:r>
            <a:r>
              <a:rPr lang="sv-SE" sz="2400" i="1" dirty="0">
                <a:solidFill>
                  <a:srgbClr val="FF0000"/>
                </a:solidFill>
              </a:rPr>
              <a:t> is not the </a:t>
            </a:r>
          </a:p>
          <a:p>
            <a:pPr algn="ctr" eaLnBrk="1" hangingPunct="1"/>
            <a:r>
              <a:rPr lang="sv-SE" sz="2400" i="1" dirty="0">
                <a:solidFill>
                  <a:srgbClr val="FF0000"/>
                </a:solidFill>
              </a:rPr>
              <a:t>full </a:t>
            </a:r>
            <a:r>
              <a:rPr lang="sv-SE" sz="2400" i="1" dirty="0" err="1">
                <a:solidFill>
                  <a:srgbClr val="FF0000"/>
                </a:solidFill>
              </a:rPr>
              <a:t>picture</a:t>
            </a:r>
            <a:endParaRPr lang="en-GB" sz="24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978846" y="195486"/>
            <a:ext cx="8162925" cy="584775"/>
          </a:xfrm>
        </p:spPr>
        <p:txBody>
          <a:bodyPr/>
          <a:lstStyle/>
          <a:p>
            <a:r>
              <a:rPr lang="sv-SE" sz="3200" dirty="0" err="1" smtClean="0"/>
              <a:t>Understanding</a:t>
            </a:r>
            <a:r>
              <a:rPr lang="sv-SE" sz="3200" dirty="0" smtClean="0"/>
              <a:t> </a:t>
            </a:r>
            <a:r>
              <a:rPr lang="sv-SE" sz="3200" dirty="0" err="1" smtClean="0"/>
              <a:t>plagiarism</a:t>
            </a:r>
            <a:r>
              <a:rPr lang="sv-SE" sz="3200" dirty="0" smtClean="0"/>
              <a:t> is </a:t>
            </a:r>
            <a:r>
              <a:rPr lang="sv-SE" sz="3200" dirty="0" err="1" smtClean="0"/>
              <a:t>complicated</a:t>
            </a:r>
            <a:endParaRPr lang="en-GB" sz="3200" dirty="0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899592" y="843558"/>
            <a:ext cx="8110537" cy="3780234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sv-SE" sz="1800" i="1" dirty="0" smtClean="0">
                <a:solidFill>
                  <a:schemeClr val="tx2"/>
                </a:solidFill>
              </a:rPr>
              <a:t>Alternative </a:t>
            </a:r>
            <a:r>
              <a:rPr lang="sv-SE" sz="1800" i="1" dirty="0" err="1" smtClean="0">
                <a:solidFill>
                  <a:schemeClr val="tx2"/>
                </a:solidFill>
              </a:rPr>
              <a:t>picture</a:t>
            </a:r>
            <a:r>
              <a:rPr lang="sv-SE" sz="1800" i="1" dirty="0" smtClean="0">
                <a:solidFill>
                  <a:schemeClr val="tx2"/>
                </a:solidFill>
              </a:rPr>
              <a:t>: </a:t>
            </a:r>
            <a:r>
              <a:rPr lang="sv-SE" sz="1800" i="1" dirty="0" err="1" smtClean="0">
                <a:solidFill>
                  <a:schemeClr val="tx2"/>
                </a:solidFill>
              </a:rPr>
              <a:t>Understand</a:t>
            </a:r>
            <a:r>
              <a:rPr lang="sv-SE" sz="1800" i="1" dirty="0" smtClean="0">
                <a:solidFill>
                  <a:schemeClr val="tx2"/>
                </a:solidFill>
              </a:rPr>
              <a:t> the student!</a:t>
            </a:r>
          </a:p>
          <a:p>
            <a:pPr>
              <a:defRPr/>
            </a:pPr>
            <a:r>
              <a:rPr lang="sv-SE" sz="1600" dirty="0" smtClean="0">
                <a:solidFill>
                  <a:schemeClr val="tx2"/>
                </a:solidFill>
              </a:rPr>
              <a:t>Students </a:t>
            </a:r>
            <a:r>
              <a:rPr lang="sv-SE" sz="1600" dirty="0" err="1" smtClean="0">
                <a:solidFill>
                  <a:schemeClr val="tx2"/>
                </a:solidFill>
              </a:rPr>
              <a:t>understand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plagiarism</a:t>
            </a:r>
            <a:r>
              <a:rPr lang="sv-SE" sz="1600" dirty="0" smtClean="0">
                <a:solidFill>
                  <a:schemeClr val="tx2"/>
                </a:solidFill>
              </a:rPr>
              <a:t> in different </a:t>
            </a:r>
            <a:r>
              <a:rPr lang="sv-SE" sz="1600" dirty="0" err="1" smtClean="0">
                <a:solidFill>
                  <a:schemeClr val="tx2"/>
                </a:solidFill>
              </a:rPr>
              <a:t>ways</a:t>
            </a:r>
            <a:endParaRPr lang="sv-SE" sz="16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sv-SE" sz="1600" dirty="0" smtClean="0">
                <a:solidFill>
                  <a:schemeClr val="tx2"/>
                </a:solidFill>
              </a:rPr>
              <a:t>Students </a:t>
            </a:r>
            <a:r>
              <a:rPr lang="sv-SE" sz="1600" dirty="0" err="1" smtClean="0">
                <a:solidFill>
                  <a:schemeClr val="tx2"/>
                </a:solidFill>
              </a:rPr>
              <a:t>say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they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would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act</a:t>
            </a:r>
            <a:r>
              <a:rPr lang="sv-SE" sz="1600" dirty="0" smtClean="0">
                <a:solidFill>
                  <a:schemeClr val="tx2"/>
                </a:solidFill>
              </a:rPr>
              <a:t> in different </a:t>
            </a:r>
            <a:r>
              <a:rPr lang="sv-SE" sz="1600" dirty="0" err="1" smtClean="0">
                <a:solidFill>
                  <a:schemeClr val="tx2"/>
                </a:solidFill>
              </a:rPr>
              <a:t>ways</a:t>
            </a:r>
            <a:r>
              <a:rPr lang="sv-SE" sz="1600" dirty="0" smtClean="0">
                <a:solidFill>
                  <a:schemeClr val="tx2"/>
                </a:solidFill>
              </a:rPr>
              <a:t> in </a:t>
            </a:r>
            <a:r>
              <a:rPr lang="sv-SE" sz="1600" dirty="0" err="1" smtClean="0">
                <a:solidFill>
                  <a:schemeClr val="tx2"/>
                </a:solidFill>
              </a:rPr>
              <a:t>complex</a:t>
            </a:r>
            <a:r>
              <a:rPr lang="sv-SE" sz="1600" dirty="0" smtClean="0">
                <a:solidFill>
                  <a:schemeClr val="tx2"/>
                </a:solidFill>
              </a:rPr>
              <a:t> situations.</a:t>
            </a:r>
          </a:p>
          <a:p>
            <a:pPr>
              <a:defRPr/>
            </a:pPr>
            <a:r>
              <a:rPr lang="sv-SE" sz="1600" dirty="0" err="1" smtClean="0">
                <a:solidFill>
                  <a:schemeClr val="tx2"/>
                </a:solidFill>
              </a:rPr>
              <a:t>Attitudes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to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plagiarism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varies</a:t>
            </a:r>
            <a:r>
              <a:rPr lang="sv-SE" sz="1600" dirty="0" smtClean="0">
                <a:solidFill>
                  <a:schemeClr val="tx2"/>
                </a:solidFill>
              </a:rPr>
              <a:t> over </a:t>
            </a:r>
          </a:p>
          <a:p>
            <a:pPr lvl="1">
              <a:defRPr/>
            </a:pPr>
            <a:r>
              <a:rPr lang="sv-SE" sz="1400" dirty="0" err="1" smtClean="0">
                <a:solidFill>
                  <a:schemeClr val="tx2"/>
                </a:solidFill>
              </a:rPr>
              <a:t>individuals</a:t>
            </a:r>
            <a:r>
              <a:rPr lang="sv-SE" sz="1400" dirty="0" smtClean="0">
                <a:solidFill>
                  <a:schemeClr val="tx2"/>
                </a:solidFill>
              </a:rPr>
              <a:t>, </a:t>
            </a:r>
          </a:p>
          <a:p>
            <a:pPr lvl="1">
              <a:defRPr/>
            </a:pPr>
            <a:r>
              <a:rPr lang="sv-SE" sz="1400" dirty="0" err="1" smtClean="0">
                <a:solidFill>
                  <a:schemeClr val="tx2"/>
                </a:solidFill>
              </a:rPr>
              <a:t>cultures</a:t>
            </a:r>
            <a:r>
              <a:rPr lang="sv-SE" sz="1400" dirty="0" smtClean="0">
                <a:solidFill>
                  <a:schemeClr val="tx2"/>
                </a:solidFill>
              </a:rPr>
              <a:t>, </a:t>
            </a:r>
          </a:p>
          <a:p>
            <a:pPr lvl="1">
              <a:defRPr/>
            </a:pPr>
            <a:r>
              <a:rPr lang="sv-SE" sz="1400" dirty="0" err="1" smtClean="0">
                <a:solidFill>
                  <a:schemeClr val="tx2"/>
                </a:solidFill>
              </a:rPr>
              <a:t>contexts</a:t>
            </a:r>
            <a:r>
              <a:rPr lang="sv-SE" sz="1400" dirty="0" smtClean="0">
                <a:solidFill>
                  <a:schemeClr val="tx2"/>
                </a:solidFill>
              </a:rPr>
              <a:t> and </a:t>
            </a:r>
          </a:p>
          <a:p>
            <a:pPr lvl="1">
              <a:defRPr/>
            </a:pPr>
            <a:r>
              <a:rPr lang="sv-SE" sz="1400" dirty="0" err="1" smtClean="0">
                <a:solidFill>
                  <a:schemeClr val="tx2"/>
                </a:solidFill>
              </a:rPr>
              <a:t>specific</a:t>
            </a:r>
            <a:r>
              <a:rPr lang="sv-SE" sz="1400" dirty="0" smtClean="0">
                <a:solidFill>
                  <a:schemeClr val="tx2"/>
                </a:solidFill>
              </a:rPr>
              <a:t> situation</a:t>
            </a:r>
            <a:endParaRPr lang="en-GB" sz="14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sv-SE" sz="1600" dirty="0" err="1" smtClean="0">
                <a:solidFill>
                  <a:schemeClr val="tx2"/>
                </a:solidFill>
              </a:rPr>
              <a:t>There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are</a:t>
            </a:r>
            <a:r>
              <a:rPr lang="sv-SE" sz="1600" dirty="0" smtClean="0">
                <a:solidFill>
                  <a:schemeClr val="tx2"/>
                </a:solidFill>
              </a:rPr>
              <a:t> tensions </a:t>
            </a:r>
            <a:r>
              <a:rPr lang="sv-SE" sz="1600" dirty="0" err="1" smtClean="0">
                <a:solidFill>
                  <a:schemeClr val="tx2"/>
                </a:solidFill>
              </a:rPr>
              <a:t>between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</a:p>
          <a:p>
            <a:pPr lvl="1">
              <a:defRPr/>
            </a:pPr>
            <a:r>
              <a:rPr lang="sv-SE" sz="1400" dirty="0" err="1" smtClean="0">
                <a:solidFill>
                  <a:schemeClr val="tx2"/>
                </a:solidFill>
              </a:rPr>
              <a:t>how</a:t>
            </a:r>
            <a:r>
              <a:rPr lang="sv-SE" sz="1400" dirty="0" smtClean="0">
                <a:solidFill>
                  <a:schemeClr val="tx2"/>
                </a:solidFill>
              </a:rPr>
              <a:t> students </a:t>
            </a:r>
            <a:r>
              <a:rPr lang="sv-SE" sz="1400" dirty="0" err="1" smtClean="0">
                <a:solidFill>
                  <a:schemeClr val="tx2"/>
                </a:solidFill>
              </a:rPr>
              <a:t>understand</a:t>
            </a:r>
            <a:r>
              <a:rPr lang="sv-SE" sz="1400" dirty="0" smtClean="0">
                <a:solidFill>
                  <a:schemeClr val="tx2"/>
                </a:solidFill>
              </a:rPr>
              <a:t> </a:t>
            </a:r>
            <a:r>
              <a:rPr lang="sv-SE" sz="1400" dirty="0" err="1" smtClean="0">
                <a:solidFill>
                  <a:schemeClr val="tx2"/>
                </a:solidFill>
              </a:rPr>
              <a:t>plagiarism</a:t>
            </a:r>
            <a:r>
              <a:rPr lang="sv-SE" sz="1400" dirty="0" smtClean="0">
                <a:solidFill>
                  <a:schemeClr val="tx2"/>
                </a:solidFill>
              </a:rPr>
              <a:t> vs. </a:t>
            </a:r>
          </a:p>
          <a:p>
            <a:pPr lvl="1">
              <a:defRPr/>
            </a:pPr>
            <a:r>
              <a:rPr lang="sv-SE" sz="1400" dirty="0" err="1" smtClean="0">
                <a:solidFill>
                  <a:schemeClr val="tx2"/>
                </a:solidFill>
              </a:rPr>
              <a:t>how</a:t>
            </a:r>
            <a:r>
              <a:rPr lang="sv-SE" sz="1400" dirty="0" smtClean="0">
                <a:solidFill>
                  <a:schemeClr val="tx2"/>
                </a:solidFill>
              </a:rPr>
              <a:t> students </a:t>
            </a:r>
            <a:r>
              <a:rPr lang="sv-SE" sz="1400" dirty="0" err="1" smtClean="0">
                <a:solidFill>
                  <a:schemeClr val="tx2"/>
                </a:solidFill>
              </a:rPr>
              <a:t>say</a:t>
            </a:r>
            <a:r>
              <a:rPr lang="sv-SE" sz="1400" dirty="0" smtClean="0">
                <a:solidFill>
                  <a:schemeClr val="tx2"/>
                </a:solidFill>
              </a:rPr>
              <a:t> </a:t>
            </a:r>
            <a:r>
              <a:rPr lang="sv-SE" sz="1400" dirty="0" err="1" smtClean="0">
                <a:solidFill>
                  <a:schemeClr val="tx2"/>
                </a:solidFill>
              </a:rPr>
              <a:t>they</a:t>
            </a:r>
            <a:r>
              <a:rPr lang="sv-SE" sz="1400" dirty="0" smtClean="0">
                <a:solidFill>
                  <a:schemeClr val="tx2"/>
                </a:solidFill>
              </a:rPr>
              <a:t> </a:t>
            </a:r>
            <a:r>
              <a:rPr lang="sv-SE" sz="1400" dirty="0" err="1" smtClean="0">
                <a:solidFill>
                  <a:schemeClr val="tx2"/>
                </a:solidFill>
              </a:rPr>
              <a:t>would</a:t>
            </a:r>
            <a:r>
              <a:rPr lang="sv-SE" sz="1400" dirty="0" smtClean="0">
                <a:solidFill>
                  <a:schemeClr val="tx2"/>
                </a:solidFill>
              </a:rPr>
              <a:t> </a:t>
            </a:r>
            <a:r>
              <a:rPr lang="sv-SE" sz="1400" dirty="0" err="1" smtClean="0">
                <a:solidFill>
                  <a:schemeClr val="tx2"/>
                </a:solidFill>
              </a:rPr>
              <a:t>act</a:t>
            </a:r>
            <a:endParaRPr lang="sv-SE" sz="16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sv-SE" sz="1600" dirty="0" err="1">
                <a:solidFill>
                  <a:schemeClr val="tx2"/>
                </a:solidFill>
              </a:rPr>
              <a:t>There</a:t>
            </a:r>
            <a:r>
              <a:rPr lang="sv-SE" sz="1600" dirty="0">
                <a:solidFill>
                  <a:schemeClr val="tx2"/>
                </a:solidFill>
              </a:rPr>
              <a:t> </a:t>
            </a:r>
            <a:r>
              <a:rPr lang="sv-SE" sz="1600" dirty="0" err="1">
                <a:solidFill>
                  <a:schemeClr val="tx2"/>
                </a:solidFill>
              </a:rPr>
              <a:t>are</a:t>
            </a:r>
            <a:r>
              <a:rPr lang="sv-SE" sz="1600" dirty="0">
                <a:solidFill>
                  <a:schemeClr val="tx2"/>
                </a:solidFill>
              </a:rPr>
              <a:t> tensions </a:t>
            </a:r>
            <a:r>
              <a:rPr lang="sv-SE" sz="1600" dirty="0" err="1">
                <a:solidFill>
                  <a:schemeClr val="tx2"/>
                </a:solidFill>
              </a:rPr>
              <a:t>between</a:t>
            </a:r>
            <a:r>
              <a:rPr lang="sv-SE" sz="1600" dirty="0">
                <a:solidFill>
                  <a:schemeClr val="tx2"/>
                </a:solidFill>
              </a:rPr>
              <a:t> </a:t>
            </a:r>
          </a:p>
          <a:p>
            <a:pPr lvl="1">
              <a:defRPr/>
            </a:pPr>
            <a:r>
              <a:rPr lang="sv-SE" sz="1400" dirty="0" err="1">
                <a:solidFill>
                  <a:schemeClr val="tx2"/>
                </a:solidFill>
              </a:rPr>
              <a:t>m</a:t>
            </a:r>
            <a:r>
              <a:rPr lang="sv-SE" sz="1400" dirty="0" err="1" smtClean="0">
                <a:solidFill>
                  <a:schemeClr val="tx2"/>
                </a:solidFill>
              </a:rPr>
              <a:t>e</a:t>
            </a:r>
            <a:r>
              <a:rPr lang="sv-SE" sz="1400" dirty="0" smtClean="0">
                <a:solidFill>
                  <a:schemeClr val="tx2"/>
                </a:solidFill>
              </a:rPr>
              <a:t>/</a:t>
            </a:r>
            <a:r>
              <a:rPr lang="sv-SE" sz="1400" dirty="0" err="1" smtClean="0">
                <a:solidFill>
                  <a:schemeClr val="tx2"/>
                </a:solidFill>
              </a:rPr>
              <a:t>self</a:t>
            </a:r>
            <a:r>
              <a:rPr lang="sv-SE" sz="1400" dirty="0" smtClean="0">
                <a:solidFill>
                  <a:schemeClr val="tx2"/>
                </a:solidFill>
              </a:rPr>
              <a:t> vs. </a:t>
            </a:r>
            <a:endParaRPr lang="sv-SE" sz="1400" dirty="0">
              <a:solidFill>
                <a:schemeClr val="tx2"/>
              </a:solidFill>
            </a:endParaRPr>
          </a:p>
          <a:p>
            <a:pPr lvl="1">
              <a:defRPr/>
            </a:pPr>
            <a:r>
              <a:rPr lang="sv-SE" sz="1400" dirty="0">
                <a:solidFill>
                  <a:schemeClr val="tx2"/>
                </a:solidFill>
              </a:rPr>
              <a:t>m</a:t>
            </a:r>
            <a:r>
              <a:rPr lang="sv-SE" sz="1400" dirty="0" smtClean="0">
                <a:solidFill>
                  <a:schemeClr val="tx2"/>
                </a:solidFill>
              </a:rPr>
              <a:t>y </a:t>
            </a:r>
            <a:r>
              <a:rPr lang="sv-SE" sz="1400" dirty="0" err="1" smtClean="0">
                <a:solidFill>
                  <a:schemeClr val="tx2"/>
                </a:solidFill>
              </a:rPr>
              <a:t>friends</a:t>
            </a:r>
            <a:r>
              <a:rPr lang="sv-SE" sz="1400" dirty="0" smtClean="0">
                <a:solidFill>
                  <a:schemeClr val="tx2"/>
                </a:solidFill>
              </a:rPr>
              <a:t>/the </a:t>
            </a:r>
            <a:r>
              <a:rPr lang="sv-SE" sz="1400" dirty="0" err="1" smtClean="0">
                <a:solidFill>
                  <a:schemeClr val="tx2"/>
                </a:solidFill>
              </a:rPr>
              <a:t>collective</a:t>
            </a:r>
            <a:r>
              <a:rPr lang="sv-SE" sz="1400" dirty="0" smtClean="0">
                <a:solidFill>
                  <a:schemeClr val="tx2"/>
                </a:solidFill>
              </a:rPr>
              <a:t>/</a:t>
            </a:r>
            <a:r>
              <a:rPr lang="sv-SE" sz="1400" dirty="0" err="1" smtClean="0">
                <a:solidFill>
                  <a:schemeClr val="tx2"/>
                </a:solidFill>
              </a:rPr>
              <a:t>others</a:t>
            </a:r>
            <a:endParaRPr lang="sv-SE" sz="1400" dirty="0">
              <a:solidFill>
                <a:schemeClr val="tx2"/>
              </a:solidFill>
            </a:endParaRPr>
          </a:p>
          <a:p>
            <a:pPr lvl="1">
              <a:defRPr/>
            </a:pPr>
            <a:endParaRPr lang="sv-SE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3" r="1587"/>
          <a:stretch>
            <a:fillRect/>
          </a:stretch>
        </p:blipFill>
        <p:spPr bwMode="auto">
          <a:xfrm>
            <a:off x="1042988" y="86916"/>
            <a:ext cx="7878762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406526" y="4788694"/>
            <a:ext cx="773747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-111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sv-SE" sz="100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871539" y="263903"/>
            <a:ext cx="8162925" cy="954107"/>
          </a:xfrm>
        </p:spPr>
        <p:txBody>
          <a:bodyPr/>
          <a:lstStyle/>
          <a:p>
            <a:r>
              <a:rPr lang="en-GB" sz="2800" dirty="0"/>
              <a:t>What do Master level students in computer science think about plagiarism? </a:t>
            </a:r>
            <a:endParaRPr lang="en-GB" sz="28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v-SE" sz="2400" dirty="0" err="1" smtClean="0">
                <a:solidFill>
                  <a:schemeClr val="tx2"/>
                </a:solidFill>
              </a:rPr>
              <a:t>Our</a:t>
            </a:r>
            <a:r>
              <a:rPr lang="sv-SE" sz="2400" dirty="0" smtClean="0">
                <a:solidFill>
                  <a:schemeClr val="tx2"/>
                </a:solidFill>
              </a:rPr>
              <a:t> master programme in computer science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 err="1" smtClean="0">
                <a:solidFill>
                  <a:schemeClr val="tx2"/>
                </a:solidFill>
              </a:rPr>
              <a:t>What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we</a:t>
            </a:r>
            <a:r>
              <a:rPr lang="sv-SE" sz="2400" dirty="0" smtClean="0">
                <a:solidFill>
                  <a:schemeClr val="tx2"/>
                </a:solidFill>
              </a:rPr>
              <a:t> do </a:t>
            </a:r>
            <a:r>
              <a:rPr lang="sv-SE" sz="2400" dirty="0" err="1" smtClean="0">
                <a:solidFill>
                  <a:schemeClr val="tx2"/>
                </a:solidFill>
              </a:rPr>
              <a:t>to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prevent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plagiarism</a:t>
            </a:r>
            <a:r>
              <a:rPr lang="sv-SE" sz="2400" dirty="0" smtClean="0">
                <a:solidFill>
                  <a:schemeClr val="tx2"/>
                </a:solidFill>
              </a:rPr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 smtClean="0">
                <a:solidFill>
                  <a:schemeClr val="tx2"/>
                </a:solidFill>
              </a:rPr>
              <a:t>The students </a:t>
            </a:r>
            <a:r>
              <a:rPr lang="sv-SE" sz="2400" dirty="0" err="1" smtClean="0">
                <a:solidFill>
                  <a:schemeClr val="tx2"/>
                </a:solidFill>
              </a:rPr>
              <a:t>thinking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about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plagiarism</a:t>
            </a:r>
            <a:endParaRPr lang="sv-SE" sz="2400" dirty="0" smtClean="0">
              <a:solidFill>
                <a:schemeClr val="tx2"/>
              </a:solidFill>
            </a:endParaRPr>
          </a:p>
          <a:p>
            <a:pPr lvl="1"/>
            <a:r>
              <a:rPr lang="sv-SE" sz="2000" dirty="0" err="1" smtClean="0">
                <a:solidFill>
                  <a:schemeClr val="tx2"/>
                </a:solidFill>
              </a:rPr>
              <a:t>What</a:t>
            </a:r>
            <a:r>
              <a:rPr lang="sv-SE" sz="2000" dirty="0" smtClean="0">
                <a:solidFill>
                  <a:schemeClr val="tx2"/>
                </a:solidFill>
              </a:rPr>
              <a:t> is </a:t>
            </a:r>
            <a:r>
              <a:rPr lang="sv-SE" sz="2000" dirty="0" err="1" smtClean="0">
                <a:solidFill>
                  <a:schemeClr val="tx2"/>
                </a:solidFill>
              </a:rPr>
              <a:t>plagiarism</a:t>
            </a:r>
            <a:r>
              <a:rPr lang="sv-SE" sz="2000" dirty="0" smtClean="0">
                <a:solidFill>
                  <a:schemeClr val="tx2"/>
                </a:solidFill>
              </a:rPr>
              <a:t>, </a:t>
            </a:r>
            <a:r>
              <a:rPr lang="sv-SE" sz="2000" dirty="0" err="1" smtClean="0">
                <a:solidFill>
                  <a:schemeClr val="tx2"/>
                </a:solidFill>
              </a:rPr>
              <a:t>according</a:t>
            </a:r>
            <a:r>
              <a:rPr lang="sv-SE" sz="2000" dirty="0" smtClean="0">
                <a:solidFill>
                  <a:schemeClr val="tx2"/>
                </a:solidFill>
              </a:rPr>
              <a:t> </a:t>
            </a:r>
            <a:r>
              <a:rPr lang="sv-SE" sz="2000" dirty="0" err="1" smtClean="0">
                <a:solidFill>
                  <a:schemeClr val="tx2"/>
                </a:solidFill>
              </a:rPr>
              <a:t>to</a:t>
            </a:r>
            <a:r>
              <a:rPr lang="sv-SE" sz="2000" dirty="0" smtClean="0">
                <a:solidFill>
                  <a:schemeClr val="tx2"/>
                </a:solidFill>
              </a:rPr>
              <a:t> the students?</a:t>
            </a:r>
          </a:p>
          <a:p>
            <a:pPr lvl="1"/>
            <a:r>
              <a:rPr lang="sv-SE" sz="2000" dirty="0" smtClean="0">
                <a:solidFill>
                  <a:schemeClr val="tx2"/>
                </a:solidFill>
              </a:rPr>
              <a:t>”</a:t>
            </a:r>
            <a:r>
              <a:rPr lang="sv-SE" sz="2000" dirty="0" err="1" smtClean="0">
                <a:solidFill>
                  <a:schemeClr val="tx2"/>
                </a:solidFill>
              </a:rPr>
              <a:t>Would</a:t>
            </a:r>
            <a:r>
              <a:rPr lang="sv-SE" sz="2000" dirty="0" smtClean="0">
                <a:solidFill>
                  <a:schemeClr val="tx2"/>
                </a:solidFill>
              </a:rPr>
              <a:t> </a:t>
            </a:r>
            <a:r>
              <a:rPr lang="sv-SE" sz="2000" dirty="0" err="1" smtClean="0">
                <a:solidFill>
                  <a:schemeClr val="tx2"/>
                </a:solidFill>
              </a:rPr>
              <a:t>you</a:t>
            </a:r>
            <a:r>
              <a:rPr lang="sv-SE" sz="2000" dirty="0" smtClean="0">
                <a:solidFill>
                  <a:schemeClr val="tx2"/>
                </a:solidFill>
              </a:rPr>
              <a:t> </a:t>
            </a:r>
            <a:r>
              <a:rPr lang="sv-SE" sz="2000" dirty="0" err="1" smtClean="0">
                <a:solidFill>
                  <a:schemeClr val="tx2"/>
                </a:solidFill>
              </a:rPr>
              <a:t>help</a:t>
            </a:r>
            <a:r>
              <a:rPr lang="sv-SE" sz="2000" dirty="0" smtClean="0">
                <a:solidFill>
                  <a:schemeClr val="tx2"/>
                </a:solidFill>
              </a:rPr>
              <a:t> a </a:t>
            </a:r>
            <a:r>
              <a:rPr lang="sv-SE" sz="2000" dirty="0" err="1" smtClean="0">
                <a:solidFill>
                  <a:schemeClr val="tx2"/>
                </a:solidFill>
              </a:rPr>
              <a:t>friend</a:t>
            </a:r>
            <a:r>
              <a:rPr lang="sv-SE" sz="2000" dirty="0" smtClean="0">
                <a:solidFill>
                  <a:schemeClr val="tx2"/>
                </a:solidFill>
              </a:rPr>
              <a:t>?”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 err="1">
                <a:solidFill>
                  <a:schemeClr val="tx2"/>
                </a:solidFill>
              </a:rPr>
              <a:t>Understanding</a:t>
            </a:r>
            <a:r>
              <a:rPr lang="sv-SE" sz="2400" dirty="0">
                <a:solidFill>
                  <a:schemeClr val="tx2"/>
                </a:solidFill>
              </a:rPr>
              <a:t> </a:t>
            </a:r>
            <a:r>
              <a:rPr lang="sv-SE" sz="2400" dirty="0" err="1">
                <a:solidFill>
                  <a:schemeClr val="tx2"/>
                </a:solidFill>
              </a:rPr>
              <a:t>plagiarism</a:t>
            </a:r>
            <a:endParaRPr lang="sv-SE" sz="2400" dirty="0" smtClean="0">
              <a:solidFill>
                <a:schemeClr val="tx2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endParaRPr lang="sv-SE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71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871539" y="17681"/>
            <a:ext cx="8162925" cy="1200329"/>
          </a:xfrm>
        </p:spPr>
        <p:txBody>
          <a:bodyPr/>
          <a:lstStyle/>
          <a:p>
            <a:r>
              <a:rPr lang="en-GB" dirty="0" smtClean="0"/>
              <a:t>Our master programme in Computer Science, Uppsala University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sz="2400" dirty="0" smtClean="0">
              <a:solidFill>
                <a:schemeClr val="tx2"/>
              </a:solidFill>
            </a:endParaRPr>
          </a:p>
          <a:p>
            <a:r>
              <a:rPr lang="sv-SE" sz="2400" dirty="0" err="1" smtClean="0">
                <a:solidFill>
                  <a:schemeClr val="tx2"/>
                </a:solidFill>
              </a:rPr>
              <a:t>Two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year</a:t>
            </a:r>
            <a:r>
              <a:rPr lang="sv-SE" sz="2400" dirty="0" smtClean="0">
                <a:solidFill>
                  <a:schemeClr val="tx2"/>
                </a:solidFill>
              </a:rPr>
              <a:t> master programme in Computer Science</a:t>
            </a:r>
          </a:p>
          <a:p>
            <a:pPr lvl="1"/>
            <a:r>
              <a:rPr lang="sv-SE" sz="2000" dirty="0" err="1" smtClean="0">
                <a:solidFill>
                  <a:schemeClr val="tx2"/>
                </a:solidFill>
              </a:rPr>
              <a:t>Intake</a:t>
            </a:r>
            <a:r>
              <a:rPr lang="sv-SE" sz="2000" dirty="0" smtClean="0">
                <a:solidFill>
                  <a:schemeClr val="tx2"/>
                </a:solidFill>
              </a:rPr>
              <a:t> 20 – 80 students per </a:t>
            </a:r>
            <a:r>
              <a:rPr lang="sv-SE" sz="2000" dirty="0" err="1" smtClean="0">
                <a:solidFill>
                  <a:schemeClr val="tx2"/>
                </a:solidFill>
              </a:rPr>
              <a:t>year</a:t>
            </a:r>
            <a:r>
              <a:rPr lang="sv-SE" sz="2000" dirty="0" smtClean="0">
                <a:solidFill>
                  <a:schemeClr val="tx2"/>
                </a:solidFill>
              </a:rPr>
              <a:t> (2012: </a:t>
            </a:r>
            <a:r>
              <a:rPr lang="sv-SE" sz="2000" dirty="0" err="1" smtClean="0">
                <a:solidFill>
                  <a:schemeClr val="tx2"/>
                </a:solidFill>
              </a:rPr>
              <a:t>approx</a:t>
            </a:r>
            <a:r>
              <a:rPr lang="sv-SE" sz="2000" dirty="0" smtClean="0">
                <a:solidFill>
                  <a:schemeClr val="tx2"/>
                </a:solidFill>
              </a:rPr>
              <a:t> 50)</a:t>
            </a:r>
          </a:p>
          <a:p>
            <a:pPr lvl="1"/>
            <a:r>
              <a:rPr lang="sv-SE" sz="2000" dirty="0" err="1" smtClean="0">
                <a:solidFill>
                  <a:schemeClr val="tx2"/>
                </a:solidFill>
              </a:rPr>
              <a:t>Taught</a:t>
            </a:r>
            <a:r>
              <a:rPr lang="sv-SE" sz="2000" dirty="0" smtClean="0">
                <a:solidFill>
                  <a:schemeClr val="tx2"/>
                </a:solidFill>
              </a:rPr>
              <a:t> in English</a:t>
            </a:r>
          </a:p>
          <a:p>
            <a:r>
              <a:rPr lang="sv-SE" sz="2400" dirty="0" smtClean="0">
                <a:solidFill>
                  <a:schemeClr val="tx2"/>
                </a:solidFill>
              </a:rPr>
              <a:t>World-</a:t>
            </a:r>
            <a:r>
              <a:rPr lang="sv-SE" sz="2400" dirty="0" err="1" smtClean="0">
                <a:solidFill>
                  <a:schemeClr val="tx2"/>
                </a:solidFill>
              </a:rPr>
              <a:t>wide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recruitment</a:t>
            </a:r>
            <a:endParaRPr lang="sv-SE" sz="2400" dirty="0" smtClean="0">
              <a:solidFill>
                <a:schemeClr val="tx2"/>
              </a:solidFill>
            </a:endParaRPr>
          </a:p>
          <a:p>
            <a:pPr lvl="1"/>
            <a:r>
              <a:rPr lang="sv-SE" sz="2000" dirty="0" err="1" smtClean="0">
                <a:solidFill>
                  <a:schemeClr val="tx2"/>
                </a:solidFill>
              </a:rPr>
              <a:t>Some</a:t>
            </a:r>
            <a:r>
              <a:rPr lang="sv-SE" sz="2000" dirty="0" smtClean="0">
                <a:solidFill>
                  <a:schemeClr val="tx2"/>
                </a:solidFill>
              </a:rPr>
              <a:t> from Sweden</a:t>
            </a:r>
          </a:p>
          <a:p>
            <a:pPr lvl="1"/>
            <a:r>
              <a:rPr lang="sv-SE" sz="2000" dirty="0" smtClean="0">
                <a:solidFill>
                  <a:schemeClr val="tx2"/>
                </a:solidFill>
              </a:rPr>
              <a:t>Most from </a:t>
            </a:r>
            <a:r>
              <a:rPr lang="sv-SE" sz="2000" dirty="0" err="1" smtClean="0">
                <a:solidFill>
                  <a:schemeClr val="tx2"/>
                </a:solidFill>
              </a:rPr>
              <a:t>Asia</a:t>
            </a:r>
            <a:endParaRPr lang="sv-SE" sz="2000" dirty="0" smtClean="0">
              <a:solidFill>
                <a:schemeClr val="tx2"/>
              </a:solidFill>
            </a:endParaRPr>
          </a:p>
          <a:p>
            <a:pPr lvl="1"/>
            <a:r>
              <a:rPr lang="sv-SE" sz="2000" dirty="0" smtClean="0">
                <a:solidFill>
                  <a:schemeClr val="tx2"/>
                </a:solidFill>
              </a:rPr>
              <a:t>”</a:t>
            </a:r>
            <a:r>
              <a:rPr lang="sv-SE" sz="2000" dirty="0" err="1" smtClean="0">
                <a:solidFill>
                  <a:schemeClr val="tx2"/>
                </a:solidFill>
              </a:rPr>
              <a:t>Largest</a:t>
            </a:r>
            <a:r>
              <a:rPr lang="sv-SE" sz="2000" dirty="0" smtClean="0">
                <a:solidFill>
                  <a:schemeClr val="tx2"/>
                </a:solidFill>
              </a:rPr>
              <a:t>” </a:t>
            </a:r>
            <a:r>
              <a:rPr lang="sv-SE" sz="2000" dirty="0" err="1" smtClean="0">
                <a:solidFill>
                  <a:schemeClr val="tx2"/>
                </a:solidFill>
              </a:rPr>
              <a:t>individual</a:t>
            </a:r>
            <a:r>
              <a:rPr lang="sv-SE" sz="2000" dirty="0" smtClean="0">
                <a:solidFill>
                  <a:schemeClr val="tx2"/>
                </a:solidFill>
              </a:rPr>
              <a:t> country: China</a:t>
            </a:r>
          </a:p>
          <a:p>
            <a:pPr lvl="1"/>
            <a:endParaRPr lang="sv-SE" sz="20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71539" y="17681"/>
            <a:ext cx="8162925" cy="1200329"/>
          </a:xfrm>
        </p:spPr>
        <p:txBody>
          <a:bodyPr/>
          <a:lstStyle/>
          <a:p>
            <a:r>
              <a:rPr lang="sv-SE" smtClean="0"/>
              <a:t>Plagiarism is a problem – </a:t>
            </a:r>
            <a:br>
              <a:rPr lang="sv-SE" smtClean="0"/>
            </a:br>
            <a:r>
              <a:rPr lang="sv-SE" smtClean="0"/>
              <a:t>how we try to tackle it</a:t>
            </a:r>
            <a:endParaRPr lang="en-GB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 err="1" smtClean="0">
                <a:solidFill>
                  <a:schemeClr val="tx2"/>
                </a:solidFill>
              </a:rPr>
              <a:t>Teaching</a:t>
            </a:r>
            <a:r>
              <a:rPr lang="sv-SE" sz="2000" dirty="0" smtClean="0">
                <a:solidFill>
                  <a:schemeClr val="tx2"/>
                </a:solidFill>
              </a:rPr>
              <a:t> </a:t>
            </a:r>
            <a:r>
              <a:rPr lang="sv-SE" sz="2000" dirty="0" err="1" smtClean="0">
                <a:solidFill>
                  <a:schemeClr val="tx2"/>
                </a:solidFill>
              </a:rPr>
              <a:t>about</a:t>
            </a:r>
            <a:r>
              <a:rPr lang="sv-SE" sz="2000" dirty="0" smtClean="0">
                <a:solidFill>
                  <a:schemeClr val="tx2"/>
                </a:solidFill>
              </a:rPr>
              <a:t> </a:t>
            </a:r>
            <a:r>
              <a:rPr lang="sv-SE" sz="2000" dirty="0" err="1" smtClean="0">
                <a:solidFill>
                  <a:schemeClr val="tx2"/>
                </a:solidFill>
              </a:rPr>
              <a:t>plagiarism</a:t>
            </a:r>
            <a:endParaRPr lang="sv-SE" sz="2000" dirty="0" smtClean="0">
              <a:solidFill>
                <a:schemeClr val="tx2"/>
              </a:solidFill>
            </a:endParaRPr>
          </a:p>
          <a:p>
            <a:pPr lvl="1"/>
            <a:r>
              <a:rPr lang="sv-SE" sz="1800" dirty="0" err="1" smtClean="0">
                <a:solidFill>
                  <a:schemeClr val="tx2"/>
                </a:solidFill>
              </a:rPr>
              <a:t>academic</a:t>
            </a:r>
            <a:r>
              <a:rPr lang="sv-SE" sz="1800" dirty="0" smtClean="0">
                <a:solidFill>
                  <a:schemeClr val="tx2"/>
                </a:solidFill>
              </a:rPr>
              <a:t> </a:t>
            </a:r>
            <a:r>
              <a:rPr lang="sv-SE" sz="1800" dirty="0" err="1" smtClean="0">
                <a:solidFill>
                  <a:schemeClr val="tx2"/>
                </a:solidFill>
              </a:rPr>
              <a:t>honesty</a:t>
            </a:r>
            <a:endParaRPr lang="sv-SE" sz="1800" dirty="0" smtClean="0">
              <a:solidFill>
                <a:schemeClr val="tx2"/>
              </a:solidFill>
            </a:endParaRPr>
          </a:p>
          <a:p>
            <a:pPr lvl="1"/>
            <a:r>
              <a:rPr lang="sv-SE" sz="1800" dirty="0" err="1" smtClean="0">
                <a:solidFill>
                  <a:schemeClr val="tx2"/>
                </a:solidFill>
              </a:rPr>
              <a:t>underlying</a:t>
            </a:r>
            <a:r>
              <a:rPr lang="sv-SE" sz="1800" dirty="0" smtClean="0">
                <a:solidFill>
                  <a:schemeClr val="tx2"/>
                </a:solidFill>
              </a:rPr>
              <a:t> </a:t>
            </a:r>
            <a:r>
              <a:rPr lang="sv-SE" sz="1800" dirty="0" err="1" smtClean="0">
                <a:solidFill>
                  <a:schemeClr val="tx2"/>
                </a:solidFill>
              </a:rPr>
              <a:t>values</a:t>
            </a:r>
            <a:r>
              <a:rPr lang="sv-SE" sz="1800" dirty="0" smtClean="0">
                <a:solidFill>
                  <a:schemeClr val="tx2"/>
                </a:solidFill>
              </a:rPr>
              <a:t> and </a:t>
            </a:r>
            <a:r>
              <a:rPr lang="sv-SE" sz="1800" dirty="0" err="1" smtClean="0">
                <a:solidFill>
                  <a:schemeClr val="tx2"/>
                </a:solidFill>
              </a:rPr>
              <a:t>objectives</a:t>
            </a:r>
            <a:endParaRPr lang="sv-SE" sz="1800" dirty="0" smtClean="0">
              <a:solidFill>
                <a:schemeClr val="tx2"/>
              </a:solidFill>
            </a:endParaRPr>
          </a:p>
          <a:p>
            <a:pPr lvl="1"/>
            <a:r>
              <a:rPr lang="sv-SE" sz="1800" dirty="0" err="1" smtClean="0">
                <a:solidFill>
                  <a:schemeClr val="tx2"/>
                </a:solidFill>
              </a:rPr>
              <a:t>writing</a:t>
            </a:r>
            <a:r>
              <a:rPr lang="sv-SE" sz="1800" dirty="0" smtClean="0">
                <a:solidFill>
                  <a:schemeClr val="tx2"/>
                </a:solidFill>
              </a:rPr>
              <a:t> </a:t>
            </a:r>
            <a:r>
              <a:rPr lang="sv-SE" sz="1800" dirty="0" err="1" smtClean="0">
                <a:solidFill>
                  <a:schemeClr val="tx2"/>
                </a:solidFill>
              </a:rPr>
              <a:t>academic</a:t>
            </a:r>
            <a:r>
              <a:rPr lang="sv-SE" sz="1800" dirty="0" smtClean="0">
                <a:solidFill>
                  <a:schemeClr val="tx2"/>
                </a:solidFill>
              </a:rPr>
              <a:t> texts</a:t>
            </a:r>
          </a:p>
          <a:p>
            <a:r>
              <a:rPr lang="sv-SE" sz="2000" dirty="0" err="1" smtClean="0">
                <a:solidFill>
                  <a:schemeClr val="tx2"/>
                </a:solidFill>
              </a:rPr>
              <a:t>Discussing</a:t>
            </a:r>
            <a:r>
              <a:rPr lang="sv-SE" sz="2000" dirty="0" smtClean="0">
                <a:solidFill>
                  <a:schemeClr val="tx2"/>
                </a:solidFill>
              </a:rPr>
              <a:t> </a:t>
            </a:r>
            <a:r>
              <a:rPr lang="sv-SE" sz="2000" dirty="0" err="1" smtClean="0">
                <a:solidFill>
                  <a:schemeClr val="tx2"/>
                </a:solidFill>
              </a:rPr>
              <a:t>plagiarism</a:t>
            </a:r>
            <a:endParaRPr lang="sv-SE" sz="2000" dirty="0" smtClean="0">
              <a:solidFill>
                <a:schemeClr val="tx2"/>
              </a:solidFill>
            </a:endParaRPr>
          </a:p>
          <a:p>
            <a:pPr lvl="1"/>
            <a:r>
              <a:rPr lang="sv-SE" sz="1800" dirty="0" smtClean="0">
                <a:solidFill>
                  <a:schemeClr val="tx2"/>
                </a:solidFill>
              </a:rPr>
              <a:t>A survey serves as a </a:t>
            </a:r>
            <a:r>
              <a:rPr lang="sv-SE" sz="1800" dirty="0" err="1" smtClean="0">
                <a:solidFill>
                  <a:schemeClr val="tx2"/>
                </a:solidFill>
              </a:rPr>
              <a:t>point</a:t>
            </a:r>
            <a:r>
              <a:rPr lang="sv-SE" sz="1800" dirty="0" smtClean="0">
                <a:solidFill>
                  <a:schemeClr val="tx2"/>
                </a:solidFill>
              </a:rPr>
              <a:t> </a:t>
            </a:r>
            <a:r>
              <a:rPr lang="sv-SE" sz="1800" dirty="0" err="1" smtClean="0">
                <a:solidFill>
                  <a:schemeClr val="tx2"/>
                </a:solidFill>
              </a:rPr>
              <a:t>of</a:t>
            </a:r>
            <a:r>
              <a:rPr lang="sv-SE" sz="1800" dirty="0" smtClean="0">
                <a:solidFill>
                  <a:schemeClr val="tx2"/>
                </a:solidFill>
              </a:rPr>
              <a:t> </a:t>
            </a:r>
            <a:r>
              <a:rPr lang="sv-SE" sz="1800" dirty="0" err="1" smtClean="0">
                <a:solidFill>
                  <a:schemeClr val="tx2"/>
                </a:solidFill>
              </a:rPr>
              <a:t>departure</a:t>
            </a:r>
            <a:r>
              <a:rPr lang="sv-SE" sz="1800" dirty="0" smtClean="0">
                <a:solidFill>
                  <a:schemeClr val="tx2"/>
                </a:solidFill>
              </a:rPr>
              <a:t> for </a:t>
            </a:r>
            <a:r>
              <a:rPr lang="sv-SE" sz="1800" dirty="0" err="1" smtClean="0">
                <a:solidFill>
                  <a:schemeClr val="tx2"/>
                </a:solidFill>
              </a:rPr>
              <a:t>discussions</a:t>
            </a:r>
            <a:r>
              <a:rPr lang="sv-SE" sz="1800" dirty="0" smtClean="0">
                <a:solidFill>
                  <a:schemeClr val="tx2"/>
                </a:solidFill>
              </a:rPr>
              <a:t> </a:t>
            </a:r>
            <a:r>
              <a:rPr lang="sv-SE" sz="1800" dirty="0" err="1" smtClean="0">
                <a:solidFill>
                  <a:schemeClr val="tx2"/>
                </a:solidFill>
              </a:rPr>
              <a:t>with</a:t>
            </a:r>
            <a:r>
              <a:rPr lang="sv-SE" sz="1800" dirty="0" smtClean="0">
                <a:solidFill>
                  <a:schemeClr val="tx2"/>
                </a:solidFill>
              </a:rPr>
              <a:t> students</a:t>
            </a:r>
          </a:p>
          <a:p>
            <a:r>
              <a:rPr lang="sv-SE" sz="2000" dirty="0" smtClean="0">
                <a:solidFill>
                  <a:schemeClr val="tx2"/>
                </a:solidFill>
              </a:rPr>
              <a:t>Students </a:t>
            </a:r>
            <a:r>
              <a:rPr lang="sv-SE" sz="2000" dirty="0" err="1" smtClean="0">
                <a:solidFill>
                  <a:schemeClr val="tx2"/>
                </a:solidFill>
              </a:rPr>
              <a:t>practising</a:t>
            </a:r>
            <a:r>
              <a:rPr lang="sv-SE" sz="2000" dirty="0" smtClean="0">
                <a:solidFill>
                  <a:schemeClr val="tx2"/>
                </a:solidFill>
              </a:rPr>
              <a:t> </a:t>
            </a:r>
            <a:r>
              <a:rPr lang="sv-SE" sz="2000" dirty="0" err="1" smtClean="0">
                <a:solidFill>
                  <a:schemeClr val="tx2"/>
                </a:solidFill>
              </a:rPr>
              <a:t>writing</a:t>
            </a:r>
            <a:endParaRPr lang="sv-SE" sz="2000" dirty="0" smtClean="0">
              <a:solidFill>
                <a:schemeClr val="tx2"/>
              </a:solidFill>
            </a:endParaRPr>
          </a:p>
          <a:p>
            <a:pPr lvl="1"/>
            <a:endParaRPr lang="en-GB" dirty="0" smtClean="0"/>
          </a:p>
        </p:txBody>
      </p:sp>
      <p:sp>
        <p:nvSpPr>
          <p:cNvPr id="2" name="Oval Callout 1"/>
          <p:cNvSpPr/>
          <p:nvPr/>
        </p:nvSpPr>
        <p:spPr>
          <a:xfrm>
            <a:off x="5076056" y="756022"/>
            <a:ext cx="3816424" cy="1727597"/>
          </a:xfrm>
          <a:prstGeom prst="wedgeEllipseCallout">
            <a:avLst>
              <a:gd name="adj1" fmla="val -112508"/>
              <a:gd name="adj2" fmla="val 89669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from survey  forms the </a:t>
            </a:r>
            <a:r>
              <a:rPr lang="sv-SE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core</a:t>
            </a:r>
            <a:r>
              <a:rPr lang="sv-SE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v-SE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sv-SE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presentation</a:t>
            </a:r>
            <a:endParaRPr lang="en-GB" sz="2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258888" y="1221583"/>
            <a:ext cx="6985000" cy="2934344"/>
          </a:xfrm>
          <a:prstGeom prst="roundRect">
            <a:avLst/>
          </a:prstGeom>
          <a:solidFill>
            <a:schemeClr val="accent1">
              <a:alpha val="17000"/>
            </a:schemeClr>
          </a:solidFill>
          <a:ln w="34925" cmpd="thinThick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EAEAEA"/>
              </a:solidFill>
            </a:endParaRP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648" y="86916"/>
            <a:ext cx="7056437" cy="437554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sv-SE" sz="2400" i="1" dirty="0" smtClean="0">
                <a:solidFill>
                  <a:schemeClr val="tx2"/>
                </a:solidFill>
              </a:rPr>
              <a:t>From </a:t>
            </a:r>
            <a:r>
              <a:rPr lang="sv-SE" sz="2400" i="1" dirty="0" err="1" smtClean="0">
                <a:solidFill>
                  <a:schemeClr val="tx2"/>
                </a:solidFill>
              </a:rPr>
              <a:t>our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teaching</a:t>
            </a:r>
            <a:r>
              <a:rPr lang="sv-SE" sz="2400" i="1" dirty="0" smtClean="0">
                <a:solidFill>
                  <a:schemeClr val="tx2"/>
                </a:solidFill>
              </a:rPr>
              <a:t>, international master </a:t>
            </a:r>
            <a:r>
              <a:rPr lang="sv-SE" sz="2400" i="1" dirty="0" err="1" smtClean="0">
                <a:solidFill>
                  <a:schemeClr val="tx2"/>
                </a:solidFill>
              </a:rPr>
              <a:t>level</a:t>
            </a:r>
            <a:r>
              <a:rPr lang="sv-SE" sz="2400" i="1" dirty="0" smtClean="0">
                <a:solidFill>
                  <a:schemeClr val="tx2"/>
                </a:solidFill>
              </a:rPr>
              <a:t> students in computer science:</a:t>
            </a:r>
          </a:p>
          <a:p>
            <a:pPr marL="0" indent="0" eaLnBrk="1" hangingPunct="1"/>
            <a:endParaRPr lang="sv-SE" dirty="0" smtClean="0"/>
          </a:p>
          <a:p>
            <a:pPr marL="0" indent="0" eaLnBrk="1" hangingPunct="1"/>
            <a:endParaRPr lang="sv-SE" dirty="0" smtClean="0"/>
          </a:p>
          <a:p>
            <a:pPr marL="0" indent="0" eaLnBrk="1" hangingPunct="1">
              <a:buNone/>
            </a:pPr>
            <a:endParaRPr lang="sv-SE" dirty="0" smtClean="0"/>
          </a:p>
          <a:p>
            <a:pPr marL="0" indent="0" eaLnBrk="1" hangingPunct="1"/>
            <a:r>
              <a:rPr lang="sv-SE" sz="2800" i="1" dirty="0" err="1" smtClean="0">
                <a:solidFill>
                  <a:schemeClr val="tx2"/>
                </a:solidFill>
              </a:rPr>
              <a:t>But</a:t>
            </a:r>
            <a:r>
              <a:rPr lang="sv-SE" sz="2800" i="1" dirty="0" smtClean="0">
                <a:solidFill>
                  <a:schemeClr val="tx2"/>
                </a:solidFill>
              </a:rPr>
              <a:t> </a:t>
            </a:r>
            <a:r>
              <a:rPr lang="sv-SE" sz="2800" i="1" dirty="0" err="1" smtClean="0">
                <a:solidFill>
                  <a:schemeClr val="tx2"/>
                </a:solidFill>
              </a:rPr>
              <a:t>what</a:t>
            </a:r>
            <a:r>
              <a:rPr lang="sv-SE" sz="2800" i="1" dirty="0" smtClean="0">
                <a:solidFill>
                  <a:schemeClr val="tx2"/>
                </a:solidFill>
              </a:rPr>
              <a:t> </a:t>
            </a:r>
            <a:r>
              <a:rPr lang="sv-SE" sz="2800" i="1" dirty="0" err="1" smtClean="0">
                <a:solidFill>
                  <a:schemeClr val="tx2"/>
                </a:solidFill>
              </a:rPr>
              <a:t>does</a:t>
            </a:r>
            <a:r>
              <a:rPr lang="sv-SE" sz="2800" i="1" dirty="0" smtClean="0">
                <a:solidFill>
                  <a:schemeClr val="tx2"/>
                </a:solidFill>
              </a:rPr>
              <a:t> ”</a:t>
            </a:r>
            <a:r>
              <a:rPr lang="sv-SE" sz="2800" i="1" dirty="0" err="1" smtClean="0">
                <a:solidFill>
                  <a:schemeClr val="tx2"/>
                </a:solidFill>
              </a:rPr>
              <a:t>cheating</a:t>
            </a:r>
            <a:r>
              <a:rPr lang="sv-SE" sz="2800" i="1" dirty="0" smtClean="0">
                <a:solidFill>
                  <a:schemeClr val="tx2"/>
                </a:solidFill>
              </a:rPr>
              <a:t>” </a:t>
            </a:r>
            <a:r>
              <a:rPr lang="sv-SE" sz="2800" i="1" dirty="0" err="1" smtClean="0">
                <a:solidFill>
                  <a:schemeClr val="tx2"/>
                </a:solidFill>
              </a:rPr>
              <a:t>actually</a:t>
            </a:r>
            <a:r>
              <a:rPr lang="sv-SE" sz="2800" i="1" dirty="0" smtClean="0">
                <a:solidFill>
                  <a:schemeClr val="tx2"/>
                </a:solidFill>
              </a:rPr>
              <a:t> </a:t>
            </a:r>
            <a:r>
              <a:rPr lang="sv-SE" sz="2800" i="1" dirty="0" err="1" smtClean="0">
                <a:solidFill>
                  <a:schemeClr val="tx2"/>
                </a:solidFill>
              </a:rPr>
              <a:t>mean</a:t>
            </a:r>
            <a:r>
              <a:rPr lang="sv-SE" sz="2800" i="1" dirty="0" smtClean="0">
                <a:solidFill>
                  <a:schemeClr val="tx2"/>
                </a:solidFill>
              </a:rPr>
              <a:t>?</a:t>
            </a:r>
          </a:p>
          <a:p>
            <a:pPr marL="0" indent="0" eaLnBrk="1" hangingPunct="1"/>
            <a:r>
              <a:rPr lang="sv-SE" sz="2800" i="1" dirty="0" smtClean="0">
                <a:solidFill>
                  <a:schemeClr val="tx2"/>
                </a:solidFill>
              </a:rPr>
              <a:t>And </a:t>
            </a:r>
            <a:r>
              <a:rPr lang="sv-SE" sz="2800" i="1" dirty="0" err="1" smtClean="0">
                <a:solidFill>
                  <a:schemeClr val="tx2"/>
                </a:solidFill>
              </a:rPr>
              <a:t>what</a:t>
            </a:r>
            <a:r>
              <a:rPr lang="sv-SE" sz="2800" i="1" dirty="0" smtClean="0">
                <a:solidFill>
                  <a:schemeClr val="tx2"/>
                </a:solidFill>
              </a:rPr>
              <a:t> is ”</a:t>
            </a:r>
            <a:r>
              <a:rPr lang="sv-SE" sz="2800" i="1" dirty="0" err="1" smtClean="0">
                <a:solidFill>
                  <a:schemeClr val="tx2"/>
                </a:solidFill>
              </a:rPr>
              <a:t>plagiarism</a:t>
            </a:r>
            <a:r>
              <a:rPr lang="sv-SE" sz="2800" i="1" dirty="0" smtClean="0">
                <a:solidFill>
                  <a:schemeClr val="tx2"/>
                </a:solidFill>
              </a:rPr>
              <a:t>”?</a:t>
            </a:r>
          </a:p>
          <a:p>
            <a:pPr marL="0" indent="0" eaLnBrk="1" hangingPunct="1"/>
            <a:endParaRPr lang="sv-SE" i="1" dirty="0" smtClean="0"/>
          </a:p>
          <a:p>
            <a:pPr marL="0" indent="0" eaLnBrk="1" hangingPunct="1"/>
            <a:endParaRPr lang="sv-SE" dirty="0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1350516"/>
            <a:ext cx="7704138" cy="1077218"/>
          </a:xfrm>
        </p:spPr>
        <p:txBody>
          <a:bodyPr/>
          <a:lstStyle/>
          <a:p>
            <a:pPr eaLnBrk="1" hangingPunct="1"/>
            <a:r>
              <a:rPr lang="sv-SE" sz="3200" dirty="0" err="1" smtClean="0"/>
              <a:t>Everyone</a:t>
            </a:r>
            <a:r>
              <a:rPr lang="sv-SE" sz="3200" dirty="0" smtClean="0"/>
              <a:t> is </a:t>
            </a:r>
            <a:r>
              <a:rPr lang="sv-SE" sz="3200" dirty="0" err="1" smtClean="0"/>
              <a:t>against</a:t>
            </a:r>
            <a:r>
              <a:rPr lang="sv-SE" sz="3200" dirty="0" smtClean="0"/>
              <a:t> </a:t>
            </a:r>
            <a:r>
              <a:rPr lang="sv-SE" sz="3200" dirty="0" err="1" smtClean="0"/>
              <a:t>cheating</a:t>
            </a:r>
            <a:r>
              <a:rPr lang="sv-SE" sz="3200" dirty="0" smtClean="0"/>
              <a:t/>
            </a:r>
            <a:br>
              <a:rPr lang="sv-SE" sz="3200" dirty="0" smtClean="0"/>
            </a:br>
            <a:r>
              <a:rPr lang="sv-SE" sz="3200" dirty="0" err="1" smtClean="0"/>
              <a:t>Everyone</a:t>
            </a:r>
            <a:r>
              <a:rPr lang="sv-SE" sz="3200" dirty="0" smtClean="0"/>
              <a:t> is </a:t>
            </a:r>
            <a:r>
              <a:rPr lang="sv-SE" sz="3200" dirty="0" err="1" smtClean="0"/>
              <a:t>against</a:t>
            </a:r>
            <a:r>
              <a:rPr lang="sv-SE" sz="3200" dirty="0" smtClean="0"/>
              <a:t> </a:t>
            </a:r>
            <a:r>
              <a:rPr lang="sv-SE" sz="3200" dirty="0" err="1" smtClean="0"/>
              <a:t>plagiarism</a:t>
            </a:r>
            <a:r>
              <a:rPr lang="sv-SE" sz="32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923826" y="915566"/>
            <a:ext cx="7993062" cy="3780234"/>
          </a:xfrm>
          <a:prstGeom prst="roundRect">
            <a:avLst/>
          </a:prstGeom>
          <a:solidFill>
            <a:schemeClr val="accent1">
              <a:alpha val="17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EAEAEA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96183"/>
            <a:ext cx="7199313" cy="1323439"/>
          </a:xfrm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sv-SE" sz="2400" i="1" dirty="0" smtClean="0">
                <a:solidFill>
                  <a:schemeClr val="tx2"/>
                </a:solidFill>
              </a:rPr>
              <a:t>From </a:t>
            </a:r>
            <a:r>
              <a:rPr lang="sv-SE" sz="2400" i="1" dirty="0" err="1" smtClean="0">
                <a:solidFill>
                  <a:schemeClr val="tx2"/>
                </a:solidFill>
              </a:rPr>
              <a:t>our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teaching</a:t>
            </a:r>
            <a:r>
              <a:rPr lang="sv-SE" sz="2400" i="1" dirty="0" smtClean="0">
                <a:solidFill>
                  <a:schemeClr val="tx2"/>
                </a:solidFill>
              </a:rPr>
              <a:t>, international master </a:t>
            </a:r>
            <a:r>
              <a:rPr lang="sv-SE" sz="2400" i="1" dirty="0" err="1" smtClean="0">
                <a:solidFill>
                  <a:schemeClr val="tx2"/>
                </a:solidFill>
              </a:rPr>
              <a:t>level</a:t>
            </a:r>
            <a:r>
              <a:rPr lang="sv-SE" sz="2400" i="1" dirty="0" smtClean="0">
                <a:solidFill>
                  <a:schemeClr val="tx2"/>
                </a:solidFill>
              </a:rPr>
              <a:t> students in computer science</a:t>
            </a:r>
            <a:r>
              <a:rPr lang="sv-SE" sz="2400" i="1" dirty="0" smtClean="0">
                <a:solidFill>
                  <a:srgbClr val="003366"/>
                </a:solidFill>
              </a:rPr>
              <a:t>:</a:t>
            </a:r>
            <a:r>
              <a:rPr lang="sv-SE" sz="3200" i="1" dirty="0" smtClean="0"/>
              <a:t/>
            </a:r>
            <a:br>
              <a:rPr lang="sv-SE" sz="3200" i="1" dirty="0" smtClean="0"/>
            </a:br>
            <a:r>
              <a:rPr lang="sv-SE" sz="3200" dirty="0" err="1" smtClean="0"/>
              <a:t>What</a:t>
            </a:r>
            <a:r>
              <a:rPr lang="sv-SE" sz="3200" dirty="0" smtClean="0"/>
              <a:t> is fair and </a:t>
            </a:r>
            <a:r>
              <a:rPr lang="sv-SE" sz="3200" dirty="0" err="1" smtClean="0"/>
              <a:t>what</a:t>
            </a:r>
            <a:r>
              <a:rPr lang="sv-SE" sz="3200" dirty="0" smtClean="0"/>
              <a:t> is not?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2" y="1563638"/>
            <a:ext cx="8110538" cy="316790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sz="1600" dirty="0" err="1" smtClean="0">
                <a:solidFill>
                  <a:schemeClr val="tx2"/>
                </a:solidFill>
              </a:rPr>
              <a:t>We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demand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that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you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work</a:t>
            </a:r>
            <a:r>
              <a:rPr lang="sv-SE" sz="1600" dirty="0" smtClean="0">
                <a:solidFill>
                  <a:schemeClr val="tx2"/>
                </a:solidFill>
              </a:rPr>
              <a:t> in teams</a:t>
            </a:r>
          </a:p>
          <a:p>
            <a:pPr lvl="4" eaLnBrk="1" hangingPunct="1">
              <a:lnSpc>
                <a:spcPct val="90000"/>
              </a:lnSpc>
              <a:buFontTx/>
              <a:buNone/>
            </a:pPr>
            <a:r>
              <a:rPr lang="sv-SE" sz="1100" i="1" dirty="0" smtClean="0">
                <a:solidFill>
                  <a:schemeClr val="tx2"/>
                </a:solidFill>
              </a:rPr>
              <a:t>vs.</a:t>
            </a:r>
          </a:p>
          <a:p>
            <a:pPr eaLnBrk="1" hangingPunct="1">
              <a:lnSpc>
                <a:spcPct val="90000"/>
              </a:lnSpc>
            </a:pPr>
            <a:r>
              <a:rPr lang="sv-SE" sz="1600" dirty="0" err="1" smtClean="0">
                <a:solidFill>
                  <a:schemeClr val="tx2"/>
                </a:solidFill>
              </a:rPr>
              <a:t>We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demand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that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you</a:t>
            </a:r>
            <a:r>
              <a:rPr lang="sv-SE" sz="1600" dirty="0" smtClean="0">
                <a:solidFill>
                  <a:schemeClr val="tx2"/>
                </a:solidFill>
              </a:rPr>
              <a:t> do not ”</a:t>
            </a:r>
            <a:r>
              <a:rPr lang="sv-SE" sz="1600" dirty="0" err="1" smtClean="0">
                <a:solidFill>
                  <a:schemeClr val="tx2"/>
                </a:solidFill>
              </a:rPr>
              <a:t>hide</a:t>
            </a:r>
            <a:r>
              <a:rPr lang="sv-SE" sz="1600" dirty="0" smtClean="0">
                <a:solidFill>
                  <a:schemeClr val="tx2"/>
                </a:solidFill>
              </a:rPr>
              <a:t>” in a </a:t>
            </a:r>
            <a:r>
              <a:rPr lang="sv-SE" sz="1600" dirty="0" err="1" smtClean="0">
                <a:solidFill>
                  <a:schemeClr val="tx2"/>
                </a:solidFill>
              </a:rPr>
              <a:t>group</a:t>
            </a:r>
            <a:endParaRPr lang="sv-SE" sz="16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sv-SE" sz="16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sv-SE" sz="1600" dirty="0" err="1" smtClean="0">
                <a:solidFill>
                  <a:schemeClr val="tx2"/>
                </a:solidFill>
              </a:rPr>
              <a:t>We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encourage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you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to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help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each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other</a:t>
            </a:r>
            <a:endParaRPr lang="sv-SE" sz="1600" dirty="0" smtClean="0">
              <a:solidFill>
                <a:schemeClr val="tx2"/>
              </a:solidFill>
            </a:endParaRPr>
          </a:p>
          <a:p>
            <a:pPr lvl="4" eaLnBrk="1" hangingPunct="1">
              <a:lnSpc>
                <a:spcPct val="90000"/>
              </a:lnSpc>
              <a:buFontTx/>
              <a:buNone/>
            </a:pPr>
            <a:r>
              <a:rPr lang="sv-SE" sz="1100" i="1" dirty="0" smtClean="0">
                <a:solidFill>
                  <a:schemeClr val="tx2"/>
                </a:solidFill>
              </a:rPr>
              <a:t>vs.</a:t>
            </a:r>
            <a:endParaRPr lang="sv-SE" sz="11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sv-SE" sz="1600" dirty="0" err="1" smtClean="0">
                <a:solidFill>
                  <a:schemeClr val="tx2"/>
                </a:solidFill>
              </a:rPr>
              <a:t>We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say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that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your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results</a:t>
            </a:r>
            <a:r>
              <a:rPr lang="sv-SE" sz="1600" dirty="0" smtClean="0">
                <a:solidFill>
                  <a:schemeClr val="tx2"/>
                </a:solidFill>
              </a:rPr>
              <a:t> must be </a:t>
            </a:r>
            <a:r>
              <a:rPr lang="sv-SE" sz="1600" dirty="0" err="1" smtClean="0">
                <a:solidFill>
                  <a:schemeClr val="tx2"/>
                </a:solidFill>
              </a:rPr>
              <a:t>your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own</a:t>
            </a:r>
            <a:endParaRPr lang="sv-SE" sz="16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sv-SE" sz="16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sv-SE" sz="1600" dirty="0" err="1" smtClean="0">
                <a:solidFill>
                  <a:schemeClr val="tx2"/>
                </a:solidFill>
              </a:rPr>
              <a:t>We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refer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to</a:t>
            </a:r>
            <a:r>
              <a:rPr lang="sv-SE" sz="1600" dirty="0" smtClean="0">
                <a:solidFill>
                  <a:schemeClr val="tx2"/>
                </a:solidFill>
              </a:rPr>
              <a:t> material from Internet and </a:t>
            </a:r>
            <a:r>
              <a:rPr lang="sv-SE" sz="1600" dirty="0" err="1" smtClean="0">
                <a:solidFill>
                  <a:schemeClr val="tx2"/>
                </a:solidFill>
              </a:rPr>
              <a:t>tell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you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to</a:t>
            </a:r>
            <a:r>
              <a:rPr lang="sv-SE" sz="1600" dirty="0" smtClean="0">
                <a:solidFill>
                  <a:schemeClr val="tx2"/>
                </a:solidFill>
              </a:rPr>
              <a:t> do 				</a:t>
            </a:r>
            <a:r>
              <a:rPr lang="sv-SE" sz="1600" dirty="0" err="1" smtClean="0">
                <a:solidFill>
                  <a:schemeClr val="tx2"/>
                </a:solidFill>
              </a:rPr>
              <a:t>your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own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background</a:t>
            </a:r>
            <a:r>
              <a:rPr lang="sv-SE" sz="1600" dirty="0" smtClean="0">
                <a:solidFill>
                  <a:schemeClr val="tx2"/>
                </a:solidFill>
              </a:rPr>
              <a:t> research</a:t>
            </a:r>
          </a:p>
          <a:p>
            <a:pPr lvl="4" eaLnBrk="1" hangingPunct="1">
              <a:lnSpc>
                <a:spcPct val="90000"/>
              </a:lnSpc>
              <a:buFontTx/>
              <a:buNone/>
            </a:pPr>
            <a:r>
              <a:rPr lang="sv-SE" sz="1100" i="1" dirty="0" smtClean="0">
                <a:solidFill>
                  <a:schemeClr val="tx2"/>
                </a:solidFill>
              </a:rPr>
              <a:t>vs.</a:t>
            </a:r>
            <a:endParaRPr lang="sv-SE" sz="11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sv-SE" sz="1600" dirty="0" err="1" smtClean="0">
                <a:solidFill>
                  <a:schemeClr val="tx2"/>
                </a:solidFill>
              </a:rPr>
              <a:t>We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demand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that</a:t>
            </a:r>
            <a:r>
              <a:rPr lang="sv-SE" sz="1600" dirty="0" smtClean="0">
                <a:solidFill>
                  <a:schemeClr val="tx2"/>
                </a:solidFill>
              </a:rPr>
              <a:t> </a:t>
            </a:r>
            <a:r>
              <a:rPr lang="sv-SE" sz="1600" dirty="0" err="1" smtClean="0">
                <a:solidFill>
                  <a:schemeClr val="tx2"/>
                </a:solidFill>
              </a:rPr>
              <a:t>you</a:t>
            </a:r>
            <a:r>
              <a:rPr lang="sv-SE" sz="1600" dirty="0" smtClean="0">
                <a:solidFill>
                  <a:schemeClr val="tx2"/>
                </a:solidFill>
              </a:rPr>
              <a:t> do an original </a:t>
            </a:r>
            <a:r>
              <a:rPr lang="sv-SE" sz="1600" dirty="0" err="1" smtClean="0">
                <a:solidFill>
                  <a:schemeClr val="tx2"/>
                </a:solidFill>
              </a:rPr>
              <a:t>work</a:t>
            </a:r>
            <a:endParaRPr lang="sv-SE" sz="16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sv-SE" sz="2800" dirty="0" smtClean="0"/>
          </a:p>
          <a:p>
            <a:pPr eaLnBrk="1" hangingPunct="1">
              <a:lnSpc>
                <a:spcPct val="90000"/>
              </a:lnSpc>
            </a:pPr>
            <a:endParaRPr lang="sv-SE" sz="2400" dirty="0" smtClean="0"/>
          </a:p>
        </p:txBody>
      </p:sp>
      <p:sp>
        <p:nvSpPr>
          <p:cNvPr id="123909" name="Oval 5"/>
          <p:cNvSpPr>
            <a:spLocks noChangeArrowheads="1"/>
          </p:cNvSpPr>
          <p:nvPr/>
        </p:nvSpPr>
        <p:spPr bwMode="auto">
          <a:xfrm>
            <a:off x="6516688" y="2356247"/>
            <a:ext cx="1871662" cy="1081088"/>
          </a:xfrm>
          <a:prstGeom prst="ellipse">
            <a:avLst/>
          </a:prstGeom>
          <a:solidFill>
            <a:srgbClr val="00FF00">
              <a:alpha val="32941"/>
            </a:srgbClr>
          </a:solidFill>
          <a:ln w="9525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sz="2400">
                <a:latin typeface="Verdana" pitchFamily="34" charset="0"/>
              </a:rPr>
              <a:t>Hard for </a:t>
            </a:r>
          </a:p>
          <a:p>
            <a:pPr algn="ctr"/>
            <a:r>
              <a:rPr lang="sv-SE" sz="2400">
                <a:latin typeface="Verdana" pitchFamily="34" charset="0"/>
              </a:rPr>
              <a:t>everyone</a:t>
            </a:r>
            <a:endParaRPr lang="en-GB" sz="24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3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3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9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9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26" y="860698"/>
            <a:ext cx="8016875" cy="3799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51470"/>
            <a:ext cx="8162925" cy="1323439"/>
          </a:xfrm>
        </p:spPr>
        <p:txBody>
          <a:bodyPr/>
          <a:lstStyle/>
          <a:p>
            <a:pPr eaLnBrk="1" hangingPunct="1"/>
            <a:r>
              <a:rPr lang="sv-SE" sz="2400" i="1" dirty="0" smtClean="0">
                <a:solidFill>
                  <a:srgbClr val="003366"/>
                </a:solidFill>
              </a:rPr>
              <a:t>From </a:t>
            </a:r>
            <a:r>
              <a:rPr lang="sv-SE" sz="2400" i="1" dirty="0" err="1" smtClean="0">
                <a:solidFill>
                  <a:srgbClr val="003366"/>
                </a:solidFill>
              </a:rPr>
              <a:t>our</a:t>
            </a:r>
            <a:r>
              <a:rPr lang="sv-SE" sz="2400" i="1" dirty="0" smtClean="0">
                <a:solidFill>
                  <a:srgbClr val="003366"/>
                </a:solidFill>
              </a:rPr>
              <a:t> </a:t>
            </a:r>
            <a:r>
              <a:rPr lang="sv-SE" sz="2400" i="1" dirty="0" err="1" smtClean="0">
                <a:solidFill>
                  <a:srgbClr val="003366"/>
                </a:solidFill>
              </a:rPr>
              <a:t>teaching</a:t>
            </a:r>
            <a:r>
              <a:rPr lang="sv-SE" sz="2400" i="1" dirty="0" smtClean="0">
                <a:solidFill>
                  <a:srgbClr val="003366"/>
                </a:solidFill>
              </a:rPr>
              <a:t>, international master </a:t>
            </a:r>
            <a:r>
              <a:rPr lang="sv-SE" sz="2400" i="1" dirty="0" err="1" smtClean="0">
                <a:solidFill>
                  <a:srgbClr val="003366"/>
                </a:solidFill>
              </a:rPr>
              <a:t>level</a:t>
            </a:r>
            <a:r>
              <a:rPr lang="sv-SE" sz="2400" i="1" dirty="0" smtClean="0">
                <a:solidFill>
                  <a:srgbClr val="003366"/>
                </a:solidFill>
              </a:rPr>
              <a:t> </a:t>
            </a:r>
            <a:r>
              <a:rPr lang="sv-SE" sz="2400" i="1" dirty="0">
                <a:solidFill>
                  <a:srgbClr val="003366"/>
                </a:solidFill>
              </a:rPr>
              <a:t/>
            </a:r>
            <a:br>
              <a:rPr lang="sv-SE" sz="2400" i="1" dirty="0">
                <a:solidFill>
                  <a:srgbClr val="003366"/>
                </a:solidFill>
              </a:rPr>
            </a:br>
            <a:r>
              <a:rPr lang="sv-SE" sz="2400" i="1" dirty="0" smtClean="0">
                <a:solidFill>
                  <a:srgbClr val="003366"/>
                </a:solidFill>
              </a:rPr>
              <a:t>students in computer science:</a:t>
            </a:r>
            <a:r>
              <a:rPr lang="sv-SE" sz="3200" i="1" dirty="0" smtClean="0">
                <a:solidFill>
                  <a:srgbClr val="9A0000"/>
                </a:solidFill>
              </a:rPr>
              <a:t/>
            </a:r>
            <a:br>
              <a:rPr lang="sv-SE" sz="3200" i="1" dirty="0" smtClean="0">
                <a:solidFill>
                  <a:srgbClr val="9A0000"/>
                </a:solidFill>
              </a:rPr>
            </a:br>
            <a:r>
              <a:rPr lang="sv-SE" sz="3200" i="1" dirty="0" smtClean="0">
                <a:solidFill>
                  <a:srgbClr val="9A0000"/>
                </a:solidFill>
              </a:rPr>
              <a:t>    </a:t>
            </a:r>
            <a:r>
              <a:rPr lang="sv-SE" sz="3200" dirty="0" err="1" smtClean="0">
                <a:solidFill>
                  <a:srgbClr val="9A0000"/>
                </a:solidFill>
              </a:rPr>
              <a:t>What</a:t>
            </a:r>
            <a:r>
              <a:rPr lang="sv-SE" sz="3200" dirty="0" smtClean="0">
                <a:solidFill>
                  <a:srgbClr val="9A0000"/>
                </a:solidFill>
              </a:rPr>
              <a:t> is fair and </a:t>
            </a:r>
            <a:r>
              <a:rPr lang="sv-SE" sz="3200" dirty="0" err="1" smtClean="0">
                <a:solidFill>
                  <a:srgbClr val="9A0000"/>
                </a:solidFill>
              </a:rPr>
              <a:t>what</a:t>
            </a:r>
            <a:r>
              <a:rPr lang="sv-SE" sz="3200" dirty="0" smtClean="0">
                <a:solidFill>
                  <a:srgbClr val="9A0000"/>
                </a:solidFill>
              </a:rPr>
              <a:t> is not?</a:t>
            </a:r>
            <a:endParaRPr lang="sv-SE" dirty="0" smtClean="0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0015" y="1347614"/>
            <a:ext cx="8110537" cy="3429000"/>
          </a:xfrm>
        </p:spPr>
        <p:txBody>
          <a:bodyPr/>
          <a:lstStyle/>
          <a:p>
            <a:pPr eaLnBrk="1" hangingPunct="1"/>
            <a:r>
              <a:rPr lang="sv-SE" sz="2400" dirty="0" err="1" smtClean="0">
                <a:solidFill>
                  <a:schemeClr val="tx2"/>
                </a:solidFill>
              </a:rPr>
              <a:t>Everyone</a:t>
            </a:r>
            <a:r>
              <a:rPr lang="sv-SE" sz="2400" dirty="0" smtClean="0">
                <a:solidFill>
                  <a:schemeClr val="tx2"/>
                </a:solidFill>
              </a:rPr>
              <a:t> is </a:t>
            </a:r>
            <a:r>
              <a:rPr lang="sv-SE" sz="2400" dirty="0" err="1" smtClean="0">
                <a:solidFill>
                  <a:schemeClr val="tx2"/>
                </a:solidFill>
              </a:rPr>
              <a:t>against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cheating</a:t>
            </a:r>
            <a:endParaRPr lang="sv-SE" sz="24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sv-SE" sz="2400" dirty="0" err="1" smtClean="0">
                <a:solidFill>
                  <a:schemeClr val="tx2"/>
                </a:solidFill>
              </a:rPr>
              <a:t>Everyone</a:t>
            </a:r>
            <a:r>
              <a:rPr lang="sv-SE" sz="2400" dirty="0" smtClean="0">
                <a:solidFill>
                  <a:schemeClr val="tx2"/>
                </a:solidFill>
              </a:rPr>
              <a:t> is </a:t>
            </a:r>
            <a:r>
              <a:rPr lang="sv-SE" sz="2400" dirty="0" err="1" smtClean="0">
                <a:solidFill>
                  <a:schemeClr val="tx2"/>
                </a:solidFill>
              </a:rPr>
              <a:t>against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plagiarism</a:t>
            </a:r>
            <a:endParaRPr lang="sv-SE" sz="2400" dirty="0" smtClean="0">
              <a:solidFill>
                <a:schemeClr val="tx2"/>
              </a:solidFill>
            </a:endParaRPr>
          </a:p>
          <a:p>
            <a:pPr eaLnBrk="1" hangingPunct="1"/>
            <a:endParaRPr lang="sv-SE" sz="2400" dirty="0" smtClean="0">
              <a:solidFill>
                <a:schemeClr val="tx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sv-SE" sz="2400" i="1" dirty="0" smtClean="0">
                <a:solidFill>
                  <a:schemeClr val="tx2"/>
                </a:solidFill>
              </a:rPr>
              <a:t>…</a:t>
            </a:r>
            <a:r>
              <a:rPr lang="sv-SE" sz="2400" i="1" dirty="0" err="1" smtClean="0">
                <a:solidFill>
                  <a:schemeClr val="tx2"/>
                </a:solidFill>
              </a:rPr>
              <a:t>but</a:t>
            </a:r>
            <a:r>
              <a:rPr lang="sv-SE" sz="2400" i="1" dirty="0" smtClean="0">
                <a:solidFill>
                  <a:schemeClr val="tx2"/>
                </a:solidFill>
              </a:rPr>
              <a:t> …</a:t>
            </a:r>
          </a:p>
          <a:p>
            <a:pPr eaLnBrk="1" hangingPunct="1"/>
            <a:r>
              <a:rPr lang="sv-SE" sz="2400" dirty="0" smtClean="0">
                <a:solidFill>
                  <a:schemeClr val="tx2"/>
                </a:solidFill>
              </a:rPr>
              <a:t>The </a:t>
            </a:r>
            <a:r>
              <a:rPr lang="sv-SE" sz="2400" dirty="0" err="1" smtClean="0">
                <a:solidFill>
                  <a:schemeClr val="tx2"/>
                </a:solidFill>
              </a:rPr>
              <a:t>thinking</a:t>
            </a:r>
            <a:r>
              <a:rPr lang="sv-SE" sz="2400" dirty="0" smtClean="0">
                <a:solidFill>
                  <a:schemeClr val="tx2"/>
                </a:solidFill>
              </a:rPr>
              <a:t> on </a:t>
            </a:r>
            <a:r>
              <a:rPr lang="sv-SE" sz="2400" dirty="0" err="1" smtClean="0">
                <a:solidFill>
                  <a:schemeClr val="tx2"/>
                </a:solidFill>
              </a:rPr>
              <a:t>what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plagiarism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means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varies</a:t>
            </a:r>
            <a:r>
              <a:rPr lang="sv-SE" sz="2400" dirty="0" smtClean="0">
                <a:solidFill>
                  <a:schemeClr val="tx2"/>
                </a:solidFill>
              </a:rPr>
              <a:t> from </a:t>
            </a:r>
            <a:r>
              <a:rPr lang="sv-SE" sz="2400" dirty="0" err="1" smtClean="0">
                <a:solidFill>
                  <a:schemeClr val="tx2"/>
                </a:solidFill>
              </a:rPr>
              <a:t>culture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to</a:t>
            </a:r>
            <a:r>
              <a:rPr lang="sv-SE" sz="2400" dirty="0" smtClean="0">
                <a:solidFill>
                  <a:schemeClr val="tx2"/>
                </a:solidFill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</a:rPr>
              <a:t>culture</a:t>
            </a:r>
            <a:r>
              <a:rPr lang="sv-SE" sz="2400" dirty="0" smtClean="0">
                <a:solidFill>
                  <a:schemeClr val="tx2"/>
                </a:solidFill>
              </a:rPr>
              <a:t>. </a:t>
            </a:r>
          </a:p>
          <a:p>
            <a:pPr eaLnBrk="1" hangingPunct="1"/>
            <a:r>
              <a:rPr lang="sv-SE" sz="2400" dirty="0" smtClean="0">
                <a:solidFill>
                  <a:schemeClr val="tx2"/>
                </a:solidFill>
              </a:rPr>
              <a:t>The </a:t>
            </a:r>
            <a:r>
              <a:rPr lang="sv-SE" sz="2400" dirty="0" err="1" smtClean="0">
                <a:solidFill>
                  <a:schemeClr val="tx2"/>
                </a:solidFill>
              </a:rPr>
              <a:t>thinking</a:t>
            </a:r>
            <a:r>
              <a:rPr lang="sv-SE" sz="2400" dirty="0" smtClean="0">
                <a:solidFill>
                  <a:schemeClr val="tx2"/>
                </a:solidFill>
              </a:rPr>
              <a:t> is </a:t>
            </a:r>
            <a:r>
              <a:rPr lang="sv-SE" sz="2400" i="1" dirty="0" err="1" smtClean="0">
                <a:solidFill>
                  <a:schemeClr val="tx2"/>
                </a:solidFill>
              </a:rPr>
              <a:t>culturally</a:t>
            </a:r>
            <a:r>
              <a:rPr lang="sv-SE" sz="2400" i="1" dirty="0" smtClean="0">
                <a:solidFill>
                  <a:schemeClr val="tx2"/>
                </a:solidFill>
              </a:rPr>
              <a:t> </a:t>
            </a:r>
            <a:r>
              <a:rPr lang="sv-SE" sz="2400" i="1" dirty="0" err="1" smtClean="0">
                <a:solidFill>
                  <a:schemeClr val="tx2"/>
                </a:solidFill>
              </a:rPr>
              <a:t>situated</a:t>
            </a:r>
            <a:r>
              <a:rPr lang="sv-SE" sz="2400" i="1" dirty="0" smtClean="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871539" y="88286"/>
            <a:ext cx="8162925" cy="646331"/>
          </a:xfrm>
        </p:spPr>
        <p:txBody>
          <a:bodyPr/>
          <a:lstStyle/>
          <a:p>
            <a:r>
              <a:rPr lang="sv-SE" smtClean="0"/>
              <a:t>The survey on plagiarism</a:t>
            </a:r>
            <a:endParaRPr lang="en-GB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912814" y="951310"/>
            <a:ext cx="8110537" cy="3429000"/>
          </a:xfrm>
        </p:spPr>
        <p:txBody>
          <a:bodyPr/>
          <a:lstStyle/>
          <a:p>
            <a:r>
              <a:rPr lang="sv-SE" sz="2000" dirty="0" smtClean="0">
                <a:solidFill>
                  <a:schemeClr val="tx2"/>
                </a:solidFill>
              </a:rPr>
              <a:t>The survey:</a:t>
            </a:r>
          </a:p>
          <a:p>
            <a:pPr lvl="1"/>
            <a:r>
              <a:rPr lang="sv-SE" sz="1800" dirty="0" err="1" smtClean="0">
                <a:solidFill>
                  <a:schemeClr val="tx2"/>
                </a:solidFill>
              </a:rPr>
              <a:t>Compulsory</a:t>
            </a:r>
            <a:r>
              <a:rPr lang="sv-SE" sz="1800" dirty="0" smtClean="0">
                <a:solidFill>
                  <a:schemeClr val="tx2"/>
                </a:solidFill>
              </a:rPr>
              <a:t> part </a:t>
            </a:r>
            <a:r>
              <a:rPr lang="sv-SE" sz="1800" dirty="0" err="1" smtClean="0">
                <a:solidFill>
                  <a:schemeClr val="tx2"/>
                </a:solidFill>
              </a:rPr>
              <a:t>of</a:t>
            </a:r>
            <a:r>
              <a:rPr lang="sv-SE" sz="1800" dirty="0" smtClean="0">
                <a:solidFill>
                  <a:schemeClr val="tx2"/>
                </a:solidFill>
              </a:rPr>
              <a:t> the </a:t>
            </a:r>
            <a:r>
              <a:rPr lang="sv-SE" sz="1800" dirty="0" err="1" smtClean="0">
                <a:solidFill>
                  <a:schemeClr val="tx2"/>
                </a:solidFill>
              </a:rPr>
              <a:t>course</a:t>
            </a:r>
            <a:r>
              <a:rPr lang="sv-SE" sz="1800" dirty="0" smtClean="0">
                <a:solidFill>
                  <a:schemeClr val="tx2"/>
                </a:solidFill>
              </a:rPr>
              <a:t> – </a:t>
            </a:r>
            <a:r>
              <a:rPr lang="sv-SE" sz="1800" dirty="0" err="1" smtClean="0">
                <a:solidFill>
                  <a:schemeClr val="tx2"/>
                </a:solidFill>
              </a:rPr>
              <a:t>almost</a:t>
            </a:r>
            <a:r>
              <a:rPr lang="sv-SE" sz="1800" dirty="0" smtClean="0">
                <a:solidFill>
                  <a:schemeClr val="tx2"/>
                </a:solidFill>
              </a:rPr>
              <a:t> 100% </a:t>
            </a:r>
            <a:r>
              <a:rPr lang="sv-SE" sz="1800" dirty="0" err="1" smtClean="0">
                <a:solidFill>
                  <a:schemeClr val="tx2"/>
                </a:solidFill>
              </a:rPr>
              <a:t>answer</a:t>
            </a:r>
            <a:r>
              <a:rPr lang="sv-SE" sz="1800" dirty="0" smtClean="0">
                <a:solidFill>
                  <a:schemeClr val="tx2"/>
                </a:solidFill>
              </a:rPr>
              <a:t> rate</a:t>
            </a:r>
          </a:p>
          <a:p>
            <a:pPr lvl="1"/>
            <a:r>
              <a:rPr lang="sv-SE" sz="1800" dirty="0" err="1" smtClean="0">
                <a:solidFill>
                  <a:schemeClr val="tx2"/>
                </a:solidFill>
              </a:rPr>
              <a:t>Open</a:t>
            </a:r>
            <a:r>
              <a:rPr lang="sv-SE" sz="1800" dirty="0" smtClean="0">
                <a:solidFill>
                  <a:schemeClr val="tx2"/>
                </a:solidFill>
              </a:rPr>
              <a:t> </a:t>
            </a:r>
            <a:r>
              <a:rPr lang="sv-SE" sz="1800" dirty="0" err="1" smtClean="0">
                <a:solidFill>
                  <a:schemeClr val="tx2"/>
                </a:solidFill>
              </a:rPr>
              <a:t>questions</a:t>
            </a:r>
            <a:endParaRPr lang="sv-SE" sz="1800" dirty="0" smtClean="0">
              <a:solidFill>
                <a:schemeClr val="tx2"/>
              </a:solidFill>
            </a:endParaRPr>
          </a:p>
          <a:p>
            <a:pPr lvl="1"/>
            <a:r>
              <a:rPr lang="sv-SE" sz="1800" dirty="0" smtClean="0">
                <a:solidFill>
                  <a:schemeClr val="tx2"/>
                </a:solidFill>
              </a:rPr>
              <a:t>2007 - 2011 </a:t>
            </a:r>
          </a:p>
          <a:p>
            <a:pPr lvl="1"/>
            <a:r>
              <a:rPr lang="sv-SE" sz="1800" dirty="0" smtClean="0">
                <a:solidFill>
                  <a:schemeClr val="tx2"/>
                </a:solidFill>
              </a:rPr>
              <a:t>219 students</a:t>
            </a:r>
          </a:p>
          <a:p>
            <a:pPr lvl="1"/>
            <a:endParaRPr lang="sv-SE" sz="1800" dirty="0" smtClean="0">
              <a:solidFill>
                <a:schemeClr val="tx2"/>
              </a:solidFill>
            </a:endParaRPr>
          </a:p>
          <a:p>
            <a:r>
              <a:rPr lang="sv-SE" sz="2000" dirty="0" smtClean="0">
                <a:solidFill>
                  <a:schemeClr val="tx2"/>
                </a:solidFill>
              </a:rPr>
              <a:t>Most </a:t>
            </a:r>
            <a:r>
              <a:rPr lang="sv-SE" sz="2000" dirty="0" err="1" smtClean="0">
                <a:solidFill>
                  <a:schemeClr val="tx2"/>
                </a:solidFill>
              </a:rPr>
              <a:t>important</a:t>
            </a:r>
            <a:r>
              <a:rPr lang="sv-SE" sz="2000" dirty="0" smtClean="0">
                <a:solidFill>
                  <a:schemeClr val="tx2"/>
                </a:solidFill>
              </a:rPr>
              <a:t> </a:t>
            </a:r>
            <a:r>
              <a:rPr lang="sv-SE" sz="2000" dirty="0" err="1" smtClean="0">
                <a:solidFill>
                  <a:schemeClr val="tx2"/>
                </a:solidFill>
              </a:rPr>
              <a:t>questions</a:t>
            </a:r>
            <a:r>
              <a:rPr lang="sv-SE" sz="2000" dirty="0" smtClean="0">
                <a:solidFill>
                  <a:schemeClr val="tx2"/>
                </a:solidFill>
              </a:rPr>
              <a:t> (</a:t>
            </a:r>
            <a:r>
              <a:rPr lang="sv-SE" sz="2000" dirty="0" err="1" smtClean="0">
                <a:solidFill>
                  <a:schemeClr val="tx2"/>
                </a:solidFill>
              </a:rPr>
              <a:t>abbreviated</a:t>
            </a:r>
            <a:r>
              <a:rPr lang="sv-SE" sz="2000" dirty="0" smtClean="0">
                <a:solidFill>
                  <a:schemeClr val="tx2"/>
                </a:solidFill>
              </a:rPr>
              <a:t>):</a:t>
            </a:r>
          </a:p>
          <a:p>
            <a:pPr lvl="1"/>
            <a:r>
              <a:rPr lang="sv-SE" sz="1800" dirty="0" err="1" smtClean="0">
                <a:solidFill>
                  <a:schemeClr val="tx2"/>
                </a:solidFill>
              </a:rPr>
              <a:t>What</a:t>
            </a:r>
            <a:r>
              <a:rPr lang="sv-SE" sz="1800" dirty="0" smtClean="0">
                <a:solidFill>
                  <a:schemeClr val="tx2"/>
                </a:solidFill>
              </a:rPr>
              <a:t> is </a:t>
            </a:r>
            <a:r>
              <a:rPr lang="sv-SE" sz="1800" dirty="0" err="1" smtClean="0">
                <a:solidFill>
                  <a:schemeClr val="tx2"/>
                </a:solidFill>
              </a:rPr>
              <a:t>plagiarism</a:t>
            </a:r>
            <a:r>
              <a:rPr lang="sv-SE" sz="1800" dirty="0" smtClean="0">
                <a:solidFill>
                  <a:schemeClr val="tx2"/>
                </a:solidFill>
              </a:rPr>
              <a:t>, </a:t>
            </a:r>
            <a:r>
              <a:rPr lang="sv-SE" sz="1800" dirty="0" err="1" smtClean="0">
                <a:solidFill>
                  <a:schemeClr val="tx2"/>
                </a:solidFill>
              </a:rPr>
              <a:t>according</a:t>
            </a:r>
            <a:r>
              <a:rPr lang="sv-SE" sz="1800" dirty="0" smtClean="0">
                <a:solidFill>
                  <a:schemeClr val="tx2"/>
                </a:solidFill>
              </a:rPr>
              <a:t> </a:t>
            </a:r>
            <a:r>
              <a:rPr lang="sv-SE" sz="1800" dirty="0" err="1" smtClean="0">
                <a:solidFill>
                  <a:schemeClr val="tx2"/>
                </a:solidFill>
              </a:rPr>
              <a:t>to</a:t>
            </a:r>
            <a:r>
              <a:rPr lang="sv-SE" sz="1800" dirty="0" smtClean="0">
                <a:solidFill>
                  <a:schemeClr val="tx2"/>
                </a:solidFill>
              </a:rPr>
              <a:t> </a:t>
            </a:r>
            <a:r>
              <a:rPr lang="sv-SE" sz="1800" dirty="0" err="1" smtClean="0">
                <a:solidFill>
                  <a:schemeClr val="tx2"/>
                </a:solidFill>
              </a:rPr>
              <a:t>you</a:t>
            </a:r>
            <a:r>
              <a:rPr lang="sv-SE" sz="1800" dirty="0" smtClean="0">
                <a:solidFill>
                  <a:schemeClr val="tx2"/>
                </a:solidFill>
              </a:rPr>
              <a:t>?</a:t>
            </a:r>
          </a:p>
          <a:p>
            <a:pPr lvl="1"/>
            <a:r>
              <a:rPr lang="sv-SE" sz="1800" dirty="0" smtClean="0">
                <a:solidFill>
                  <a:schemeClr val="tx2"/>
                </a:solidFill>
              </a:rPr>
              <a:t>A scenario: If </a:t>
            </a:r>
            <a:r>
              <a:rPr lang="sv-SE" sz="1800" dirty="0" err="1" smtClean="0">
                <a:solidFill>
                  <a:schemeClr val="tx2"/>
                </a:solidFill>
              </a:rPr>
              <a:t>your</a:t>
            </a:r>
            <a:r>
              <a:rPr lang="sv-SE" sz="1800" dirty="0" smtClean="0">
                <a:solidFill>
                  <a:schemeClr val="tx2"/>
                </a:solidFill>
              </a:rPr>
              <a:t> </a:t>
            </a:r>
            <a:r>
              <a:rPr lang="sv-SE" sz="1800" dirty="0" err="1" smtClean="0">
                <a:solidFill>
                  <a:schemeClr val="tx2"/>
                </a:solidFill>
              </a:rPr>
              <a:t>friend</a:t>
            </a:r>
            <a:r>
              <a:rPr lang="sv-SE" sz="1800" dirty="0" smtClean="0">
                <a:solidFill>
                  <a:schemeClr val="tx2"/>
                </a:solidFill>
              </a:rPr>
              <a:t> is in </a:t>
            </a:r>
            <a:r>
              <a:rPr lang="sv-SE" sz="1800" dirty="0" err="1" smtClean="0">
                <a:solidFill>
                  <a:schemeClr val="tx2"/>
                </a:solidFill>
              </a:rPr>
              <a:t>trouble</a:t>
            </a:r>
            <a:r>
              <a:rPr lang="sv-SE" sz="1800" dirty="0" smtClean="0">
                <a:solidFill>
                  <a:schemeClr val="tx2"/>
                </a:solidFill>
              </a:rPr>
              <a:t> (</a:t>
            </a:r>
            <a:r>
              <a:rPr lang="sv-SE" sz="1800" dirty="0" err="1" smtClean="0">
                <a:solidFill>
                  <a:schemeClr val="tx2"/>
                </a:solidFill>
              </a:rPr>
              <a:t>too</a:t>
            </a:r>
            <a:r>
              <a:rPr lang="sv-SE" sz="1800" dirty="0" smtClean="0">
                <a:solidFill>
                  <a:schemeClr val="tx2"/>
                </a:solidFill>
              </a:rPr>
              <a:t> </a:t>
            </a:r>
            <a:r>
              <a:rPr lang="sv-SE" sz="1800" dirty="0" err="1" smtClean="0">
                <a:solidFill>
                  <a:schemeClr val="tx2"/>
                </a:solidFill>
              </a:rPr>
              <a:t>low</a:t>
            </a:r>
            <a:r>
              <a:rPr lang="sv-SE" sz="1800" dirty="0" smtClean="0">
                <a:solidFill>
                  <a:schemeClr val="tx2"/>
                </a:solidFill>
              </a:rPr>
              <a:t> </a:t>
            </a:r>
            <a:r>
              <a:rPr lang="sv-SE" sz="1800" dirty="0" err="1" smtClean="0">
                <a:solidFill>
                  <a:schemeClr val="tx2"/>
                </a:solidFill>
              </a:rPr>
              <a:t>results</a:t>
            </a:r>
            <a:r>
              <a:rPr lang="sv-SE" sz="1800" dirty="0" smtClean="0">
                <a:solidFill>
                  <a:schemeClr val="tx2"/>
                </a:solidFill>
              </a:rPr>
              <a:t>, </a:t>
            </a:r>
            <a:r>
              <a:rPr lang="sv-SE" sz="1800" dirty="0" err="1" smtClean="0">
                <a:solidFill>
                  <a:schemeClr val="tx2"/>
                </a:solidFill>
              </a:rPr>
              <a:t>giving</a:t>
            </a:r>
            <a:r>
              <a:rPr lang="sv-SE" sz="1800" dirty="0" smtClean="0">
                <a:solidFill>
                  <a:schemeClr val="tx2"/>
                </a:solidFill>
              </a:rPr>
              <a:t> problems </a:t>
            </a:r>
            <a:r>
              <a:rPr lang="sv-SE" sz="1800" dirty="0" err="1" smtClean="0">
                <a:solidFill>
                  <a:schemeClr val="tx2"/>
                </a:solidFill>
              </a:rPr>
              <a:t>with</a:t>
            </a:r>
            <a:r>
              <a:rPr lang="sv-SE" sz="1800" dirty="0" smtClean="0">
                <a:solidFill>
                  <a:schemeClr val="tx2"/>
                </a:solidFill>
              </a:rPr>
              <a:t> Swedish visa etc.), </a:t>
            </a:r>
            <a:r>
              <a:rPr lang="sv-SE" sz="1800" dirty="0" err="1" smtClean="0">
                <a:solidFill>
                  <a:schemeClr val="tx2"/>
                </a:solidFill>
              </a:rPr>
              <a:t>would</a:t>
            </a:r>
            <a:r>
              <a:rPr lang="sv-SE" sz="1800" dirty="0" smtClean="0">
                <a:solidFill>
                  <a:schemeClr val="tx2"/>
                </a:solidFill>
              </a:rPr>
              <a:t> </a:t>
            </a:r>
            <a:r>
              <a:rPr lang="sv-SE" sz="1800" dirty="0" err="1" smtClean="0">
                <a:solidFill>
                  <a:schemeClr val="tx2"/>
                </a:solidFill>
              </a:rPr>
              <a:t>you</a:t>
            </a:r>
            <a:r>
              <a:rPr lang="sv-SE" sz="1800" dirty="0" smtClean="0">
                <a:solidFill>
                  <a:schemeClr val="tx2"/>
                </a:solidFill>
              </a:rPr>
              <a:t> </a:t>
            </a:r>
            <a:r>
              <a:rPr lang="sv-SE" sz="1800" dirty="0" err="1" smtClean="0">
                <a:solidFill>
                  <a:schemeClr val="tx2"/>
                </a:solidFill>
              </a:rPr>
              <a:t>help</a:t>
            </a:r>
            <a:r>
              <a:rPr lang="sv-SE" sz="1800" dirty="0" smtClean="0">
                <a:solidFill>
                  <a:schemeClr val="tx2"/>
                </a:solidFill>
              </a:rPr>
              <a:t> </a:t>
            </a:r>
            <a:r>
              <a:rPr lang="sv-SE" sz="1800" dirty="0" err="1" smtClean="0">
                <a:solidFill>
                  <a:schemeClr val="tx2"/>
                </a:solidFill>
              </a:rPr>
              <a:t>him</a:t>
            </a:r>
            <a:r>
              <a:rPr lang="sv-SE" sz="1800" dirty="0" smtClean="0">
                <a:solidFill>
                  <a:schemeClr val="tx2"/>
                </a:solidFill>
              </a:rPr>
              <a:t>/</a:t>
            </a:r>
            <a:r>
              <a:rPr lang="sv-SE" sz="1800" dirty="0" err="1" smtClean="0">
                <a:solidFill>
                  <a:schemeClr val="tx2"/>
                </a:solidFill>
              </a:rPr>
              <a:t>her</a:t>
            </a:r>
            <a:r>
              <a:rPr lang="sv-SE" sz="1800" dirty="0" smtClean="0">
                <a:solidFill>
                  <a:schemeClr val="tx2"/>
                </a:solidFill>
              </a:rPr>
              <a:t>?  </a:t>
            </a:r>
            <a:r>
              <a:rPr lang="sv-SE" sz="1800" dirty="0" err="1" smtClean="0">
                <a:solidFill>
                  <a:schemeClr val="tx2"/>
                </a:solidFill>
              </a:rPr>
              <a:t>Why</a:t>
            </a:r>
            <a:r>
              <a:rPr lang="sv-SE" sz="1800" dirty="0" smtClean="0">
                <a:solidFill>
                  <a:schemeClr val="tx2"/>
                </a:solidFill>
              </a:rPr>
              <a:t>? </a:t>
            </a:r>
            <a:r>
              <a:rPr lang="sv-SE" sz="1800" dirty="0" err="1" smtClean="0">
                <a:solidFill>
                  <a:schemeClr val="tx2"/>
                </a:solidFill>
              </a:rPr>
              <a:t>Why</a:t>
            </a:r>
            <a:r>
              <a:rPr lang="sv-SE" sz="1800" dirty="0" smtClean="0">
                <a:solidFill>
                  <a:schemeClr val="tx2"/>
                </a:solidFill>
              </a:rPr>
              <a:t> not?</a:t>
            </a:r>
            <a:endParaRPr lang="en-GB" sz="2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2814" y="987574"/>
            <a:ext cx="8110537" cy="3798094"/>
          </a:xfrm>
        </p:spPr>
        <p:txBody>
          <a:bodyPr/>
          <a:lstStyle/>
          <a:p>
            <a:pPr marL="514350" indent="-514350">
              <a:buFont typeface="Arial" charset="0"/>
              <a:buAutoNum type="arabicPeriod"/>
              <a:defRPr/>
            </a:pPr>
            <a:r>
              <a:rPr lang="en-GB" sz="1600" i="1" dirty="0" smtClean="0">
                <a:solidFill>
                  <a:schemeClr val="tx2"/>
                </a:solidFill>
              </a:rPr>
              <a:t>Definition of plagiarism</a:t>
            </a:r>
          </a:p>
          <a:p>
            <a:pPr marL="514350" indent="-514350" algn="ctr">
              <a:buFont typeface="Wingdings" pitchFamily="2" charset="2"/>
              <a:buNone/>
              <a:defRPr/>
            </a:pPr>
            <a:r>
              <a:rPr lang="en-GB" sz="16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“Plagiarism is to copy all of the material from others”</a:t>
            </a:r>
            <a:endParaRPr lang="en-GB" sz="1600" i="1" dirty="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 startAt="2"/>
              <a:defRPr/>
            </a:pPr>
            <a:r>
              <a:rPr lang="en-GB" sz="1600" i="1" dirty="0" smtClean="0">
                <a:solidFill>
                  <a:schemeClr val="tx2"/>
                </a:solidFill>
              </a:rPr>
              <a:t>Prevents learning</a:t>
            </a:r>
          </a:p>
          <a:p>
            <a:pPr marL="514350" indent="-514350" algn="ctr">
              <a:buFont typeface="Wingdings" pitchFamily="2" charset="2"/>
              <a:buNone/>
              <a:defRPr/>
            </a:pPr>
            <a:r>
              <a:rPr lang="en-GB" sz="1600" i="1" dirty="0" smtClean="0">
                <a:latin typeface="Times New Roman" pitchFamily="18" charset="0"/>
              </a:rPr>
              <a:t>	</a:t>
            </a:r>
            <a:r>
              <a:rPr lang="en-GB" sz="1600" i="1" dirty="0" smtClean="0">
                <a:solidFill>
                  <a:schemeClr val="tx2"/>
                </a:solidFill>
                <a:latin typeface="Times New Roman" pitchFamily="18" charset="0"/>
              </a:rPr>
              <a:t>“For me it doesn't make sense. I study because I really enjoy learning stuff” </a:t>
            </a:r>
            <a:endParaRPr lang="en-GB" sz="1600" i="1" dirty="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 startAt="3"/>
              <a:defRPr/>
            </a:pPr>
            <a:r>
              <a:rPr lang="en-GB" sz="1600" i="1" dirty="0" smtClean="0">
                <a:solidFill>
                  <a:schemeClr val="tx2"/>
                </a:solidFill>
              </a:rPr>
              <a:t>Personal issue</a:t>
            </a:r>
          </a:p>
          <a:p>
            <a:pPr marL="514350" indent="-514350" algn="ctr">
              <a:buFont typeface="Wingdings" pitchFamily="2" charset="2"/>
              <a:buNone/>
              <a:defRPr/>
            </a:pPr>
            <a:r>
              <a:rPr lang="en-GB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“Plagiarism may limit your creativity and make you depend on others. I will get nothing at the end.</a:t>
            </a:r>
            <a:r>
              <a:rPr lang="en-GB" sz="1600" i="1" dirty="0" smtClean="0">
                <a:solidFill>
                  <a:schemeClr val="tx2"/>
                </a:solidFill>
              </a:rPr>
              <a:t>”</a:t>
            </a:r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en-GB" sz="1600" i="1" dirty="0" smtClean="0">
                <a:solidFill>
                  <a:schemeClr val="tx2"/>
                </a:solidFill>
              </a:rPr>
              <a:t>Community issue</a:t>
            </a:r>
          </a:p>
          <a:p>
            <a:pPr marL="514350" indent="-514350" algn="ctr">
              <a:buFont typeface="Wingdings" pitchFamily="2" charset="2"/>
              <a:buNone/>
              <a:defRPr/>
            </a:pPr>
            <a:r>
              <a:rPr lang="en-GB" sz="1600" i="1" dirty="0" smtClean="0">
                <a:solidFill>
                  <a:schemeClr val="tx2"/>
                </a:solidFill>
                <a:latin typeface="Times New Roman" pitchFamily="18" charset="0"/>
              </a:rPr>
              <a:t>	“ … unfair …”</a:t>
            </a:r>
            <a:endParaRPr lang="en-GB" sz="1600" i="1" dirty="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 startAt="5"/>
              <a:defRPr/>
            </a:pPr>
            <a:r>
              <a:rPr lang="en-GB" sz="1600" i="1" dirty="0" smtClean="0">
                <a:solidFill>
                  <a:schemeClr val="tx2"/>
                </a:solidFill>
              </a:rPr>
              <a:t>Ethical issue</a:t>
            </a:r>
          </a:p>
          <a:p>
            <a:pPr marL="514350" indent="-514350" algn="ctr">
              <a:buFont typeface="Wingdings" pitchFamily="2" charset="2"/>
              <a:buNone/>
              <a:defRPr/>
            </a:pPr>
            <a:r>
              <a:rPr lang="en-GB" sz="1600" i="1" dirty="0" smtClean="0">
                <a:latin typeface="Times New Roman" pitchFamily="18" charset="0"/>
              </a:rPr>
              <a:t>	</a:t>
            </a:r>
            <a:r>
              <a:rPr lang="en-GB" sz="1600" i="1" dirty="0" smtClean="0">
                <a:solidFill>
                  <a:schemeClr val="tx2"/>
                </a:solidFill>
                <a:latin typeface="Times New Roman" pitchFamily="18" charset="0"/>
              </a:rPr>
              <a:t>“Plagiarism is such a shame. It is unprofessional and unethical”</a:t>
            </a:r>
            <a:endParaRPr lang="en-GB" sz="1600" i="1" dirty="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 startAt="6"/>
              <a:defRPr/>
            </a:pPr>
            <a:r>
              <a:rPr lang="en-GB" sz="1600" i="1" dirty="0" smtClean="0">
                <a:solidFill>
                  <a:schemeClr val="tx2"/>
                </a:solidFill>
              </a:rPr>
              <a:t>Cultural issue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GB" sz="1600" i="1" dirty="0" smtClean="0">
                <a:solidFill>
                  <a:schemeClr val="tx2"/>
                </a:solidFill>
                <a:latin typeface="Times New Roman" pitchFamily="18" charset="0"/>
              </a:rPr>
              <a:t>“… the definition is different between different people and cultures”</a:t>
            </a:r>
            <a:endParaRPr lang="en-GB" sz="1600" i="1" dirty="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 startAt="6"/>
              <a:defRPr/>
            </a:pPr>
            <a:endParaRPr lang="en-GB" sz="1600" dirty="0" smtClean="0">
              <a:solidFill>
                <a:schemeClr val="tx2"/>
              </a:solidFill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981076" y="-92546"/>
            <a:ext cx="8162925" cy="1138773"/>
          </a:xfrm>
        </p:spPr>
        <p:txBody>
          <a:bodyPr/>
          <a:lstStyle/>
          <a:p>
            <a:r>
              <a:rPr lang="en-GB" sz="2000" i="1" dirty="0" smtClean="0"/>
              <a:t>“</a:t>
            </a:r>
            <a:r>
              <a:rPr lang="sv-SE" sz="2000" i="1" dirty="0" err="1" smtClean="0"/>
              <a:t>What</a:t>
            </a:r>
            <a:r>
              <a:rPr lang="sv-SE" sz="2000" i="1" dirty="0" smtClean="0"/>
              <a:t> is </a:t>
            </a:r>
            <a:r>
              <a:rPr lang="sv-SE" sz="2000" i="1" dirty="0" err="1" smtClean="0"/>
              <a:t>plagiarism</a:t>
            </a:r>
            <a:r>
              <a:rPr lang="sv-SE" sz="2000" i="1" dirty="0" smtClean="0"/>
              <a:t>?”</a:t>
            </a:r>
            <a:r>
              <a:rPr lang="sv-SE" sz="3200" dirty="0" smtClean="0"/>
              <a:t/>
            </a:r>
            <a:br>
              <a:rPr lang="sv-SE" sz="3200" dirty="0" smtClean="0"/>
            </a:br>
            <a:r>
              <a:rPr lang="sv-SE" sz="2400" dirty="0"/>
              <a:t>D</a:t>
            </a:r>
            <a:r>
              <a:rPr lang="sv-SE" sz="2400" dirty="0" smtClean="0"/>
              <a:t>ifferent </a:t>
            </a:r>
            <a:r>
              <a:rPr lang="sv-SE" sz="2400" dirty="0" err="1" smtClean="0"/>
              <a:t>ways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understanding</a:t>
            </a:r>
            <a:r>
              <a:rPr lang="sv-SE" sz="2400" dirty="0" smtClean="0"/>
              <a:t> </a:t>
            </a:r>
            <a:r>
              <a:rPr lang="sv-SE" sz="2400" dirty="0" err="1" smtClean="0"/>
              <a:t>plagiarism</a:t>
            </a:r>
            <a:r>
              <a:rPr lang="sv-SE" sz="2400" dirty="0" smtClean="0"/>
              <a:t> (phenomenographic </a:t>
            </a:r>
            <a:r>
              <a:rPr lang="sv-SE" sz="2400" dirty="0" err="1" smtClean="0"/>
              <a:t>analysis</a:t>
            </a:r>
            <a:r>
              <a:rPr lang="sv-SE" sz="2400" dirty="0" smtClean="0"/>
              <a:t>)</a:t>
            </a:r>
            <a:endParaRPr lang="en-GB" sz="2400" dirty="0" smtClean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730750" y="2139554"/>
            <a:ext cx="0" cy="485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7" name="Content Placeholder 4"/>
          <p:cNvSpPr txBox="1">
            <a:spLocks/>
          </p:cNvSpPr>
          <p:nvPr/>
        </p:nvSpPr>
        <p:spPr bwMode="auto">
          <a:xfrm>
            <a:off x="4983164" y="1235869"/>
            <a:ext cx="3978275" cy="3765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12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sv-SE" dirty="0" err="1">
                <a:solidFill>
                  <a:schemeClr val="tx2"/>
                </a:solidFill>
              </a:rPr>
              <a:t>Categories</a:t>
            </a:r>
            <a:r>
              <a:rPr lang="sv-SE" dirty="0">
                <a:solidFill>
                  <a:schemeClr val="tx2"/>
                </a:solidFill>
              </a:rPr>
              <a:t> ”</a:t>
            </a:r>
            <a:r>
              <a:rPr lang="sv-SE" dirty="0" err="1">
                <a:solidFill>
                  <a:schemeClr val="tx2"/>
                </a:solidFill>
              </a:rPr>
              <a:t>grow</a:t>
            </a:r>
            <a:r>
              <a:rPr lang="sv-SE" dirty="0">
                <a:solidFill>
                  <a:schemeClr val="tx2"/>
                </a:solidFill>
              </a:rPr>
              <a:t>” </a:t>
            </a:r>
            <a:r>
              <a:rPr lang="sv-SE" dirty="0" err="1">
                <a:solidFill>
                  <a:schemeClr val="tx2"/>
                </a:solidFill>
              </a:rPr>
              <a:t>during</a:t>
            </a:r>
            <a:r>
              <a:rPr lang="sv-SE" dirty="0">
                <a:solidFill>
                  <a:schemeClr val="tx2"/>
                </a:solidFill>
              </a:rPr>
              <a:t> the </a:t>
            </a:r>
            <a:r>
              <a:rPr lang="sv-SE" dirty="0" err="1">
                <a:solidFill>
                  <a:schemeClr val="tx2"/>
                </a:solidFill>
              </a:rPr>
              <a:t>analysis</a:t>
            </a:r>
            <a:endParaRPr lang="sv-SE" dirty="0">
              <a:solidFill>
                <a:schemeClr val="tx2"/>
              </a:solidFill>
            </a:endParaRPr>
          </a:p>
          <a:p>
            <a:pPr>
              <a:spcBef>
                <a:spcPts val="12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sv-SE" dirty="0" err="1">
                <a:solidFill>
                  <a:schemeClr val="tx2"/>
                </a:solidFill>
              </a:rPr>
              <a:t>Based</a:t>
            </a:r>
            <a:r>
              <a:rPr lang="sv-SE" dirty="0">
                <a:solidFill>
                  <a:schemeClr val="tx2"/>
                </a:solidFill>
              </a:rPr>
              <a:t> on </a:t>
            </a:r>
            <a:r>
              <a:rPr lang="sv-SE" dirty="0" err="1">
                <a:solidFill>
                  <a:schemeClr val="tx2"/>
                </a:solidFill>
              </a:rPr>
              <a:t>quotes</a:t>
            </a:r>
            <a:r>
              <a:rPr lang="sv-SE" dirty="0">
                <a:solidFill>
                  <a:schemeClr val="tx2"/>
                </a:solidFill>
              </a:rPr>
              <a:t> from all </a:t>
            </a:r>
            <a:r>
              <a:rPr lang="sv-SE" dirty="0" err="1">
                <a:solidFill>
                  <a:schemeClr val="tx2"/>
                </a:solidFill>
              </a:rPr>
              <a:t>studens</a:t>
            </a:r>
            <a:endParaRPr lang="sv-SE" dirty="0">
              <a:solidFill>
                <a:schemeClr val="tx2"/>
              </a:solidFill>
            </a:endParaRPr>
          </a:p>
          <a:p>
            <a:pPr>
              <a:spcBef>
                <a:spcPts val="12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sv-SE" dirty="0" err="1">
                <a:solidFill>
                  <a:schemeClr val="tx2"/>
                </a:solidFill>
              </a:rPr>
              <a:t>Each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category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depicts</a:t>
            </a:r>
            <a:r>
              <a:rPr lang="sv-SE" dirty="0">
                <a:solidFill>
                  <a:schemeClr val="tx2"/>
                </a:solidFill>
              </a:rPr>
              <a:t> a </a:t>
            </a:r>
            <a:r>
              <a:rPr lang="sv-SE" dirty="0" err="1">
                <a:solidFill>
                  <a:schemeClr val="tx2"/>
                </a:solidFill>
              </a:rPr>
              <a:t>certain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way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of</a:t>
            </a:r>
            <a:r>
              <a:rPr lang="sv-SE" dirty="0">
                <a:solidFill>
                  <a:schemeClr val="tx2"/>
                </a:solidFill>
              </a:rPr>
              <a:t> understandning (”</a:t>
            </a:r>
            <a:r>
              <a:rPr lang="sv-SE" dirty="0" err="1">
                <a:solidFill>
                  <a:schemeClr val="tx2"/>
                </a:solidFill>
              </a:rPr>
              <a:t>seeing</a:t>
            </a:r>
            <a:r>
              <a:rPr lang="sv-SE" dirty="0">
                <a:solidFill>
                  <a:schemeClr val="tx2"/>
                </a:solidFill>
              </a:rPr>
              <a:t>”) </a:t>
            </a:r>
            <a:r>
              <a:rPr lang="sv-SE" dirty="0" err="1">
                <a:solidFill>
                  <a:schemeClr val="tx2"/>
                </a:solidFill>
              </a:rPr>
              <a:t>plagiarism</a:t>
            </a:r>
            <a:endParaRPr lang="sv-SE" dirty="0">
              <a:solidFill>
                <a:schemeClr val="tx2"/>
              </a:solidFill>
            </a:endParaRPr>
          </a:p>
          <a:p>
            <a:pPr>
              <a:spcBef>
                <a:spcPts val="12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sv-SE" dirty="0">
                <a:solidFill>
                  <a:schemeClr val="tx2"/>
                </a:solidFill>
              </a:rPr>
              <a:t>An </a:t>
            </a:r>
            <a:r>
              <a:rPr lang="sv-SE" dirty="0" err="1">
                <a:solidFill>
                  <a:schemeClr val="tx2"/>
                </a:solidFill>
              </a:rPr>
              <a:t>individual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can</a:t>
            </a:r>
            <a:r>
              <a:rPr lang="sv-SE" dirty="0">
                <a:solidFill>
                  <a:schemeClr val="tx2"/>
                </a:solidFill>
              </a:rPr>
              <a:t> express </a:t>
            </a:r>
            <a:r>
              <a:rPr lang="sv-SE" dirty="0" err="1">
                <a:solidFill>
                  <a:schemeClr val="tx2"/>
                </a:solidFill>
              </a:rPr>
              <a:t>several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ways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of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understanding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plagiarism</a:t>
            </a:r>
            <a:endParaRPr lang="sv-SE" dirty="0">
              <a:solidFill>
                <a:schemeClr val="tx2"/>
              </a:solidFill>
            </a:endParaRPr>
          </a:p>
          <a:p>
            <a:pPr>
              <a:spcBef>
                <a:spcPts val="12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sv-SE" dirty="0">
                <a:solidFill>
                  <a:schemeClr val="tx2"/>
                </a:solidFill>
              </a:rPr>
              <a:t>The </a:t>
            </a:r>
            <a:r>
              <a:rPr lang="sv-SE" dirty="0" err="1">
                <a:solidFill>
                  <a:schemeClr val="tx2"/>
                </a:solidFill>
              </a:rPr>
              <a:t>categories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are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ordered</a:t>
            </a:r>
            <a:r>
              <a:rPr lang="sv-SE" dirty="0">
                <a:solidFill>
                  <a:schemeClr val="tx2"/>
                </a:solidFill>
              </a:rPr>
              <a:t>, </a:t>
            </a:r>
            <a:r>
              <a:rPr lang="sv-SE" dirty="0" err="1">
                <a:solidFill>
                  <a:schemeClr val="tx2"/>
                </a:solidFill>
              </a:rPr>
              <a:t>according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to</a:t>
            </a:r>
            <a:r>
              <a:rPr lang="sv-SE" dirty="0">
                <a:solidFill>
                  <a:schemeClr val="tx2"/>
                </a:solidFill>
              </a:rPr>
              <a:t> the </a:t>
            </a:r>
            <a:r>
              <a:rPr lang="sv-SE" dirty="0" err="1">
                <a:solidFill>
                  <a:schemeClr val="tx2"/>
                </a:solidFill>
              </a:rPr>
              <a:t>complexity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sz="2000" dirty="0" err="1">
                <a:solidFill>
                  <a:schemeClr val="tx2"/>
                </a:solidFill>
              </a:rPr>
              <a:t>of</a:t>
            </a:r>
            <a:r>
              <a:rPr lang="sv-SE" sz="2000" dirty="0">
                <a:solidFill>
                  <a:schemeClr val="tx2"/>
                </a:solidFill>
              </a:rPr>
              <a:t> the </a:t>
            </a:r>
            <a:r>
              <a:rPr lang="sv-SE" sz="2000" dirty="0" err="1">
                <a:solidFill>
                  <a:schemeClr val="tx2"/>
                </a:solidFill>
              </a:rPr>
              <a:t>understanding</a:t>
            </a:r>
            <a:r>
              <a:rPr lang="sv-SE" sz="2000" dirty="0">
                <a:solidFill>
                  <a:schemeClr val="tx2"/>
                </a:solidFill>
              </a:rPr>
              <a:t>.</a:t>
            </a:r>
            <a:endParaRPr lang="en-GB" sz="2000" dirty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193700" y="1329929"/>
            <a:ext cx="738664" cy="3253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v-SE" i="1"/>
              <a:t>Low complexity             Hitgh complexity</a:t>
            </a:r>
            <a:endParaRPr lang="en-GB" i="1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211960" y="1635646"/>
            <a:ext cx="34925" cy="2483644"/>
          </a:xfrm>
          <a:prstGeom prst="straightConnector1">
            <a:avLst/>
          </a:prstGeom>
          <a:ln>
            <a:solidFill>
              <a:schemeClr val="tx2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5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5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5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5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53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53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old Stripes 2">
    <a:dk1>
      <a:srgbClr val="000000"/>
    </a:dk1>
    <a:lt1>
      <a:srgbClr val="EAEAEA"/>
    </a:lt1>
    <a:dk2>
      <a:srgbClr val="003366"/>
    </a:dk2>
    <a:lt2>
      <a:srgbClr val="EAEAEA"/>
    </a:lt2>
    <a:accent1>
      <a:srgbClr val="FFFFFF"/>
    </a:accent1>
    <a:accent2>
      <a:srgbClr val="DDDDDD"/>
    </a:accent2>
    <a:accent3>
      <a:srgbClr val="F3F3F3"/>
    </a:accent3>
    <a:accent4>
      <a:srgbClr val="000000"/>
    </a:accent4>
    <a:accent5>
      <a:srgbClr val="FFFFFF"/>
    </a:accent5>
    <a:accent6>
      <a:srgbClr val="C8C8C8"/>
    </a:accent6>
    <a:hlink>
      <a:srgbClr val="336699"/>
    </a:hlink>
    <a:folHlink>
      <a:srgbClr val="9A0000"/>
    </a:folHlink>
  </a:clrScheme>
  <a:fontScheme name="Bold Stripes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4546</TotalTime>
  <Words>626</Words>
  <Application>Microsoft Office PowerPoint</Application>
  <PresentationFormat>On-screen Show (16:9)</PresentationFormat>
  <Paragraphs>173</Paragraphs>
  <Slides>15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Bold Stripes</vt:lpstr>
      <vt:lpstr>What do Master level students in computer science think about plagiarism? </vt:lpstr>
      <vt:lpstr>What do Master level students in computer science think about plagiarism? </vt:lpstr>
      <vt:lpstr>Our master programme in Computer Science, Uppsala University</vt:lpstr>
      <vt:lpstr>Plagiarism is a problem –  how we try to tackle it</vt:lpstr>
      <vt:lpstr>Everyone is against cheating Everyone is against plagiarism  </vt:lpstr>
      <vt:lpstr>From our teaching, international master level students in computer science: What is fair and what is not?</vt:lpstr>
      <vt:lpstr>From our teaching, international master level  students in computer science:     What is fair and what is not?</vt:lpstr>
      <vt:lpstr>The survey on plagiarism</vt:lpstr>
      <vt:lpstr>“What is plagiarism?” Different ways of understanding plagiarism (phenomenographic analysis)</vt:lpstr>
      <vt:lpstr>Master 2011 Scenario 1</vt:lpstr>
      <vt:lpstr>”Would you help a friend?” The scenario</vt:lpstr>
      <vt:lpstr>”Would you help a friend?”  Why do students state that they help or do not help their friends?</vt:lpstr>
      <vt:lpstr>Understanding plagiarism is complicated</vt:lpstr>
      <vt:lpstr>Understanding plagiarism is complicated</vt:lpstr>
      <vt:lpstr>PowerPoint Presentation</vt:lpstr>
    </vt:vector>
  </TitlesOfParts>
  <Company>Uppsala universitet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schedules</dc:title>
  <dc:creator>Institutionen för informationsteknologi</dc:creator>
  <cp:lastModifiedBy>AndersB</cp:lastModifiedBy>
  <cp:revision>419</cp:revision>
  <cp:lastPrinted>2012-10-16T05:48:18Z</cp:lastPrinted>
  <dcterms:created xsi:type="dcterms:W3CDTF">2007-08-26T12:31:48Z</dcterms:created>
  <dcterms:modified xsi:type="dcterms:W3CDTF">2012-10-17T10:49:52Z</dcterms:modified>
</cp:coreProperties>
</file>