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jpe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7" r:id="rId4"/>
    <p:sldId id="273" r:id="rId5"/>
    <p:sldId id="271" r:id="rId6"/>
    <p:sldId id="274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96" y="-108"/>
      </p:cViewPr>
      <p:guideLst>
        <p:guide orient="horz" pos="123"/>
        <p:guide pos="56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4E6943-D537-4FD4-BD1C-A772F00079CC}" type="doc">
      <dgm:prSet loTypeId="urn:microsoft.com/office/officeart/2005/8/layout/cycle6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sv-SE"/>
        </a:p>
      </dgm:t>
    </dgm:pt>
    <dgm:pt modelId="{D6CBBD68-BE97-4E8D-8174-4CB3959028C3}">
      <dgm:prSet phldrT="[Text]" custT="1"/>
      <dgm:spPr/>
      <dgm:t>
        <a:bodyPr/>
        <a:lstStyle/>
        <a:p>
          <a:r>
            <a:rPr lang="sv-SE" sz="1400" dirty="0" smtClean="0"/>
            <a:t>Pedagogisk grundsyn</a:t>
          </a:r>
          <a:endParaRPr lang="sv-SE" sz="1400" dirty="0"/>
        </a:p>
      </dgm:t>
    </dgm:pt>
    <dgm:pt modelId="{963BCE31-91BB-4E0B-9971-D6CD4580EE69}" type="parTrans" cxnId="{F8EB8F5B-B826-42D7-A274-8F147A6C6573}">
      <dgm:prSet/>
      <dgm:spPr/>
      <dgm:t>
        <a:bodyPr/>
        <a:lstStyle/>
        <a:p>
          <a:endParaRPr lang="sv-SE"/>
        </a:p>
      </dgm:t>
    </dgm:pt>
    <dgm:pt modelId="{ED36DD9D-B825-4933-8EE6-9F4D6A77C664}" type="sibTrans" cxnId="{F8EB8F5B-B826-42D7-A274-8F147A6C6573}">
      <dgm:prSet/>
      <dgm:spPr/>
      <dgm:t>
        <a:bodyPr/>
        <a:lstStyle/>
        <a:p>
          <a:endParaRPr lang="sv-SE"/>
        </a:p>
      </dgm:t>
    </dgm:pt>
    <dgm:pt modelId="{84C92DB6-9AA4-4403-8E1A-FB5C3A6909F9}">
      <dgm:prSet phldrT="[Text]" custT="1"/>
      <dgm:spPr/>
      <dgm:t>
        <a:bodyPr/>
        <a:lstStyle/>
        <a:p>
          <a:r>
            <a:rPr lang="sv-SE" sz="1400" dirty="0" smtClean="0"/>
            <a:t>Teamwork</a:t>
          </a:r>
          <a:endParaRPr lang="sv-SE" sz="1400" dirty="0"/>
        </a:p>
      </dgm:t>
    </dgm:pt>
    <dgm:pt modelId="{A6ADC8E3-BD87-4D73-B584-968E6B50E5AC}" type="parTrans" cxnId="{B50970A2-3509-4DB3-95D6-97C2834D6156}">
      <dgm:prSet/>
      <dgm:spPr/>
      <dgm:t>
        <a:bodyPr/>
        <a:lstStyle/>
        <a:p>
          <a:endParaRPr lang="sv-SE"/>
        </a:p>
      </dgm:t>
    </dgm:pt>
    <dgm:pt modelId="{FB557CF8-B08A-40E7-8B7E-0114D669B72F}" type="sibTrans" cxnId="{B50970A2-3509-4DB3-95D6-97C2834D6156}">
      <dgm:prSet/>
      <dgm:spPr/>
      <dgm:t>
        <a:bodyPr/>
        <a:lstStyle/>
        <a:p>
          <a:endParaRPr lang="sv-SE"/>
        </a:p>
      </dgm:t>
    </dgm:pt>
    <dgm:pt modelId="{D5E77FCA-0A8C-4318-9A57-D94ED976583F}">
      <dgm:prSet phldrT="[Text]" custT="1"/>
      <dgm:spPr/>
      <dgm:t>
        <a:bodyPr/>
        <a:lstStyle/>
        <a:p>
          <a:r>
            <a:rPr lang="sv-SE" sz="1400" dirty="0" smtClean="0"/>
            <a:t>Positiv till </a:t>
          </a:r>
        </a:p>
        <a:p>
          <a:r>
            <a:rPr lang="sv-SE" sz="1400" dirty="0" smtClean="0"/>
            <a:t>teknik</a:t>
          </a:r>
          <a:endParaRPr lang="sv-SE" sz="1400" dirty="0"/>
        </a:p>
      </dgm:t>
    </dgm:pt>
    <dgm:pt modelId="{1ED74C16-3D3C-47F3-A073-56AF30E13317}" type="parTrans" cxnId="{0DE0D7E0-6A42-4AF3-B9FC-73D10BDD2D81}">
      <dgm:prSet/>
      <dgm:spPr/>
      <dgm:t>
        <a:bodyPr/>
        <a:lstStyle/>
        <a:p>
          <a:endParaRPr lang="sv-SE"/>
        </a:p>
      </dgm:t>
    </dgm:pt>
    <dgm:pt modelId="{8B2CD05A-8811-4F09-BF9A-869E7FBC8F03}" type="sibTrans" cxnId="{0DE0D7E0-6A42-4AF3-B9FC-73D10BDD2D81}">
      <dgm:prSet/>
      <dgm:spPr/>
      <dgm:t>
        <a:bodyPr/>
        <a:lstStyle/>
        <a:p>
          <a:endParaRPr lang="sv-SE"/>
        </a:p>
      </dgm:t>
    </dgm:pt>
    <dgm:pt modelId="{FB742E6B-2703-4D80-A033-B84DE74D500B}">
      <dgm:prSet phldrT="[Text]"/>
      <dgm:spPr/>
      <dgm:t>
        <a:bodyPr/>
        <a:lstStyle/>
        <a:p>
          <a:r>
            <a:rPr lang="sv-SE" dirty="0" smtClean="0"/>
            <a:t>Stödresurser</a:t>
          </a:r>
          <a:endParaRPr lang="sv-SE" dirty="0"/>
        </a:p>
      </dgm:t>
    </dgm:pt>
    <dgm:pt modelId="{1130E10A-95DC-4960-BBE3-B0B64E4353EC}" type="parTrans" cxnId="{6803C82E-BD1E-4450-B0FB-60AD9081EE01}">
      <dgm:prSet/>
      <dgm:spPr/>
      <dgm:t>
        <a:bodyPr/>
        <a:lstStyle/>
        <a:p>
          <a:endParaRPr lang="sv-SE"/>
        </a:p>
      </dgm:t>
    </dgm:pt>
    <dgm:pt modelId="{4A8CA7C1-9132-4A18-8774-F08CB1A89A1B}" type="sibTrans" cxnId="{6803C82E-BD1E-4450-B0FB-60AD9081EE01}">
      <dgm:prSet/>
      <dgm:spPr/>
      <dgm:t>
        <a:bodyPr/>
        <a:lstStyle/>
        <a:p>
          <a:endParaRPr lang="sv-SE"/>
        </a:p>
      </dgm:t>
    </dgm:pt>
    <dgm:pt modelId="{26765E72-AD11-4E4B-ACA5-97A2CD97F3CE}">
      <dgm:prSet phldrT="[Text]" custT="1"/>
      <dgm:spPr/>
      <dgm:t>
        <a:bodyPr/>
        <a:lstStyle/>
        <a:p>
          <a:r>
            <a:rPr lang="sv-SE" sz="1400" dirty="0" smtClean="0"/>
            <a:t>Undervisnings-</a:t>
          </a:r>
        </a:p>
        <a:p>
          <a:r>
            <a:rPr lang="sv-SE" sz="1400" dirty="0" smtClean="0"/>
            <a:t>kultur</a:t>
          </a:r>
          <a:endParaRPr lang="sv-SE" sz="1400" dirty="0"/>
        </a:p>
      </dgm:t>
    </dgm:pt>
    <dgm:pt modelId="{258524AE-C088-4279-9821-A739602ED79F}" type="parTrans" cxnId="{08296696-8449-4924-BBB0-37F9F4103C9A}">
      <dgm:prSet/>
      <dgm:spPr/>
      <dgm:t>
        <a:bodyPr/>
        <a:lstStyle/>
        <a:p>
          <a:endParaRPr lang="sv-SE"/>
        </a:p>
      </dgm:t>
    </dgm:pt>
    <dgm:pt modelId="{4861CBCC-4920-412E-B454-ECF09C87380D}" type="sibTrans" cxnId="{08296696-8449-4924-BBB0-37F9F4103C9A}">
      <dgm:prSet/>
      <dgm:spPr/>
      <dgm:t>
        <a:bodyPr/>
        <a:lstStyle/>
        <a:p>
          <a:endParaRPr lang="sv-SE"/>
        </a:p>
      </dgm:t>
    </dgm:pt>
    <dgm:pt modelId="{D9FE2DE7-B866-40FC-8DB3-AF64849BBD3B}" type="pres">
      <dgm:prSet presAssocID="{BF4E6943-D537-4FD4-BD1C-A772F00079C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8905323F-1A45-41F6-8532-06F1E8F17F86}" type="pres">
      <dgm:prSet presAssocID="{D6CBBD68-BE97-4E8D-8174-4CB3959028C3}" presName="node" presStyleLbl="node1" presStyleIdx="0" presStyleCnt="5" custScaleX="120719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8218C33-0EAD-4F2B-B93F-E11D16921CDE}" type="pres">
      <dgm:prSet presAssocID="{D6CBBD68-BE97-4E8D-8174-4CB3959028C3}" presName="spNode" presStyleCnt="0"/>
      <dgm:spPr/>
    </dgm:pt>
    <dgm:pt modelId="{E7522577-98A9-48FC-AD39-270214E7145B}" type="pres">
      <dgm:prSet presAssocID="{ED36DD9D-B825-4933-8EE6-9F4D6A77C664}" presName="sibTrans" presStyleLbl="sibTrans1D1" presStyleIdx="0" presStyleCnt="5"/>
      <dgm:spPr/>
      <dgm:t>
        <a:bodyPr/>
        <a:lstStyle/>
        <a:p>
          <a:endParaRPr lang="sv-SE"/>
        </a:p>
      </dgm:t>
    </dgm:pt>
    <dgm:pt modelId="{A390E21C-3394-490A-8EBC-EAF77BAE3EC5}" type="pres">
      <dgm:prSet presAssocID="{26765E72-AD11-4E4B-ACA5-97A2CD97F3CE}" presName="node" presStyleLbl="node1" presStyleIdx="1" presStyleCnt="5" custScaleX="115681" custScaleY="98949" custRadScaleRad="107098" custRadScaleInc="-505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8B7F37E-8358-42CE-A645-6F9AA403295C}" type="pres">
      <dgm:prSet presAssocID="{26765E72-AD11-4E4B-ACA5-97A2CD97F3CE}" presName="spNode" presStyleCnt="0"/>
      <dgm:spPr/>
    </dgm:pt>
    <dgm:pt modelId="{F9CF57F0-0F82-4012-A703-E65F4D5A009E}" type="pres">
      <dgm:prSet presAssocID="{4861CBCC-4920-412E-B454-ECF09C87380D}" presName="sibTrans" presStyleLbl="sibTrans1D1" presStyleIdx="1" presStyleCnt="5"/>
      <dgm:spPr/>
      <dgm:t>
        <a:bodyPr/>
        <a:lstStyle/>
        <a:p>
          <a:endParaRPr lang="sv-SE"/>
        </a:p>
      </dgm:t>
    </dgm:pt>
    <dgm:pt modelId="{A596E237-6DD4-468A-8FAC-1CC240B1D12D}" type="pres">
      <dgm:prSet presAssocID="{84C92DB6-9AA4-4403-8E1A-FB5C3A6909F9}" presName="node" presStyleLbl="node1" presStyleIdx="2" presStyleCnt="5" custScaleX="110889" custScaleY="108699" custRadScaleRad="102555" custRadScaleInc="-5478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AFB5298-AE75-4F14-90CB-8C59973785F5}" type="pres">
      <dgm:prSet presAssocID="{84C92DB6-9AA4-4403-8E1A-FB5C3A6909F9}" presName="spNode" presStyleCnt="0"/>
      <dgm:spPr/>
    </dgm:pt>
    <dgm:pt modelId="{8122F08B-E979-4597-8908-2C95270D1A53}" type="pres">
      <dgm:prSet presAssocID="{FB557CF8-B08A-40E7-8B7E-0114D669B72F}" presName="sibTrans" presStyleLbl="sibTrans1D1" presStyleIdx="2" presStyleCnt="5"/>
      <dgm:spPr/>
      <dgm:t>
        <a:bodyPr/>
        <a:lstStyle/>
        <a:p>
          <a:endParaRPr lang="sv-SE"/>
        </a:p>
      </dgm:t>
    </dgm:pt>
    <dgm:pt modelId="{3B7CEBDC-2F47-4D00-930C-AF17A59ED81E}" type="pres">
      <dgm:prSet presAssocID="{D5E77FCA-0A8C-4318-9A57-D94ED976583F}" presName="node" presStyleLbl="node1" presStyleIdx="3" presStyleCnt="5" custRadScaleRad="95384" custRadScaleInc="3103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0DBC142-F0B3-44B6-9DCD-3665D8CCB88F}" type="pres">
      <dgm:prSet presAssocID="{D5E77FCA-0A8C-4318-9A57-D94ED976583F}" presName="spNode" presStyleCnt="0"/>
      <dgm:spPr/>
    </dgm:pt>
    <dgm:pt modelId="{0B114586-3D73-4932-9CE9-0B1190B0C97D}" type="pres">
      <dgm:prSet presAssocID="{8B2CD05A-8811-4F09-BF9A-869E7FBC8F03}" presName="sibTrans" presStyleLbl="sibTrans1D1" presStyleIdx="3" presStyleCnt="5"/>
      <dgm:spPr/>
      <dgm:t>
        <a:bodyPr/>
        <a:lstStyle/>
        <a:p>
          <a:endParaRPr lang="sv-SE"/>
        </a:p>
      </dgm:t>
    </dgm:pt>
    <dgm:pt modelId="{894873B3-32CA-4B37-B174-1EF1BCE9FE21}" type="pres">
      <dgm:prSet presAssocID="{FB742E6B-2703-4D80-A033-B84DE74D500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C807BE9-976A-4E85-9CE7-C0E23C808322}" type="pres">
      <dgm:prSet presAssocID="{FB742E6B-2703-4D80-A033-B84DE74D500B}" presName="spNode" presStyleCnt="0"/>
      <dgm:spPr/>
    </dgm:pt>
    <dgm:pt modelId="{4332699A-0491-45D0-AFEE-0CF98C3FF5CB}" type="pres">
      <dgm:prSet presAssocID="{4A8CA7C1-9132-4A18-8774-F08CB1A89A1B}" presName="sibTrans" presStyleLbl="sibTrans1D1" presStyleIdx="4" presStyleCnt="5"/>
      <dgm:spPr/>
      <dgm:t>
        <a:bodyPr/>
        <a:lstStyle/>
        <a:p>
          <a:endParaRPr lang="sv-SE"/>
        </a:p>
      </dgm:t>
    </dgm:pt>
  </dgm:ptLst>
  <dgm:cxnLst>
    <dgm:cxn modelId="{08296696-8449-4924-BBB0-37F9F4103C9A}" srcId="{BF4E6943-D537-4FD4-BD1C-A772F00079CC}" destId="{26765E72-AD11-4E4B-ACA5-97A2CD97F3CE}" srcOrd="1" destOrd="0" parTransId="{258524AE-C088-4279-9821-A739602ED79F}" sibTransId="{4861CBCC-4920-412E-B454-ECF09C87380D}"/>
    <dgm:cxn modelId="{39D0DE9F-7613-4B30-B187-84AF08021527}" type="presOf" srcId="{84C92DB6-9AA4-4403-8E1A-FB5C3A6909F9}" destId="{A596E237-6DD4-468A-8FAC-1CC240B1D12D}" srcOrd="0" destOrd="0" presId="urn:microsoft.com/office/officeart/2005/8/layout/cycle6"/>
    <dgm:cxn modelId="{F8EB8F5B-B826-42D7-A274-8F147A6C6573}" srcId="{BF4E6943-D537-4FD4-BD1C-A772F00079CC}" destId="{D6CBBD68-BE97-4E8D-8174-4CB3959028C3}" srcOrd="0" destOrd="0" parTransId="{963BCE31-91BB-4E0B-9971-D6CD4580EE69}" sibTransId="{ED36DD9D-B825-4933-8EE6-9F4D6A77C664}"/>
    <dgm:cxn modelId="{002BCA70-CC89-4F63-BB3E-757269A82164}" type="presOf" srcId="{4861CBCC-4920-412E-B454-ECF09C87380D}" destId="{F9CF57F0-0F82-4012-A703-E65F4D5A009E}" srcOrd="0" destOrd="0" presId="urn:microsoft.com/office/officeart/2005/8/layout/cycle6"/>
    <dgm:cxn modelId="{26F82A94-0810-428A-B6B9-81314EDE553D}" type="presOf" srcId="{D6CBBD68-BE97-4E8D-8174-4CB3959028C3}" destId="{8905323F-1A45-41F6-8532-06F1E8F17F86}" srcOrd="0" destOrd="0" presId="urn:microsoft.com/office/officeart/2005/8/layout/cycle6"/>
    <dgm:cxn modelId="{ADF296B4-4E3A-41F4-B8FA-FAA5083CD9EE}" type="presOf" srcId="{8B2CD05A-8811-4F09-BF9A-869E7FBC8F03}" destId="{0B114586-3D73-4932-9CE9-0B1190B0C97D}" srcOrd="0" destOrd="0" presId="urn:microsoft.com/office/officeart/2005/8/layout/cycle6"/>
    <dgm:cxn modelId="{3CD36525-4BEF-48C2-BC75-5B13EC8465C9}" type="presOf" srcId="{BF4E6943-D537-4FD4-BD1C-A772F00079CC}" destId="{D9FE2DE7-B866-40FC-8DB3-AF64849BBD3B}" srcOrd="0" destOrd="0" presId="urn:microsoft.com/office/officeart/2005/8/layout/cycle6"/>
    <dgm:cxn modelId="{0DE0D7E0-6A42-4AF3-B9FC-73D10BDD2D81}" srcId="{BF4E6943-D537-4FD4-BD1C-A772F00079CC}" destId="{D5E77FCA-0A8C-4318-9A57-D94ED976583F}" srcOrd="3" destOrd="0" parTransId="{1ED74C16-3D3C-47F3-A073-56AF30E13317}" sibTransId="{8B2CD05A-8811-4F09-BF9A-869E7FBC8F03}"/>
    <dgm:cxn modelId="{3439CFF3-9282-41A3-A117-31DA24D29729}" type="presOf" srcId="{26765E72-AD11-4E4B-ACA5-97A2CD97F3CE}" destId="{A390E21C-3394-490A-8EBC-EAF77BAE3EC5}" srcOrd="0" destOrd="0" presId="urn:microsoft.com/office/officeart/2005/8/layout/cycle6"/>
    <dgm:cxn modelId="{A9A77659-F0C5-460F-8730-149409691239}" type="presOf" srcId="{D5E77FCA-0A8C-4318-9A57-D94ED976583F}" destId="{3B7CEBDC-2F47-4D00-930C-AF17A59ED81E}" srcOrd="0" destOrd="0" presId="urn:microsoft.com/office/officeart/2005/8/layout/cycle6"/>
    <dgm:cxn modelId="{6803C82E-BD1E-4450-B0FB-60AD9081EE01}" srcId="{BF4E6943-D537-4FD4-BD1C-A772F00079CC}" destId="{FB742E6B-2703-4D80-A033-B84DE74D500B}" srcOrd="4" destOrd="0" parTransId="{1130E10A-95DC-4960-BBE3-B0B64E4353EC}" sibTransId="{4A8CA7C1-9132-4A18-8774-F08CB1A89A1B}"/>
    <dgm:cxn modelId="{2C7B747A-A7DC-4324-A168-71438810AF73}" type="presOf" srcId="{4A8CA7C1-9132-4A18-8774-F08CB1A89A1B}" destId="{4332699A-0491-45D0-AFEE-0CF98C3FF5CB}" srcOrd="0" destOrd="0" presId="urn:microsoft.com/office/officeart/2005/8/layout/cycle6"/>
    <dgm:cxn modelId="{B50970A2-3509-4DB3-95D6-97C2834D6156}" srcId="{BF4E6943-D537-4FD4-BD1C-A772F00079CC}" destId="{84C92DB6-9AA4-4403-8E1A-FB5C3A6909F9}" srcOrd="2" destOrd="0" parTransId="{A6ADC8E3-BD87-4D73-B584-968E6B50E5AC}" sibTransId="{FB557CF8-B08A-40E7-8B7E-0114D669B72F}"/>
    <dgm:cxn modelId="{12EBF142-BDE4-4CE1-9950-78C6D0AABD0F}" type="presOf" srcId="{FB557CF8-B08A-40E7-8B7E-0114D669B72F}" destId="{8122F08B-E979-4597-8908-2C95270D1A53}" srcOrd="0" destOrd="0" presId="urn:microsoft.com/office/officeart/2005/8/layout/cycle6"/>
    <dgm:cxn modelId="{3FFBB6F5-C508-4B3F-B991-B47B9CAD5859}" type="presOf" srcId="{FB742E6B-2703-4D80-A033-B84DE74D500B}" destId="{894873B3-32CA-4B37-B174-1EF1BCE9FE21}" srcOrd="0" destOrd="0" presId="urn:microsoft.com/office/officeart/2005/8/layout/cycle6"/>
    <dgm:cxn modelId="{751171BC-7D17-4B00-BADF-5F1CA81CA176}" type="presOf" srcId="{ED36DD9D-B825-4933-8EE6-9F4D6A77C664}" destId="{E7522577-98A9-48FC-AD39-270214E7145B}" srcOrd="0" destOrd="0" presId="urn:microsoft.com/office/officeart/2005/8/layout/cycle6"/>
    <dgm:cxn modelId="{A5EE35C6-AF05-4591-BC02-F3D007A127AA}" type="presParOf" srcId="{D9FE2DE7-B866-40FC-8DB3-AF64849BBD3B}" destId="{8905323F-1A45-41F6-8532-06F1E8F17F86}" srcOrd="0" destOrd="0" presId="urn:microsoft.com/office/officeart/2005/8/layout/cycle6"/>
    <dgm:cxn modelId="{AF541BFE-2481-45EE-8B9A-4E9969F0B05D}" type="presParOf" srcId="{D9FE2DE7-B866-40FC-8DB3-AF64849BBD3B}" destId="{18218C33-0EAD-4F2B-B93F-E11D16921CDE}" srcOrd="1" destOrd="0" presId="urn:microsoft.com/office/officeart/2005/8/layout/cycle6"/>
    <dgm:cxn modelId="{1CFC4B01-F1D5-4F78-8808-60242898415D}" type="presParOf" srcId="{D9FE2DE7-B866-40FC-8DB3-AF64849BBD3B}" destId="{E7522577-98A9-48FC-AD39-270214E7145B}" srcOrd="2" destOrd="0" presId="urn:microsoft.com/office/officeart/2005/8/layout/cycle6"/>
    <dgm:cxn modelId="{9EBCC382-F8BB-4CEC-81DA-204DCC577D02}" type="presParOf" srcId="{D9FE2DE7-B866-40FC-8DB3-AF64849BBD3B}" destId="{A390E21C-3394-490A-8EBC-EAF77BAE3EC5}" srcOrd="3" destOrd="0" presId="urn:microsoft.com/office/officeart/2005/8/layout/cycle6"/>
    <dgm:cxn modelId="{6F7C44BC-61DE-456F-8744-9062D33AE992}" type="presParOf" srcId="{D9FE2DE7-B866-40FC-8DB3-AF64849BBD3B}" destId="{48B7F37E-8358-42CE-A645-6F9AA403295C}" srcOrd="4" destOrd="0" presId="urn:microsoft.com/office/officeart/2005/8/layout/cycle6"/>
    <dgm:cxn modelId="{D5276124-64E3-4548-AC65-F3C60F89D3D5}" type="presParOf" srcId="{D9FE2DE7-B866-40FC-8DB3-AF64849BBD3B}" destId="{F9CF57F0-0F82-4012-A703-E65F4D5A009E}" srcOrd="5" destOrd="0" presId="urn:microsoft.com/office/officeart/2005/8/layout/cycle6"/>
    <dgm:cxn modelId="{C367B4A0-3B06-4DFB-9677-916DF7BB6531}" type="presParOf" srcId="{D9FE2DE7-B866-40FC-8DB3-AF64849BBD3B}" destId="{A596E237-6DD4-468A-8FAC-1CC240B1D12D}" srcOrd="6" destOrd="0" presId="urn:microsoft.com/office/officeart/2005/8/layout/cycle6"/>
    <dgm:cxn modelId="{DB35853A-BD95-4E68-81BE-C6799C205956}" type="presParOf" srcId="{D9FE2DE7-B866-40FC-8DB3-AF64849BBD3B}" destId="{3AFB5298-AE75-4F14-90CB-8C59973785F5}" srcOrd="7" destOrd="0" presId="urn:microsoft.com/office/officeart/2005/8/layout/cycle6"/>
    <dgm:cxn modelId="{9E21E4CC-3C56-45D6-A593-C9D30C4D71E6}" type="presParOf" srcId="{D9FE2DE7-B866-40FC-8DB3-AF64849BBD3B}" destId="{8122F08B-E979-4597-8908-2C95270D1A53}" srcOrd="8" destOrd="0" presId="urn:microsoft.com/office/officeart/2005/8/layout/cycle6"/>
    <dgm:cxn modelId="{6193E862-5681-4753-ACF1-7A6DD06F9FCD}" type="presParOf" srcId="{D9FE2DE7-B866-40FC-8DB3-AF64849BBD3B}" destId="{3B7CEBDC-2F47-4D00-930C-AF17A59ED81E}" srcOrd="9" destOrd="0" presId="urn:microsoft.com/office/officeart/2005/8/layout/cycle6"/>
    <dgm:cxn modelId="{D22EB132-FE14-4113-81C5-309B63CA0A4E}" type="presParOf" srcId="{D9FE2DE7-B866-40FC-8DB3-AF64849BBD3B}" destId="{60DBC142-F0B3-44B6-9DCD-3665D8CCB88F}" srcOrd="10" destOrd="0" presId="urn:microsoft.com/office/officeart/2005/8/layout/cycle6"/>
    <dgm:cxn modelId="{986DF074-C08D-4762-A7D9-5B093F499756}" type="presParOf" srcId="{D9FE2DE7-B866-40FC-8DB3-AF64849BBD3B}" destId="{0B114586-3D73-4932-9CE9-0B1190B0C97D}" srcOrd="11" destOrd="0" presId="urn:microsoft.com/office/officeart/2005/8/layout/cycle6"/>
    <dgm:cxn modelId="{8A5EE340-CFBE-49A9-9A8B-F7E9CA2705DF}" type="presParOf" srcId="{D9FE2DE7-B866-40FC-8DB3-AF64849BBD3B}" destId="{894873B3-32CA-4B37-B174-1EF1BCE9FE21}" srcOrd="12" destOrd="0" presId="urn:microsoft.com/office/officeart/2005/8/layout/cycle6"/>
    <dgm:cxn modelId="{0EF79470-7AD1-458B-B5D5-A3ADF8E3676C}" type="presParOf" srcId="{D9FE2DE7-B866-40FC-8DB3-AF64849BBD3B}" destId="{2C807BE9-976A-4E85-9CE7-C0E23C808322}" srcOrd="13" destOrd="0" presId="urn:microsoft.com/office/officeart/2005/8/layout/cycle6"/>
    <dgm:cxn modelId="{786686C6-14F5-4854-A619-07C4C81FFBF0}" type="presParOf" srcId="{D9FE2DE7-B866-40FC-8DB3-AF64849BBD3B}" destId="{4332699A-0491-45D0-AFEE-0CF98C3FF5CB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5323F-1A45-41F6-8532-06F1E8F17F86}">
      <dsp:nvSpPr>
        <dsp:cNvPr id="0" name=""/>
        <dsp:cNvSpPr/>
      </dsp:nvSpPr>
      <dsp:spPr>
        <a:xfrm>
          <a:off x="2102411" y="2643"/>
          <a:ext cx="1483153" cy="79858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Pedagogisk grundsyn</a:t>
          </a:r>
          <a:endParaRPr lang="sv-SE" sz="1400" kern="1200" dirty="0"/>
        </a:p>
      </dsp:txBody>
      <dsp:txXfrm>
        <a:off x="2141395" y="41627"/>
        <a:ext cx="1405185" cy="720621"/>
      </dsp:txXfrm>
    </dsp:sp>
    <dsp:sp modelId="{E7522577-98A9-48FC-AD39-270214E7145B}">
      <dsp:nvSpPr>
        <dsp:cNvPr id="0" name=""/>
        <dsp:cNvSpPr/>
      </dsp:nvSpPr>
      <dsp:spPr>
        <a:xfrm>
          <a:off x="1462419" y="495174"/>
          <a:ext cx="3192401" cy="3192401"/>
        </a:xfrm>
        <a:custGeom>
          <a:avLst/>
          <a:gdLst/>
          <a:ahLst/>
          <a:cxnLst/>
          <a:rect l="0" t="0" r="0" b="0"/>
          <a:pathLst>
            <a:path>
              <a:moveTo>
                <a:pt x="2130822" y="92193"/>
              </a:moveTo>
              <a:arcTo wR="1596200" hR="1596200" stAng="17374110" swAng="173776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0E21C-3394-490A-8EBC-EAF77BAE3EC5}">
      <dsp:nvSpPr>
        <dsp:cNvPr id="0" name=""/>
        <dsp:cNvSpPr/>
      </dsp:nvSpPr>
      <dsp:spPr>
        <a:xfrm>
          <a:off x="3747638" y="1040465"/>
          <a:ext cx="1421256" cy="790196"/>
        </a:xfrm>
        <a:prstGeom prst="roundRect">
          <a:avLst/>
        </a:prstGeom>
        <a:solidFill>
          <a:schemeClr val="accent4">
            <a:hueOff val="-40767"/>
            <a:satOff val="2541"/>
            <a:lumOff val="-5882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Undervisnings-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kultur</a:t>
          </a:r>
          <a:endParaRPr lang="sv-SE" sz="1400" kern="1200" dirty="0"/>
        </a:p>
      </dsp:txBody>
      <dsp:txXfrm>
        <a:off x="3786212" y="1079039"/>
        <a:ext cx="1344108" cy="713048"/>
      </dsp:txXfrm>
    </dsp:sp>
    <dsp:sp modelId="{F9CF57F0-0F82-4012-A703-E65F4D5A009E}">
      <dsp:nvSpPr>
        <dsp:cNvPr id="0" name=""/>
        <dsp:cNvSpPr/>
      </dsp:nvSpPr>
      <dsp:spPr>
        <a:xfrm>
          <a:off x="1353413" y="276441"/>
          <a:ext cx="3192401" cy="3192401"/>
        </a:xfrm>
        <a:custGeom>
          <a:avLst/>
          <a:gdLst/>
          <a:ahLst/>
          <a:cxnLst/>
          <a:rect l="0" t="0" r="0" b="0"/>
          <a:pathLst>
            <a:path>
              <a:moveTo>
                <a:pt x="3192045" y="1562489"/>
              </a:moveTo>
              <a:arcTo wR="1596200" hR="1596200" stAng="21527390" swAng="1766272"/>
            </a:path>
          </a:pathLst>
        </a:custGeom>
        <a:noFill/>
        <a:ln w="9525" cap="flat" cmpd="sng" algn="ctr">
          <a:solidFill>
            <a:schemeClr val="accent4">
              <a:hueOff val="-40767"/>
              <a:satOff val="2541"/>
              <a:lumOff val="-588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6E237-6DD4-468A-8FAC-1CC240B1D12D}">
      <dsp:nvSpPr>
        <dsp:cNvPr id="0" name=""/>
        <dsp:cNvSpPr/>
      </dsp:nvSpPr>
      <dsp:spPr>
        <a:xfrm>
          <a:off x="3401003" y="2634885"/>
          <a:ext cx="1362381" cy="868059"/>
        </a:xfrm>
        <a:prstGeom prst="roundRect">
          <a:avLst/>
        </a:prstGeom>
        <a:solidFill>
          <a:schemeClr val="accent4">
            <a:hueOff val="-81533"/>
            <a:satOff val="5081"/>
            <a:lumOff val="-11764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Teamwork</a:t>
          </a:r>
          <a:endParaRPr lang="sv-SE" sz="1400" kern="1200" dirty="0"/>
        </a:p>
      </dsp:txBody>
      <dsp:txXfrm>
        <a:off x="3443378" y="2677260"/>
        <a:ext cx="1277631" cy="783309"/>
      </dsp:txXfrm>
    </dsp:sp>
    <dsp:sp modelId="{8122F08B-E979-4597-8908-2C95270D1A53}">
      <dsp:nvSpPr>
        <dsp:cNvPr id="0" name=""/>
        <dsp:cNvSpPr/>
      </dsp:nvSpPr>
      <dsp:spPr>
        <a:xfrm>
          <a:off x="1416449" y="383092"/>
          <a:ext cx="3192401" cy="3192401"/>
        </a:xfrm>
        <a:custGeom>
          <a:avLst/>
          <a:gdLst/>
          <a:ahLst/>
          <a:cxnLst/>
          <a:rect l="0" t="0" r="0" b="0"/>
          <a:pathLst>
            <a:path>
              <a:moveTo>
                <a:pt x="2061657" y="3123030"/>
              </a:moveTo>
              <a:arcTo wR="1596200" hR="1596200" stAng="4382763" swAng="2322002"/>
            </a:path>
          </a:pathLst>
        </a:custGeom>
        <a:noFill/>
        <a:ln w="9525" cap="flat" cmpd="sng" algn="ctr">
          <a:solidFill>
            <a:schemeClr val="accent4">
              <a:hueOff val="-81533"/>
              <a:satOff val="5081"/>
              <a:lumOff val="-117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CEBDC-2F47-4D00-930C-AF17A59ED81E}">
      <dsp:nvSpPr>
        <dsp:cNvPr id="0" name=""/>
        <dsp:cNvSpPr/>
      </dsp:nvSpPr>
      <dsp:spPr>
        <a:xfrm>
          <a:off x="1182667" y="2704202"/>
          <a:ext cx="1228599" cy="798589"/>
        </a:xfrm>
        <a:prstGeom prst="roundRect">
          <a:avLst/>
        </a:prstGeom>
        <a:solidFill>
          <a:schemeClr val="accent4">
            <a:hueOff val="-122300"/>
            <a:satOff val="7622"/>
            <a:lumOff val="-17646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Positiv till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teknik</a:t>
          </a:r>
          <a:endParaRPr lang="sv-SE" sz="1400" kern="1200" dirty="0"/>
        </a:p>
      </dsp:txBody>
      <dsp:txXfrm>
        <a:off x="1221651" y="2743186"/>
        <a:ext cx="1150631" cy="720621"/>
      </dsp:txXfrm>
    </dsp:sp>
    <dsp:sp modelId="{0B114586-3D73-4932-9CE9-0B1190B0C97D}">
      <dsp:nvSpPr>
        <dsp:cNvPr id="0" name=""/>
        <dsp:cNvSpPr/>
      </dsp:nvSpPr>
      <dsp:spPr>
        <a:xfrm>
          <a:off x="1249763" y="257720"/>
          <a:ext cx="3192401" cy="3192401"/>
        </a:xfrm>
        <a:custGeom>
          <a:avLst/>
          <a:gdLst/>
          <a:ahLst/>
          <a:cxnLst/>
          <a:rect l="0" t="0" r="0" b="0"/>
          <a:pathLst>
            <a:path>
              <a:moveTo>
                <a:pt x="240882" y="2439391"/>
              </a:moveTo>
              <a:arcTo wR="1596200" hR="1596200" stAng="8886770" swAng="1786949"/>
            </a:path>
          </a:pathLst>
        </a:custGeom>
        <a:noFill/>
        <a:ln w="9525" cap="flat" cmpd="sng" algn="ctr">
          <a:solidFill>
            <a:schemeClr val="accent4">
              <a:hueOff val="-122300"/>
              <a:satOff val="7622"/>
              <a:lumOff val="-176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873B3-32CA-4B37-B174-1EF1BCE9FE21}">
      <dsp:nvSpPr>
        <dsp:cNvPr id="0" name=""/>
        <dsp:cNvSpPr/>
      </dsp:nvSpPr>
      <dsp:spPr>
        <a:xfrm>
          <a:off x="711610" y="1105591"/>
          <a:ext cx="1228599" cy="798589"/>
        </a:xfrm>
        <a:prstGeom prst="roundRect">
          <a:avLst/>
        </a:prstGeom>
        <a:solidFill>
          <a:schemeClr val="accent4">
            <a:hueOff val="-163066"/>
            <a:satOff val="10163"/>
            <a:lumOff val="-2352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 dirty="0" smtClean="0"/>
            <a:t>Stödresurser</a:t>
          </a:r>
          <a:endParaRPr lang="sv-SE" sz="1400" kern="1200" dirty="0"/>
        </a:p>
      </dsp:txBody>
      <dsp:txXfrm>
        <a:off x="750594" y="1144575"/>
        <a:ext cx="1150631" cy="720621"/>
      </dsp:txXfrm>
    </dsp:sp>
    <dsp:sp modelId="{4332699A-0491-45D0-AFEE-0CF98C3FF5CB}">
      <dsp:nvSpPr>
        <dsp:cNvPr id="0" name=""/>
        <dsp:cNvSpPr/>
      </dsp:nvSpPr>
      <dsp:spPr>
        <a:xfrm>
          <a:off x="1247786" y="401938"/>
          <a:ext cx="3192401" cy="3192401"/>
        </a:xfrm>
        <a:custGeom>
          <a:avLst/>
          <a:gdLst/>
          <a:ahLst/>
          <a:cxnLst/>
          <a:rect l="0" t="0" r="0" b="0"/>
          <a:pathLst>
            <a:path>
              <a:moveTo>
                <a:pt x="277248" y="697189"/>
              </a:moveTo>
              <a:arcTo wR="1596200" hR="1596200" stAng="12856725" swAng="1665441"/>
            </a:path>
          </a:pathLst>
        </a:custGeom>
        <a:noFill/>
        <a:ln w="9525" cap="flat" cmpd="sng" algn="ctr">
          <a:solidFill>
            <a:schemeClr val="accent4">
              <a:hueOff val="-163066"/>
              <a:satOff val="10163"/>
              <a:lumOff val="-235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C2D65-FEA3-471D-B73F-94B5036047D9}" type="datetimeFigureOut">
              <a:rPr lang="sv-SE" smtClean="0"/>
              <a:t>2012-10-15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 smtClean="0"/>
              <a:t>Jessica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F14FF-4ACF-471F-9F8B-6A8491B48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3729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1897E-8698-40AB-816A-146482A8C482}" type="datetimeFigureOut">
              <a:rPr lang="sv-SE" smtClean="0"/>
              <a:t>2012-10-15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v-SE" smtClean="0"/>
              <a:t>Jessica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BEBD4-D8E5-4238-8844-5F12A18A4E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7285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796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164" y="1062846"/>
            <a:ext cx="7772400" cy="1102519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4400" b="0">
                <a:solidFill>
                  <a:schemeClr val="bg1"/>
                </a:solidFill>
              </a:defRPr>
            </a:lvl1pPr>
          </a:lstStyle>
          <a:p>
            <a:pPr lvl="0" algn="l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281" y="2193708"/>
            <a:ext cx="7763283" cy="1314450"/>
          </a:xfrm>
        </p:spPr>
        <p:txBody>
          <a:bodyPr vert="horz" lIns="91440" tIns="45720" rIns="91440" bIns="45720" rtlCol="0">
            <a:normAutofit/>
          </a:bodyPr>
          <a:lstStyle>
            <a:lvl1pPr marL="457200" indent="-457200">
              <a:buFontTx/>
              <a:buNone/>
              <a:defRPr lang="en-GB">
                <a:solidFill>
                  <a:schemeClr val="accent1"/>
                </a:solidFill>
                <a:latin typeface="+mj-lt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175" y="195263"/>
            <a:ext cx="1080000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864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2343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70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791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20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mtClean="0"/>
              <a:t>2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6843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31864" y="72628"/>
            <a:ext cx="7678737" cy="44993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098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4" y="72629"/>
            <a:ext cx="7158037" cy="10596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485900"/>
            <a:ext cx="3754438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4" y="1485900"/>
            <a:ext cx="3754437" cy="3086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654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itchFamily="2" charset="2"/>
              <a:buChar char="v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290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C8C3-A9E4-43E2-88E9-4DDF121F46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7007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750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67544" y="4731990"/>
            <a:ext cx="2133600" cy="274637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C8C3-A9E4-43E2-88E9-4DDF121F46F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0566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5633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92797"/>
            <a:ext cx="4038600" cy="300182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92797"/>
            <a:ext cx="4038600" cy="300182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090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9642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9463"/>
            <a:ext cx="4040188" cy="25151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9642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79463"/>
            <a:ext cx="4041775" cy="25151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444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158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8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624" y="195486"/>
            <a:ext cx="1080000" cy="810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50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1601"/>
            <a:ext cx="8229600" cy="3373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31540" y="4785996"/>
            <a:ext cx="8280920" cy="0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Slide Number Placeholder 5"/>
          <p:cNvSpPr txBox="1">
            <a:spLocks/>
          </p:cNvSpPr>
          <p:nvPr/>
        </p:nvSpPr>
        <p:spPr>
          <a:xfrm>
            <a:off x="657886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Sida</a:t>
            </a:r>
            <a:r>
              <a:rPr lang="en-GB" baseline="0" dirty="0" smtClean="0"/>
              <a:t> 1</a:t>
            </a:r>
            <a:endParaRPr lang="en-GB" dirty="0"/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457201" y="4774120"/>
            <a:ext cx="3024187" cy="27027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SzPct val="90000"/>
              <a:buFontTx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Pedagogisk digital kompetens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 smtClean="0"/>
              <a:t>2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21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5" r:id="rId4"/>
    <p:sldLayoutId id="2147483674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1">
            <a:lumMod val="75000"/>
          </a:schemeClr>
        </a:buClr>
        <a:buSzPct val="90000"/>
        <a:buFont typeface="Wingdings" pitchFamily="2" charset="2"/>
        <a:buChar char="v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12788" indent="-255588" algn="l" defTabSz="914400" rtl="0" eaLnBrk="1" latinLnBrk="0" hangingPunct="1">
        <a:spcBef>
          <a:spcPct val="20000"/>
        </a:spcBef>
        <a:buClr>
          <a:schemeClr val="tx1">
            <a:lumMod val="75000"/>
          </a:schemeClr>
        </a:buClr>
        <a:buSzPct val="100000"/>
        <a:buFont typeface="Wingdings 3" pitchFamily="18" charset="2"/>
        <a:buChar char="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62050" indent="-247650" algn="l" defTabSz="914400" rtl="0" eaLnBrk="1" latinLnBrk="0" hangingPunct="1">
        <a:spcBef>
          <a:spcPct val="20000"/>
        </a:spcBef>
        <a:buClr>
          <a:schemeClr val="tx1">
            <a:lumMod val="75000"/>
          </a:schemeClr>
        </a:buClr>
        <a:buSzPct val="9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527175" indent="-155575" algn="l" defTabSz="914400" rtl="0" eaLnBrk="1" latinLnBrk="0" hangingPunct="1">
        <a:spcBef>
          <a:spcPct val="20000"/>
        </a:spcBef>
        <a:buClr>
          <a:schemeClr val="tx1">
            <a:lumMod val="75000"/>
          </a:schemeClr>
        </a:buClr>
        <a:buSzPct val="90000"/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66925" indent="-238125" algn="l" defTabSz="914400" rtl="0" eaLnBrk="1" latinLnBrk="0" hangingPunct="1">
        <a:spcBef>
          <a:spcPct val="20000"/>
        </a:spcBef>
        <a:buClr>
          <a:schemeClr val="tx1">
            <a:lumMod val="75000"/>
          </a:schemeClr>
        </a:buClr>
        <a:buSzPct val="90000"/>
        <a:buFont typeface="Courier New" pitchFamily="49" charset="0"/>
        <a:buChar char="o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is.se/PageFiles/35592/UtbLar5nr1_2011_PedagogiskDigitalKompetens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64856" cy="5143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4564856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5">
                  <a:alpha val="25000"/>
                </a:schemeClr>
              </a:gs>
              <a:gs pos="100000">
                <a:schemeClr val="accent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164" y="1800624"/>
            <a:ext cx="7772400" cy="1102519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sv-SE" dirty="0">
                <a:effectLst>
                  <a:outerShdw blurRad="50800" dist="38100" dir="2700000" algn="tl" rotWithShape="0">
                    <a:schemeClr val="tx1">
                      <a:lumMod val="50000"/>
                      <a:alpha val="40000"/>
                    </a:schemeClr>
                  </a:outerShdw>
                </a:effectLst>
              </a:rPr>
              <a:t>Pedagogisk </a:t>
            </a:r>
            <a:r>
              <a:rPr lang="sv-SE" dirty="0" smtClean="0">
                <a:effectLst>
                  <a:outerShdw blurRad="50800" dist="38100" dir="2700000" algn="tl" rotWithShape="0">
                    <a:schemeClr val="tx1">
                      <a:lumMod val="50000"/>
                      <a:alpha val="40000"/>
                    </a:schemeClr>
                  </a:outerShdw>
                </a:effectLst>
              </a:rPr>
              <a:t>digital kompetens</a:t>
            </a:r>
            <a:r>
              <a:rPr lang="sv-SE" dirty="0"/>
              <a:t/>
            </a:r>
            <a:br>
              <a:rPr lang="sv-SE" dirty="0"/>
            </a:br>
            <a:r>
              <a:rPr lang="sv-SE" sz="2700" dirty="0"/>
              <a:t>För nätbaserat lärande inom högskolan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281" y="2931486"/>
            <a:ext cx="7763283" cy="1638486"/>
          </a:xfrm>
        </p:spPr>
        <p:txBody>
          <a:bodyPr>
            <a:normAutofit fontScale="62500" lnSpcReduction="20000"/>
          </a:bodyPr>
          <a:lstStyle/>
          <a:p>
            <a:pPr algn="r"/>
            <a:endParaRPr lang="sv-SE" dirty="0" smtClean="0"/>
          </a:p>
          <a:p>
            <a:pPr algn="r"/>
            <a:r>
              <a:rPr lang="sv-SE" sz="2600" dirty="0" smtClean="0"/>
              <a:t>Jessica Lindblom</a:t>
            </a:r>
          </a:p>
          <a:p>
            <a:pPr algn="r"/>
            <a:r>
              <a:rPr lang="sv-SE" sz="1900" dirty="0" smtClean="0"/>
              <a:t>Anna-Sofia Alklind Taylor, Jana Rambusch &amp; Henrik Svensson</a:t>
            </a:r>
          </a:p>
          <a:p>
            <a:pPr algn="r"/>
            <a:r>
              <a:rPr lang="sv-SE" dirty="0" smtClean="0"/>
              <a:t>Interaction Lab</a:t>
            </a:r>
          </a:p>
          <a:p>
            <a:pPr algn="r"/>
            <a:r>
              <a:rPr lang="sv-SE" dirty="0" smtClean="0"/>
              <a:t>Institutionen för kommunikation och information</a:t>
            </a:r>
          </a:p>
          <a:p>
            <a:pPr algn="r"/>
            <a:r>
              <a:rPr lang="sv-SE" dirty="0" smtClean="0"/>
              <a:t>Högskolan i </a:t>
            </a:r>
            <a:r>
              <a:rPr lang="sv-SE" dirty="0"/>
              <a:t>S</a:t>
            </a:r>
            <a:r>
              <a:rPr lang="sv-SE" dirty="0" smtClean="0"/>
              <a:t>kövde </a:t>
            </a:r>
          </a:p>
          <a:p>
            <a:pPr algn="r"/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92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5750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sv-SE" sz="2200" dirty="0"/>
              <a:t>Fem faktorer </a:t>
            </a:r>
            <a:r>
              <a:rPr lang="sv-SE" sz="2200" b="0" dirty="0"/>
              <a:t>(5</a:t>
            </a:r>
            <a:r>
              <a:rPr lang="sv-SE" sz="2200" b="0" dirty="0" smtClean="0"/>
              <a:t>)</a:t>
            </a:r>
            <a:r>
              <a:rPr lang="sv-SE" sz="2200" dirty="0" smtClean="0"/>
              <a:t>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700" dirty="0" smtClean="0"/>
              <a:t>Administrativa, pedagogiska &amp; tekniska </a:t>
            </a:r>
            <a:br>
              <a:rPr lang="sv-SE" sz="2700" dirty="0" smtClean="0"/>
            </a:br>
            <a:r>
              <a:rPr lang="sv-SE" sz="2700" dirty="0" smtClean="0"/>
              <a:t>stödresurser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sv-SE" dirty="0" smtClean="0"/>
              <a:t>Ta </a:t>
            </a:r>
            <a:r>
              <a:rPr lang="sv-SE" dirty="0"/>
              <a:t>hjälp av </a:t>
            </a:r>
            <a:r>
              <a:rPr lang="sv-SE" dirty="0" smtClean="0"/>
              <a:t>stödresurser i din organisation och </a:t>
            </a:r>
            <a:r>
              <a:rPr lang="sv-SE" dirty="0"/>
              <a:t>få mer tid </a:t>
            </a:r>
            <a:r>
              <a:rPr lang="sv-SE" dirty="0" smtClean="0"/>
              <a:t>för det </a:t>
            </a:r>
            <a:r>
              <a:rPr lang="sv-SE" dirty="0"/>
              <a:t>ämnesmässiga innehållet på </a:t>
            </a:r>
            <a:r>
              <a:rPr lang="sv-SE" dirty="0" smtClean="0"/>
              <a:t>köpet</a:t>
            </a:r>
            <a:endParaRPr lang="sv-SE" dirty="0"/>
          </a:p>
          <a:p>
            <a:pPr>
              <a:spcBef>
                <a:spcPts val="1200"/>
              </a:spcBef>
            </a:pPr>
            <a:r>
              <a:rPr lang="sv-SE" dirty="0"/>
              <a:t>Ta hjälp av distanssupporten, men lita även på din egen </a:t>
            </a:r>
            <a:r>
              <a:rPr lang="sv-SE" dirty="0" smtClean="0"/>
              <a:t>kompetens som lärare</a:t>
            </a:r>
            <a:endParaRPr lang="sv-SE" dirty="0"/>
          </a:p>
          <a:p>
            <a:pPr>
              <a:spcBef>
                <a:spcPts val="1200"/>
              </a:spcBef>
            </a:pPr>
            <a:r>
              <a:rPr lang="sv-SE" dirty="0" smtClean="0"/>
              <a:t>Undvik att </a:t>
            </a:r>
            <a:r>
              <a:rPr lang="sv-SE" dirty="0"/>
              <a:t>vara teknisk support för dina </a:t>
            </a:r>
            <a:r>
              <a:rPr lang="sv-SE" dirty="0" smtClean="0"/>
              <a:t>studenter</a:t>
            </a:r>
            <a:endParaRPr lang="sv-SE" dirty="0"/>
          </a:p>
          <a:p>
            <a:pPr>
              <a:spcBef>
                <a:spcPts val="1200"/>
              </a:spcBef>
            </a:pPr>
            <a:r>
              <a:rPr lang="sv-SE" dirty="0"/>
              <a:t>Glöm inte ha kul och våga bjuda på dig själv </a:t>
            </a:r>
            <a:r>
              <a:rPr lang="sv-SE" dirty="0" smtClean="0"/>
              <a:t>ibland</a:t>
            </a:r>
          </a:p>
          <a:p>
            <a:pPr>
              <a:spcBef>
                <a:spcPts val="1200"/>
              </a:spcBef>
            </a:pPr>
            <a:r>
              <a:rPr lang="sv-SE" dirty="0" smtClean="0"/>
              <a:t>Utmärkt med en utbildningscoach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12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57504"/>
            <a:ext cx="8229600" cy="857250"/>
          </a:xfrm>
        </p:spPr>
        <p:txBody>
          <a:bodyPr/>
          <a:lstStyle/>
          <a:p>
            <a:r>
              <a:rPr lang="sv-SE" dirty="0" smtClean="0"/>
              <a:t>Summering och diskussion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sv-SE" dirty="0"/>
              <a:t>Det är bara att börja, men se till att du får med några kollegor </a:t>
            </a:r>
            <a:r>
              <a:rPr lang="sv-SE" dirty="0" smtClean="0"/>
              <a:t>i lärargruppen</a:t>
            </a:r>
            <a:endParaRPr lang="sv-SE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sv-SE" dirty="0"/>
              <a:t>Våga prova nya lösningar och var inte rädd för smällen när det </a:t>
            </a:r>
            <a:r>
              <a:rPr lang="sv-SE" dirty="0" smtClean="0"/>
              <a:t>inte fungerar </a:t>
            </a:r>
            <a:r>
              <a:rPr lang="sv-SE" dirty="0"/>
              <a:t>perfekt första </a:t>
            </a:r>
            <a:r>
              <a:rPr lang="sv-SE" dirty="0" smtClean="0"/>
              <a:t>gången</a:t>
            </a:r>
            <a:endParaRPr lang="sv-SE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sv-SE" dirty="0"/>
              <a:t>Skapa egen projektsajt och “provkör” olika verktyg för att </a:t>
            </a:r>
            <a:r>
              <a:rPr lang="sv-SE" dirty="0" smtClean="0"/>
              <a:t>testa möjligheter </a:t>
            </a:r>
            <a:r>
              <a:rPr lang="sv-SE" dirty="0"/>
              <a:t>och begränsningar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sv-SE" dirty="0"/>
              <a:t>Utgå från </a:t>
            </a:r>
            <a:r>
              <a:rPr lang="sv-SE" dirty="0" smtClean="0"/>
              <a:t>lärandemålen </a:t>
            </a:r>
            <a:r>
              <a:rPr lang="sv-SE" dirty="0"/>
              <a:t>i första hand </a:t>
            </a:r>
            <a:r>
              <a:rPr lang="sv-SE" dirty="0" smtClean="0"/>
              <a:t>och fundera </a:t>
            </a:r>
            <a:r>
              <a:rPr lang="sv-SE" dirty="0"/>
              <a:t>sedan på hur </a:t>
            </a:r>
            <a:r>
              <a:rPr lang="sv-SE" dirty="0" smtClean="0"/>
              <a:t>läraktiviteter och examinationsformer skulle </a:t>
            </a:r>
            <a:r>
              <a:rPr lang="sv-SE" dirty="0"/>
              <a:t>kunna utföras </a:t>
            </a:r>
            <a:r>
              <a:rPr lang="sv-SE" dirty="0" smtClean="0"/>
              <a:t>på campus </a:t>
            </a:r>
            <a:r>
              <a:rPr lang="sv-SE" dirty="0"/>
              <a:t>respektive distans. Vilka verktyg skulle stödja </a:t>
            </a:r>
            <a:r>
              <a:rPr lang="sv-SE" dirty="0" smtClean="0"/>
              <a:t>dessa aktiviteter</a:t>
            </a:r>
            <a:r>
              <a:rPr lang="sv-SE" dirty="0"/>
              <a:t>? Vilken sorts lärande stödjer de och vad är du ute efter </a:t>
            </a:r>
            <a:r>
              <a:rPr lang="sv-SE" dirty="0" smtClean="0"/>
              <a:t>i just </a:t>
            </a:r>
            <a:r>
              <a:rPr lang="sv-SE" dirty="0"/>
              <a:t>denna kurs?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sv-SE" dirty="0"/>
              <a:t>Kommunikation </a:t>
            </a:r>
            <a:r>
              <a:rPr lang="sv-SE" dirty="0" smtClean="0"/>
              <a:t>med och tillgänglighet för </a:t>
            </a:r>
            <a:r>
              <a:rPr lang="sv-SE" dirty="0"/>
              <a:t>studenterna är otroligt </a:t>
            </a:r>
            <a:r>
              <a:rPr lang="sv-SE" dirty="0" smtClean="0"/>
              <a:t>viktigt</a:t>
            </a:r>
            <a:endParaRPr lang="sv-SE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sv-SE" dirty="0"/>
              <a:t>Ställ krav på </a:t>
            </a:r>
            <a:r>
              <a:rPr lang="sv-SE" dirty="0" smtClean="0"/>
              <a:t>distanssupporten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373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Tack för visat intresse!</a:t>
            </a:r>
            <a:endParaRPr lang="sv-S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2281" y="2193708"/>
            <a:ext cx="7763283" cy="2376264"/>
          </a:xfrm>
        </p:spPr>
        <p:txBody>
          <a:bodyPr anchor="b">
            <a:normAutofit lnSpcReduction="10000"/>
          </a:bodyPr>
          <a:lstStyle/>
          <a:p>
            <a:r>
              <a:rPr lang="sv-SE" dirty="0" smtClean="0"/>
              <a:t>Bidraget finns publicerat på följande länk:</a:t>
            </a:r>
          </a:p>
          <a:p>
            <a:r>
              <a:rPr lang="sv-SE" dirty="0">
                <a:hlinkClick r:id="rId2"/>
              </a:rPr>
              <a:t>http://</a:t>
            </a:r>
            <a:r>
              <a:rPr lang="sv-SE" dirty="0" smtClean="0">
                <a:hlinkClick r:id="rId2"/>
              </a:rPr>
              <a:t>www.his.se/PageFiles/35592/UtbLar5nr1_2011_PedagogiskDigitalKompetens.pdf</a:t>
            </a:r>
            <a:endParaRPr lang="sv-SE" dirty="0" smtClean="0"/>
          </a:p>
          <a:p>
            <a:endParaRPr lang="sv-SE" smtClean="0"/>
          </a:p>
          <a:p>
            <a:r>
              <a:rPr lang="sv-SE" smtClean="0"/>
              <a:t>Kontakt</a:t>
            </a:r>
            <a:endParaRPr lang="sv-SE" sz="2000" dirty="0" smtClean="0">
              <a:solidFill>
                <a:schemeClr val="bg1"/>
              </a:solidFill>
            </a:endParaRPr>
          </a:p>
          <a:p>
            <a:r>
              <a:rPr lang="sv-SE" sz="2000" dirty="0" smtClean="0">
                <a:solidFill>
                  <a:schemeClr val="bg1"/>
                </a:solidFill>
              </a:rPr>
              <a:t>Jessica.lindblom@his.se</a:t>
            </a:r>
            <a:endParaRPr lang="sv-S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8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71"/>
          <a:stretch/>
        </p:blipFill>
        <p:spPr>
          <a:xfrm>
            <a:off x="2054984" y="1561914"/>
            <a:ext cx="5034035" cy="257601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Om Högskolan i Skövde</a:t>
            </a:r>
            <a:endParaRPr lang="sv-SE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Tydlig IT-profil</a:t>
            </a:r>
          </a:p>
          <a:p>
            <a:r>
              <a:rPr lang="sv-SE" dirty="0" smtClean="0"/>
              <a:t>Ca. 10.300 studenter</a:t>
            </a:r>
          </a:p>
          <a:p>
            <a:r>
              <a:rPr lang="sv-SE" dirty="0" smtClean="0"/>
              <a:t>Drygt 450 anställda, varav ca. 260 lärare</a:t>
            </a:r>
          </a:p>
          <a:p>
            <a:r>
              <a:rPr lang="sv-SE" dirty="0" smtClean="0"/>
              <a:t>43 utbildningsprogram</a:t>
            </a:r>
          </a:p>
          <a:p>
            <a:r>
              <a:rPr lang="sv-SE" dirty="0" smtClean="0"/>
              <a:t>675 fristående kurser</a:t>
            </a:r>
          </a:p>
          <a:p>
            <a:r>
              <a:rPr lang="sv-SE" dirty="0" smtClean="0"/>
              <a:t>165 flexibla kurser</a:t>
            </a:r>
          </a:p>
          <a:p>
            <a:endParaRPr lang="sv-SE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578" y="1113588"/>
            <a:ext cx="2958878" cy="3481034"/>
          </a:xfrm>
        </p:spPr>
      </p:pic>
    </p:spTree>
    <p:extLst>
      <p:ext uri="{BB962C8B-B14F-4D97-AF65-F5344CB8AC3E}">
        <p14:creationId xmlns:p14="http://schemas.microsoft.com/office/powerpoint/2010/main" val="286708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57504"/>
            <a:ext cx="8229600" cy="857250"/>
          </a:xfrm>
        </p:spPr>
        <p:txBody>
          <a:bodyPr/>
          <a:lstStyle/>
          <a:p>
            <a:r>
              <a:rPr lang="sv-SE" dirty="0"/>
              <a:t>Hur allt </a:t>
            </a:r>
            <a:r>
              <a:rPr lang="sv-SE" dirty="0" smtClean="0"/>
              <a:t>började</a:t>
            </a:r>
            <a:r>
              <a:rPr lang="sv-SE" dirty="0"/>
              <a:t>. . . </a:t>
            </a:r>
            <a:endParaRPr lang="sv-SE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Hösten 2008 startade kursen </a:t>
            </a:r>
            <a:r>
              <a:rPr lang="sv-SE" i="1" dirty="0"/>
              <a:t>Kognition i </a:t>
            </a:r>
            <a:r>
              <a:rPr lang="sv-SE" i="1" dirty="0" smtClean="0"/>
              <a:t>praktiken </a:t>
            </a:r>
            <a:r>
              <a:rPr lang="sv-SE" dirty="0" smtClean="0"/>
              <a:t>7,5 hp G1N i flexibel form</a:t>
            </a:r>
            <a:endParaRPr lang="sv-SE" dirty="0"/>
          </a:p>
          <a:p>
            <a:pPr>
              <a:spcBef>
                <a:spcPts val="1200"/>
              </a:spcBef>
            </a:pPr>
            <a:r>
              <a:rPr lang="sv-SE" dirty="0" smtClean="0"/>
              <a:t>Behov </a:t>
            </a:r>
            <a:r>
              <a:rPr lang="sv-SE" dirty="0"/>
              <a:t>att kommunicera med studenterna </a:t>
            </a:r>
            <a:r>
              <a:rPr lang="sv-SE" dirty="0" smtClean="0"/>
              <a:t>utöver kurshemsida </a:t>
            </a:r>
            <a:r>
              <a:rPr lang="sv-SE" dirty="0"/>
              <a:t>och mail</a:t>
            </a:r>
          </a:p>
          <a:p>
            <a:pPr>
              <a:spcBef>
                <a:spcPts val="1200"/>
              </a:spcBef>
            </a:pPr>
            <a:r>
              <a:rPr lang="sv-SE" dirty="0"/>
              <a:t>Skapade grupp i </a:t>
            </a:r>
            <a:r>
              <a:rPr lang="sv-SE" dirty="0" err="1"/>
              <a:t>LiveJornal</a:t>
            </a:r>
            <a:r>
              <a:rPr lang="sv-SE" dirty="0"/>
              <a:t> (sajt för blogg och forum)</a:t>
            </a:r>
          </a:p>
          <a:p>
            <a:pPr lvl="1">
              <a:spcBef>
                <a:spcPts val="1200"/>
              </a:spcBef>
            </a:pPr>
            <a:r>
              <a:rPr lang="sv-SE" dirty="0"/>
              <a:t>Problem:</a:t>
            </a:r>
          </a:p>
          <a:p>
            <a:pPr lvl="2"/>
            <a:r>
              <a:rPr lang="sv-SE" dirty="0"/>
              <a:t>måste sköta all support själva</a:t>
            </a:r>
          </a:p>
          <a:p>
            <a:pPr lvl="2"/>
            <a:r>
              <a:rPr lang="sv-SE" dirty="0"/>
              <a:t>studenterna måste hålla koll på flera olika sajter (med olika login)</a:t>
            </a:r>
          </a:p>
          <a:p>
            <a:pPr lvl="1">
              <a:spcBef>
                <a:spcPts val="1200"/>
              </a:spcBef>
            </a:pPr>
            <a:r>
              <a:rPr lang="sv-SE" dirty="0"/>
              <a:t>Testade därefter olika lösningar i olika </a:t>
            </a:r>
            <a:r>
              <a:rPr lang="sv-SE" dirty="0" smtClean="0"/>
              <a:t>kurser (</a:t>
            </a:r>
            <a:r>
              <a:rPr lang="sv-SE" dirty="0" err="1" smtClean="0"/>
              <a:t>Episerver</a:t>
            </a:r>
            <a:r>
              <a:rPr lang="sv-SE" dirty="0" smtClean="0"/>
              <a:t>, </a:t>
            </a:r>
            <a:r>
              <a:rPr lang="sv-SE" dirty="0" err="1" smtClean="0"/>
              <a:t>FirstClass</a:t>
            </a:r>
            <a:r>
              <a:rPr lang="sv-SE" dirty="0" smtClean="0"/>
              <a:t> och </a:t>
            </a:r>
            <a:r>
              <a:rPr lang="sv-SE" dirty="0" err="1" smtClean="0"/>
              <a:t>Moodle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sv-SE" b="1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sv-SE" dirty="0" smtClean="0"/>
              <a:t>Kompetensutveckling </a:t>
            </a:r>
            <a:r>
              <a:rPr lang="sv-SE" dirty="0"/>
              <a:t>för ämnesgruppen VT10</a:t>
            </a:r>
          </a:p>
          <a:p>
            <a:pPr lvl="1">
              <a:spcBef>
                <a:spcPts val="1800"/>
              </a:spcBef>
            </a:pPr>
            <a:r>
              <a:rPr lang="sv-SE" dirty="0"/>
              <a:t>Kurs i </a:t>
            </a:r>
            <a:r>
              <a:rPr lang="sv-SE" i="1" dirty="0"/>
              <a:t>Nätbaserat lärande i digitala miljöer </a:t>
            </a:r>
            <a:r>
              <a:rPr lang="sv-SE" dirty="0" smtClean="0"/>
              <a:t>5 hp A1N</a:t>
            </a:r>
            <a:endParaRPr lang="sv-SE" dirty="0"/>
          </a:p>
          <a:p>
            <a:pPr marL="914400" lvl="2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354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57504"/>
            <a:ext cx="8229600" cy="857250"/>
          </a:xfrm>
        </p:spPr>
        <p:txBody>
          <a:bodyPr/>
          <a:lstStyle/>
          <a:p>
            <a:r>
              <a:rPr lang="sv-SE" dirty="0" smtClean="0"/>
              <a:t>Ansats och tillvägagångssätt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tx1">
                    <a:lumMod val="75000"/>
                  </a:schemeClr>
                </a:solidFill>
              </a:rPr>
              <a:t>Pedagogisk digital kompetens</a:t>
            </a:r>
          </a:p>
          <a:p>
            <a:pPr marL="792162" lvl="2" indent="-342900">
              <a:buFont typeface="Wingdings" pitchFamily="2" charset="2"/>
              <a:buChar char="v"/>
            </a:pPr>
            <a:r>
              <a:rPr lang="sv-SE" dirty="0"/>
              <a:t>P</a:t>
            </a:r>
            <a:r>
              <a:rPr lang="sv-SE" dirty="0" smtClean="0"/>
              <a:t>edagogisk </a:t>
            </a:r>
            <a:r>
              <a:rPr lang="sv-SE" dirty="0"/>
              <a:t>digital </a:t>
            </a:r>
            <a:r>
              <a:rPr lang="sv-SE" dirty="0" smtClean="0"/>
              <a:t>kompetens </a:t>
            </a:r>
            <a:r>
              <a:rPr lang="sv-SE" dirty="0"/>
              <a:t>är något mer än individuella praktiska digitala färdigheter och förmågor. </a:t>
            </a:r>
            <a:r>
              <a:rPr lang="sv-SE" dirty="0" smtClean="0"/>
              <a:t>Det är ett förhållningssätt som integrerar olika tekniska och didaktiska perspektiv </a:t>
            </a:r>
            <a:endParaRPr lang="sv-SE" dirty="0"/>
          </a:p>
          <a:p>
            <a:pPr marL="0" indent="0">
              <a:buNone/>
            </a:pPr>
            <a:endParaRPr lang="sv-SE" b="1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sv-SE" b="1" dirty="0" smtClean="0">
                <a:solidFill>
                  <a:schemeClr val="tx1">
                    <a:lumMod val="75000"/>
                  </a:schemeClr>
                </a:solidFill>
              </a:rPr>
              <a:t>Fallstudie</a:t>
            </a:r>
          </a:p>
          <a:p>
            <a:pPr lvl="1"/>
            <a:r>
              <a:rPr lang="sv-SE" sz="1800" dirty="0"/>
              <a:t>I</a:t>
            </a:r>
            <a:r>
              <a:rPr lang="sv-SE" sz="1800" dirty="0" smtClean="0"/>
              <a:t>nspirerad </a:t>
            </a:r>
            <a:r>
              <a:rPr lang="sv-SE" sz="1800" dirty="0"/>
              <a:t>av aktionsforskning </a:t>
            </a:r>
            <a:endParaRPr lang="sv-SE" sz="1800" dirty="0" smtClean="0"/>
          </a:p>
          <a:p>
            <a:pPr lvl="1"/>
            <a:r>
              <a:rPr lang="sv-SE" sz="1800" dirty="0" err="1" smtClean="0"/>
              <a:t>Abduktivt</a:t>
            </a:r>
            <a:r>
              <a:rPr lang="sv-SE" sz="1800" dirty="0" smtClean="0"/>
              <a:t> upplägg</a:t>
            </a:r>
            <a:r>
              <a:rPr lang="sv-SE" sz="1800" dirty="0"/>
              <a:t> </a:t>
            </a:r>
            <a:r>
              <a:rPr lang="sv-SE" sz="1800" dirty="0" smtClean="0"/>
              <a:t>- </a:t>
            </a:r>
            <a:r>
              <a:rPr lang="sv-SE" sz="1800" dirty="0"/>
              <a:t>växelverkan mellan praktik och teori </a:t>
            </a:r>
            <a:endParaRPr lang="sv-SE" sz="1800" b="1" dirty="0">
              <a:solidFill>
                <a:schemeClr val="tx1">
                  <a:lumMod val="75000"/>
                </a:schemeClr>
              </a:solidFill>
            </a:endParaRPr>
          </a:p>
          <a:p>
            <a:pPr lvl="1"/>
            <a:r>
              <a:rPr lang="sv-SE" sz="1800" dirty="0" smtClean="0"/>
              <a:t>Utgår från </a:t>
            </a:r>
            <a:r>
              <a:rPr lang="sv-SE" sz="1800" dirty="0"/>
              <a:t>våra </a:t>
            </a:r>
            <a:r>
              <a:rPr lang="sv-SE" sz="1800" dirty="0" smtClean="0"/>
              <a:t>egna erfarenheter </a:t>
            </a:r>
            <a:r>
              <a:rPr lang="sv-SE" sz="1800" dirty="0"/>
              <a:t>som högskolelärare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86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Fem framgångsfaktorer</a:t>
            </a:r>
            <a:endParaRPr lang="sv-S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79301453"/>
              </p:ext>
            </p:extLst>
          </p:nvPr>
        </p:nvGraphicFramePr>
        <p:xfrm>
          <a:off x="1835696" y="1131590"/>
          <a:ext cx="5784304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50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5750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sv-SE" sz="2200" dirty="0"/>
              <a:t>Fem faktorer </a:t>
            </a:r>
            <a:r>
              <a:rPr lang="sv-SE" sz="2200" b="0" dirty="0"/>
              <a:t>(1</a:t>
            </a:r>
            <a:r>
              <a:rPr lang="sv-SE" sz="2200" b="0" dirty="0" smtClean="0"/>
              <a:t>)</a:t>
            </a:r>
            <a:r>
              <a:rPr lang="sv-SE" sz="2200" dirty="0"/>
              <a:t> </a:t>
            </a:r>
            <a:r>
              <a:rPr lang="sv-SE" sz="2200" dirty="0" smtClean="0"/>
              <a:t/>
            </a:r>
            <a:br>
              <a:rPr lang="sv-SE" sz="2200" dirty="0" smtClean="0"/>
            </a:br>
            <a:r>
              <a:rPr lang="sv-SE" sz="3100" dirty="0" smtClean="0"/>
              <a:t>Pedagogisk </a:t>
            </a:r>
            <a:r>
              <a:rPr lang="sv-SE" sz="3100" dirty="0"/>
              <a:t>grundsyn</a:t>
            </a:r>
            <a:r>
              <a:rPr lang="sv-SE" sz="2000" dirty="0"/>
              <a:t/>
            </a:r>
            <a:br>
              <a:rPr lang="sv-SE" sz="2000" dirty="0"/>
            </a:br>
            <a:endParaRPr lang="sv-S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Grundsyn</a:t>
            </a:r>
            <a:endParaRPr lang="sv-SE" dirty="0"/>
          </a:p>
          <a:p>
            <a:pPr lvl="1"/>
            <a:r>
              <a:rPr lang="sv-SE" dirty="0"/>
              <a:t>Hur man ser på lärande och undervisning</a:t>
            </a:r>
          </a:p>
          <a:p>
            <a:pPr lvl="1"/>
            <a:r>
              <a:rPr lang="sv-SE" dirty="0"/>
              <a:t>Kommunikation, krav, examinationsmoment, m.m.</a:t>
            </a:r>
          </a:p>
          <a:p>
            <a:pPr>
              <a:spcBef>
                <a:spcPts val="1200"/>
              </a:spcBef>
            </a:pPr>
            <a:r>
              <a:rPr lang="sv-SE" dirty="0"/>
              <a:t>Man måste inte ha exakt samma, men</a:t>
            </a:r>
          </a:p>
          <a:p>
            <a:pPr lvl="1"/>
            <a:r>
              <a:rPr lang="sv-SE" dirty="0" smtClean="0"/>
              <a:t>Distans…är </a:t>
            </a:r>
            <a:r>
              <a:rPr lang="sv-SE" dirty="0"/>
              <a:t>mindre tolerant mot inkonsekvens</a:t>
            </a:r>
          </a:p>
          <a:p>
            <a:pPr lvl="1"/>
            <a:r>
              <a:rPr lang="sv-SE" dirty="0"/>
              <a:t>Underlättar när det uppstår problem</a:t>
            </a:r>
          </a:p>
          <a:p>
            <a:pPr>
              <a:spcBef>
                <a:spcPts val="1200"/>
              </a:spcBef>
            </a:pPr>
            <a:r>
              <a:rPr lang="sv-SE" dirty="0"/>
              <a:t>Explicit (t.ex. i studieguider)</a:t>
            </a:r>
          </a:p>
          <a:p>
            <a:pPr lvl="1"/>
            <a:r>
              <a:rPr lang="sv-SE" dirty="0"/>
              <a:t>Påverkar och medvetandegör hur vi ser på lärande</a:t>
            </a:r>
          </a:p>
          <a:p>
            <a:pPr lvl="1"/>
            <a:r>
              <a:rPr lang="sv-SE" dirty="0"/>
              <a:t>Tydlighet mot studenterna – vad förväntar vi oss</a:t>
            </a:r>
          </a:p>
        </p:txBody>
      </p:sp>
    </p:spTree>
    <p:extLst>
      <p:ext uri="{BB962C8B-B14F-4D97-AF65-F5344CB8AC3E}">
        <p14:creationId xmlns:p14="http://schemas.microsoft.com/office/powerpoint/2010/main" val="16686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5750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sv-SE" sz="2200" dirty="0"/>
              <a:t>Fem faktorer </a:t>
            </a:r>
            <a:r>
              <a:rPr lang="sv-SE" sz="2200" b="0" dirty="0"/>
              <a:t>(2</a:t>
            </a:r>
            <a:r>
              <a:rPr lang="sv-SE" sz="2200" b="0" dirty="0" smtClean="0"/>
              <a:t>)</a:t>
            </a:r>
            <a:br>
              <a:rPr lang="sv-SE" sz="2200" b="0" dirty="0" smtClean="0"/>
            </a:br>
            <a:r>
              <a:rPr lang="sv-SE" sz="3600" dirty="0" smtClean="0"/>
              <a:t>Undervisningskultur</a:t>
            </a:r>
            <a:r>
              <a:rPr lang="sv-SE" sz="3600" dirty="0"/>
              <a:t/>
            </a:r>
            <a:br>
              <a:rPr lang="sv-SE" sz="3600" dirty="0"/>
            </a:br>
            <a:endParaRPr lang="sv-S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Nya </a:t>
            </a:r>
            <a:r>
              <a:rPr lang="sv-SE" dirty="0"/>
              <a:t>roller (t.ex. administratör, problemlösare, </a:t>
            </a:r>
            <a:r>
              <a:rPr lang="sv-SE" dirty="0" smtClean="0"/>
              <a:t>coach, mailformuleringsexpert</a:t>
            </a:r>
            <a:r>
              <a:rPr lang="sv-SE" dirty="0"/>
              <a:t>)</a:t>
            </a:r>
          </a:p>
          <a:p>
            <a:pPr>
              <a:spcBef>
                <a:spcPts val="1200"/>
              </a:spcBef>
            </a:pPr>
            <a:r>
              <a:rPr lang="sv-SE" dirty="0"/>
              <a:t>Nya uppgifter/kunskaper/pedagogik (t.ex. </a:t>
            </a:r>
            <a:r>
              <a:rPr lang="sv-SE" dirty="0" smtClean="0"/>
              <a:t>veckobrev, videoinspelningar</a:t>
            </a:r>
            <a:r>
              <a:rPr lang="sv-SE" dirty="0"/>
              <a:t>, </a:t>
            </a:r>
            <a:r>
              <a:rPr lang="sv-SE" dirty="0" err="1"/>
              <a:t>scio</a:t>
            </a:r>
            <a:r>
              <a:rPr lang="sv-SE" dirty="0"/>
              <a:t>, tidsplanering/upplägg)</a:t>
            </a:r>
          </a:p>
          <a:p>
            <a:pPr>
              <a:spcBef>
                <a:spcPts val="1200"/>
              </a:spcBef>
            </a:pPr>
            <a:r>
              <a:rPr lang="sv-SE" dirty="0"/>
              <a:t>Nya </a:t>
            </a:r>
            <a:r>
              <a:rPr lang="sv-SE" dirty="0" smtClean="0"/>
              <a:t>grupper </a:t>
            </a:r>
            <a:r>
              <a:rPr lang="sv-SE" dirty="0"/>
              <a:t>av studenter</a:t>
            </a:r>
          </a:p>
          <a:p>
            <a:pPr>
              <a:spcBef>
                <a:spcPts val="1200"/>
              </a:spcBef>
            </a:pPr>
            <a:r>
              <a:rPr lang="sv-SE" dirty="0"/>
              <a:t>Nytt = misstag</a:t>
            </a:r>
          </a:p>
          <a:p>
            <a:pPr marL="0" indent="0">
              <a:buNone/>
            </a:pPr>
            <a:endParaRPr lang="sv-SE" b="1" dirty="0" smtClean="0"/>
          </a:p>
          <a:p>
            <a:pPr marL="0" indent="0" algn="ctr">
              <a:buNone/>
            </a:pPr>
            <a:r>
              <a:rPr lang="sv-SE" b="1" dirty="0" smtClean="0">
                <a:solidFill>
                  <a:srgbClr val="FF0000"/>
                </a:solidFill>
              </a:rPr>
              <a:t>Öppenhet </a:t>
            </a:r>
            <a:r>
              <a:rPr lang="sv-SE" b="1" dirty="0">
                <a:solidFill>
                  <a:srgbClr val="FF0000"/>
                </a:solidFill>
              </a:rPr>
              <a:t>och ödmjukhet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63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5750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sv-SE" sz="2200" dirty="0"/>
              <a:t>Fem faktorer </a:t>
            </a:r>
            <a:r>
              <a:rPr lang="sv-SE" sz="2200" b="0" dirty="0"/>
              <a:t>(3</a:t>
            </a:r>
            <a:r>
              <a:rPr lang="sv-SE" sz="2200" b="0" dirty="0" smtClean="0"/>
              <a:t>) </a:t>
            </a:r>
            <a:r>
              <a:rPr lang="sv-SE" sz="2000" b="0" dirty="0" smtClean="0"/>
              <a:t/>
            </a:r>
            <a:br>
              <a:rPr lang="sv-SE" sz="2000" b="0" dirty="0" smtClean="0"/>
            </a:br>
            <a:r>
              <a:rPr lang="sv-SE" sz="3600" dirty="0" smtClean="0"/>
              <a:t>Teamwork</a:t>
            </a:r>
            <a:r>
              <a:rPr lang="sv-SE" sz="2000" dirty="0"/>
              <a:t/>
            </a:r>
            <a:br>
              <a:rPr lang="sv-SE" sz="2000" dirty="0"/>
            </a:br>
            <a:endParaRPr lang="sv-S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600"/>
            <a:ext cx="8229600" cy="356439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Inte </a:t>
            </a:r>
            <a:r>
              <a:rPr lang="sv-SE" dirty="0"/>
              <a:t>sitta på sin kammare och uppfinna hjulet på nytt!</a:t>
            </a:r>
          </a:p>
          <a:p>
            <a:pPr>
              <a:spcBef>
                <a:spcPts val="1200"/>
              </a:spcBef>
            </a:pPr>
            <a:r>
              <a:rPr lang="sv-SE" dirty="0"/>
              <a:t>Gemensam kunskapsbas</a:t>
            </a:r>
          </a:p>
          <a:p>
            <a:pPr lvl="1"/>
            <a:r>
              <a:rPr lang="sv-SE" dirty="0"/>
              <a:t>Bollplank</a:t>
            </a:r>
          </a:p>
          <a:p>
            <a:pPr lvl="1"/>
            <a:r>
              <a:rPr lang="sv-SE" dirty="0"/>
              <a:t>Undvika att gå i samma fällor. . .</a:t>
            </a:r>
          </a:p>
          <a:p>
            <a:pPr lvl="1"/>
            <a:r>
              <a:rPr lang="sv-SE" dirty="0"/>
              <a:t>Distribuerad arbetsbörda</a:t>
            </a:r>
          </a:p>
          <a:p>
            <a:pPr lvl="1"/>
            <a:r>
              <a:rPr lang="sv-SE" dirty="0"/>
              <a:t>Helhetssyn – bort med skygglapparna och revirtänkande</a:t>
            </a:r>
          </a:p>
          <a:p>
            <a:pPr lvl="1"/>
            <a:r>
              <a:rPr lang="sv-SE" dirty="0"/>
              <a:t>Stöd för nya lärare och vid lärarbyten</a:t>
            </a:r>
          </a:p>
          <a:p>
            <a:pPr lvl="1"/>
            <a:r>
              <a:rPr lang="sv-SE" dirty="0"/>
              <a:t>Backup vid sjukdom</a:t>
            </a:r>
          </a:p>
          <a:p>
            <a:pPr lvl="1"/>
            <a:r>
              <a:rPr lang="sv-SE" dirty="0"/>
              <a:t>Enhetlighet gentemot </a:t>
            </a:r>
            <a:r>
              <a:rPr lang="sv-SE" dirty="0" smtClean="0"/>
              <a:t>studenterna</a:t>
            </a:r>
          </a:p>
          <a:p>
            <a:pPr lvl="1"/>
            <a:r>
              <a:rPr lang="sv-SE" dirty="0" smtClean="0"/>
              <a:t>…</a:t>
            </a:r>
            <a:endParaRPr lang="sv-SE" dirty="0"/>
          </a:p>
          <a:p>
            <a:pPr>
              <a:spcBef>
                <a:spcPts val="1200"/>
              </a:spcBef>
            </a:pPr>
            <a:r>
              <a:rPr lang="sv-SE" b="1" dirty="0">
                <a:solidFill>
                  <a:schemeClr val="tx1">
                    <a:lumMod val="75000"/>
                  </a:schemeClr>
                </a:solidFill>
              </a:rPr>
              <a:t>Slutsats: </a:t>
            </a:r>
            <a:r>
              <a:rPr lang="sv-SE" dirty="0"/>
              <a:t>Samarbete mellan lärare sparar tid, främjar </a:t>
            </a:r>
            <a:r>
              <a:rPr lang="sv-SE" dirty="0" smtClean="0"/>
              <a:t>kreativitet och </a:t>
            </a:r>
            <a:r>
              <a:rPr lang="sv-SE" dirty="0"/>
              <a:t>ger studenterna en känsla av röd tråd genom hela utbildningen</a:t>
            </a:r>
          </a:p>
        </p:txBody>
      </p:sp>
    </p:spTree>
    <p:extLst>
      <p:ext uri="{BB962C8B-B14F-4D97-AF65-F5344CB8AC3E}">
        <p14:creationId xmlns:p14="http://schemas.microsoft.com/office/powerpoint/2010/main" val="403611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35750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sv-SE" sz="2200" dirty="0"/>
              <a:t>Fem faktorer </a:t>
            </a:r>
            <a:r>
              <a:rPr lang="sv-SE" sz="2200" b="0" dirty="0"/>
              <a:t>(4</a:t>
            </a:r>
            <a:r>
              <a:rPr lang="sv-SE" sz="2200" b="0" dirty="0" smtClean="0"/>
              <a:t>)</a:t>
            </a:r>
            <a:r>
              <a:rPr lang="sv-SE" sz="2200" dirty="0"/>
              <a:t> </a:t>
            </a:r>
            <a:r>
              <a:rPr lang="sv-SE" sz="2700" dirty="0" smtClean="0"/>
              <a:t/>
            </a:r>
            <a:br>
              <a:rPr lang="sv-SE" sz="2700" dirty="0" smtClean="0"/>
            </a:br>
            <a:r>
              <a:rPr lang="sv-SE" dirty="0" smtClean="0"/>
              <a:t>Positiv </a:t>
            </a:r>
            <a:r>
              <a:rPr lang="sv-SE" dirty="0"/>
              <a:t>inställning till teknik</a:t>
            </a:r>
            <a:br>
              <a:rPr lang="sv-SE" dirty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Nyfikenhet </a:t>
            </a:r>
            <a:r>
              <a:rPr lang="sv-SE" dirty="0"/>
              <a:t>och viljan att testa nya saker </a:t>
            </a:r>
            <a:r>
              <a:rPr lang="sv-SE" dirty="0" smtClean="0"/>
              <a:t>viktiga</a:t>
            </a:r>
            <a:endParaRPr lang="sv-SE" dirty="0"/>
          </a:p>
          <a:p>
            <a:pPr>
              <a:spcBef>
                <a:spcPts val="1200"/>
              </a:spcBef>
            </a:pPr>
            <a:r>
              <a:rPr lang="sv-SE" dirty="0"/>
              <a:t>Hur ett verktyg fungerar i en kurs är inte enbart kopplat till </a:t>
            </a:r>
            <a:r>
              <a:rPr lang="sv-SE" dirty="0" smtClean="0"/>
              <a:t>dess inbyggda funktionalitet</a:t>
            </a:r>
            <a:endParaRPr lang="sv-SE" dirty="0"/>
          </a:p>
          <a:p>
            <a:pPr>
              <a:spcBef>
                <a:spcPts val="1200"/>
              </a:spcBef>
            </a:pPr>
            <a:r>
              <a:rPr lang="sv-SE" dirty="0"/>
              <a:t>Kolla hur andra gör, var inte rädd att ’sno’ bra idéer från </a:t>
            </a:r>
            <a:r>
              <a:rPr lang="sv-SE" dirty="0" smtClean="0"/>
              <a:t>dina kollegor </a:t>
            </a:r>
            <a:r>
              <a:rPr lang="sv-SE" dirty="0"/>
              <a:t>men dela också dina egna idéer med </a:t>
            </a:r>
            <a:r>
              <a:rPr lang="sv-SE" dirty="0" smtClean="0"/>
              <a:t>andra</a:t>
            </a:r>
            <a:endParaRPr lang="sv-SE" dirty="0"/>
          </a:p>
          <a:p>
            <a:pPr>
              <a:spcBef>
                <a:spcPts val="1200"/>
              </a:spcBef>
            </a:pPr>
            <a:r>
              <a:rPr lang="sv-SE" dirty="0"/>
              <a:t>Anta inte att dina studenter använder samma programvara som </a:t>
            </a:r>
            <a:r>
              <a:rPr lang="sv-SE" dirty="0" smtClean="0"/>
              <a:t>du själv</a:t>
            </a:r>
            <a:endParaRPr lang="sv-SE" dirty="0"/>
          </a:p>
          <a:p>
            <a:pPr>
              <a:spcBef>
                <a:spcPts val="1200"/>
              </a:spcBef>
            </a:pPr>
            <a:r>
              <a:rPr lang="sv-SE" dirty="0"/>
              <a:t>Att använda </a:t>
            </a:r>
            <a:r>
              <a:rPr lang="sv-SE" dirty="0" err="1"/>
              <a:t>Facebook</a:t>
            </a:r>
            <a:r>
              <a:rPr lang="sv-SE" dirty="0"/>
              <a:t> är inte samma sak som att vara duktig </a:t>
            </a:r>
            <a:r>
              <a:rPr lang="sv-SE" dirty="0" smtClean="0"/>
              <a:t>på datorer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0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na-HS">
  <a:themeElements>
    <a:clrScheme name="HiS_safir_light_hyperlinks">
      <a:dk1>
        <a:srgbClr val="0969A8"/>
      </a:dk1>
      <a:lt1>
        <a:srgbClr val="FFFFFF"/>
      </a:lt1>
      <a:dk2>
        <a:srgbClr val="000000"/>
      </a:dk2>
      <a:lt2>
        <a:srgbClr val="FFFFFF"/>
      </a:lt2>
      <a:accent1>
        <a:srgbClr val="BFE3FB"/>
      </a:accent1>
      <a:accent2>
        <a:srgbClr val="63BBF7"/>
      </a:accent2>
      <a:accent3>
        <a:srgbClr val="0091CD"/>
      </a:accent3>
      <a:accent4>
        <a:srgbClr val="0969A8"/>
      </a:accent4>
      <a:accent5>
        <a:srgbClr val="002539"/>
      </a:accent5>
      <a:accent6>
        <a:srgbClr val="FF8E00"/>
      </a:accent6>
      <a:hlink>
        <a:srgbClr val="FFE8CB"/>
      </a:hlink>
      <a:folHlink>
        <a:srgbClr val="BFBFBF"/>
      </a:folHlink>
    </a:clrScheme>
    <a:fontScheme name="HiS_Arial-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jana-HS</Template>
  <TotalTime>4367</TotalTime>
  <Words>637</Words>
  <Application>Microsoft Office PowerPoint</Application>
  <PresentationFormat>On-screen Show (16:9)</PresentationFormat>
  <Paragraphs>96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jana-HS</vt:lpstr>
      <vt:lpstr>Pedagogisk digital kompetens För nätbaserat lärande inom högskolan</vt:lpstr>
      <vt:lpstr>Om Högskolan i Skövde</vt:lpstr>
      <vt:lpstr>Hur allt började. . . </vt:lpstr>
      <vt:lpstr>Ansats och tillvägagångssätt</vt:lpstr>
      <vt:lpstr>Fem framgångsfaktorer</vt:lpstr>
      <vt:lpstr>Fem faktorer (1)  Pedagogisk grundsyn </vt:lpstr>
      <vt:lpstr>Fem faktorer (2) Undervisningskultur </vt:lpstr>
      <vt:lpstr>Fem faktorer (3)  Teamwork </vt:lpstr>
      <vt:lpstr>Fem faktorer (4)  Positiv inställning till teknik </vt:lpstr>
      <vt:lpstr>Fem faktorer (5)  Administrativa, pedagogiska &amp; tekniska  stödresurser </vt:lpstr>
      <vt:lpstr>Summering och diskussion</vt:lpstr>
      <vt:lpstr>Tack för visat intresse!</vt:lpstr>
    </vt:vector>
  </TitlesOfParts>
  <Company>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Pedagogisk digital kompetens För nätbaserat lärande inom högskolan</dc:title>
  <dc:creator>Anna-Sofia Alklind Taylor</dc:creator>
  <cp:lastModifiedBy>Leena Aho</cp:lastModifiedBy>
  <cp:revision>46</cp:revision>
  <dcterms:created xsi:type="dcterms:W3CDTF">2012-09-13T09:40:21Z</dcterms:created>
  <dcterms:modified xsi:type="dcterms:W3CDTF">2012-10-15T11:27:00Z</dcterms:modified>
</cp:coreProperties>
</file>