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9" r:id="rId3"/>
    <p:sldId id="258" r:id="rId4"/>
    <p:sldId id="259" r:id="rId5"/>
    <p:sldId id="284" r:id="rId6"/>
    <p:sldId id="271" r:id="rId7"/>
    <p:sldId id="280" r:id="rId8"/>
    <p:sldId id="272" r:id="rId9"/>
    <p:sldId id="281" r:id="rId10"/>
    <p:sldId id="262" r:id="rId11"/>
    <p:sldId id="263" r:id="rId12"/>
    <p:sldId id="282" r:id="rId13"/>
    <p:sldId id="283" r:id="rId14"/>
    <p:sldId id="264" r:id="rId15"/>
    <p:sldId id="265" r:id="rId16"/>
    <p:sldId id="285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5AA7E-1B1C-4389-9D01-07B6ADF775C5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B940D-C776-4B1A-BE7C-4E958C8A39E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64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B940D-C776-4B1A-BE7C-4E958C8A39E2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1E04552-92D8-4ECF-A815-8AD36D6D695D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F6E6AD1-2B3C-4C27-952A-22CA992DED9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Att samarbeta </a:t>
            </a:r>
            <a:r>
              <a:rPr lang="sv-SE" dirty="0"/>
              <a:t>pedagogiskt över språkgränserna 	</a:t>
            </a:r>
            <a:br>
              <a:rPr lang="sv-SE" dirty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1752600"/>
          </a:xfrm>
        </p:spPr>
        <p:txBody>
          <a:bodyPr>
            <a:normAutofit/>
          </a:bodyPr>
          <a:lstStyle/>
          <a:p>
            <a:r>
              <a:rPr lang="sv-SE" dirty="0" smtClean="0"/>
              <a:t>Chloé Avril och Sara Ehrling Institutionen för Språk och Litteraturer</a:t>
            </a:r>
            <a:endParaRPr lang="sv-SE" dirty="0"/>
          </a:p>
        </p:txBody>
      </p:sp>
      <p:pic>
        <p:nvPicPr>
          <p:cNvPr id="49154" name="Picture 2" descr="Institutionen för språk och litteratur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836712"/>
            <a:ext cx="349567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Samarbete i Lärarlaget - Co-Teaching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sv-SE" dirty="0" smtClean="0"/>
              <a:t> 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Co-Teaching SPL131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Gemensam planering och delat ansvar</a:t>
            </a:r>
          </a:p>
          <a:p>
            <a:r>
              <a:rPr lang="sv-SE" dirty="0" smtClean="0"/>
              <a:t>Gemensam ståndpunkt och mål: Genus</a:t>
            </a:r>
          </a:p>
          <a:p>
            <a:r>
              <a:rPr lang="sv-SE" dirty="0" smtClean="0"/>
              <a:t>Unika och kompletterande kunskaper</a:t>
            </a:r>
          </a:p>
          <a:p>
            <a:r>
              <a:rPr lang="sv-SE" dirty="0" smtClean="0"/>
              <a:t>Peer-coaching</a:t>
            </a:r>
          </a:p>
          <a:p>
            <a:pPr>
              <a:buNone/>
            </a:pPr>
            <a:endParaRPr lang="sv-S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Co-Teaching SPL131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Gemensam planering och delat ansvar</a:t>
            </a:r>
          </a:p>
          <a:p>
            <a:r>
              <a:rPr lang="sv-SE" dirty="0" smtClean="0"/>
              <a:t>Gemensam ståndpunkt och mål: Genus</a:t>
            </a:r>
          </a:p>
          <a:p>
            <a:r>
              <a:rPr lang="sv-SE" dirty="0" smtClean="0"/>
              <a:t>Unika och kompletterande kunskaper</a:t>
            </a:r>
          </a:p>
          <a:p>
            <a:r>
              <a:rPr lang="sv-SE" dirty="0" smtClean="0"/>
              <a:t>Peer-coaching</a:t>
            </a:r>
          </a:p>
          <a:p>
            <a:pPr lvl="1"/>
            <a:r>
              <a:rPr lang="sv-SE" dirty="0" smtClean="0"/>
              <a:t>Aktivt deltagande</a:t>
            </a:r>
          </a:p>
          <a:p>
            <a:pPr lvl="1"/>
            <a:r>
              <a:rPr lang="sv-SE" dirty="0" smtClean="0"/>
              <a:t>Uppföljning – respons</a:t>
            </a:r>
          </a:p>
          <a:p>
            <a:pPr lvl="1"/>
            <a:r>
              <a:rPr lang="sv-SE" dirty="0" smtClean="0"/>
              <a:t>Alternerande roller – ömsesidighet</a:t>
            </a:r>
          </a:p>
          <a:p>
            <a:pPr lvl="1"/>
            <a:r>
              <a:rPr lang="sv-SE" dirty="0" smtClean="0"/>
              <a:t>Stöd och utveckling</a:t>
            </a:r>
          </a:p>
          <a:p>
            <a:pPr>
              <a:buNone/>
            </a:pPr>
            <a:endParaRPr lang="sv-S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Pedagogisk nivå</a:t>
            </a:r>
          </a:p>
          <a:p>
            <a:pPr lvl="1"/>
            <a:r>
              <a:rPr lang="sv-SE" dirty="0" smtClean="0"/>
              <a:t>Språkövergripande vs Språkspecifika moment</a:t>
            </a:r>
          </a:p>
          <a:p>
            <a:pPr lvl="1"/>
            <a:r>
              <a:rPr lang="sv-SE" dirty="0" smtClean="0"/>
              <a:t>Lärarlaget – pedagogiskt samarbete över språkgränserna</a:t>
            </a:r>
          </a:p>
          <a:p>
            <a:pPr lvl="1"/>
            <a:r>
              <a:rPr lang="sv-SE" dirty="0" smtClean="0"/>
              <a:t>Studenterfarenheter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Studenterfarenheter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Interkulturell dialog</a:t>
            </a:r>
          </a:p>
          <a:p>
            <a:r>
              <a:rPr lang="sv-SE" dirty="0" smtClean="0"/>
              <a:t>Komplement och variation</a:t>
            </a:r>
          </a:p>
          <a:p>
            <a:r>
              <a:rPr lang="sv-SE" dirty="0" smtClean="0"/>
              <a:t>Helheten större än de enskilda delarna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Framtidsvisioner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Vårterminen 2013, läsåret 13-14</a:t>
            </a:r>
          </a:p>
          <a:p>
            <a:r>
              <a:rPr lang="sv-SE" dirty="0" smtClean="0"/>
              <a:t>Inordning i befintliga utbildningar</a:t>
            </a:r>
          </a:p>
          <a:p>
            <a:r>
              <a:rPr lang="sv-SE" dirty="0" smtClean="0"/>
              <a:t>Fler språkområdesövergripande kurser med tematiskt innehåll – angelägen del av framtidens globala utbildning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Avslutningsvis...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Tack till PIL för projektstöd</a:t>
            </a:r>
          </a:p>
          <a:p>
            <a:r>
              <a:rPr lang="sv-SE" smtClean="0"/>
              <a:t>Ser fram emot fortsatt pedagogisk dialog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Global Utbildning – Språk och Litteraturer</a:t>
            </a:r>
          </a:p>
          <a:p>
            <a:r>
              <a:rPr lang="sv-SE" dirty="0" smtClean="0"/>
              <a:t>Möjligheter till dialogiskt lärande</a:t>
            </a:r>
          </a:p>
          <a:p>
            <a:pPr lvl="1"/>
            <a:r>
              <a:rPr lang="sv-SE" dirty="0" smtClean="0"/>
              <a:t>Lärare</a:t>
            </a:r>
          </a:p>
          <a:p>
            <a:pPr lvl="1"/>
            <a:r>
              <a:rPr lang="sv-SE" dirty="0" smtClean="0"/>
              <a:t>Studenter</a:t>
            </a:r>
          </a:p>
          <a:p>
            <a:r>
              <a:rPr lang="sv-SE" dirty="0" smtClean="0"/>
              <a:t>Mötespunkt - Genus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Kursutveckling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Två nya språkområdesövergripande kurser</a:t>
            </a:r>
          </a:p>
          <a:p>
            <a:pPr lvl="1"/>
            <a:r>
              <a:rPr lang="sv-SE" b="1" dirty="0" smtClean="0"/>
              <a:t>SPL131, Litteratur från olika språkområden, tema genus, 7,5 Hp</a:t>
            </a:r>
          </a:p>
          <a:p>
            <a:pPr lvl="1"/>
            <a:r>
              <a:rPr lang="sv-SE" b="1" dirty="0" smtClean="0"/>
              <a:t>SPL132, Teoretiska och metodiska perspektiv från olika språkområden, tema genus, 7,5 Hp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Organisatorisk nivå</a:t>
            </a:r>
          </a:p>
          <a:p>
            <a:pPr lvl="1">
              <a:buNone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Organisatorisk nivå</a:t>
            </a:r>
          </a:p>
          <a:p>
            <a:pPr lvl="1"/>
            <a:r>
              <a:rPr lang="sv-SE" dirty="0" smtClean="0"/>
              <a:t>Nya kopplingar vs Gammal struktur</a:t>
            </a:r>
          </a:p>
          <a:p>
            <a:pPr lvl="2"/>
            <a:r>
              <a:rPr lang="sv-SE" dirty="0" smtClean="0">
                <a:solidFill>
                  <a:schemeClr val="accent2"/>
                </a:solidFill>
              </a:rPr>
              <a:t>Kursplanearbete</a:t>
            </a:r>
          </a:p>
          <a:p>
            <a:pPr lvl="2"/>
            <a:r>
              <a:rPr lang="sv-SE" dirty="0" smtClean="0">
                <a:solidFill>
                  <a:schemeClr val="accent2"/>
                </a:solidFill>
              </a:rPr>
              <a:t>Studentrekrytering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Pedagogisk nivå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Pedagogisk nivå</a:t>
            </a:r>
          </a:p>
          <a:p>
            <a:pPr lvl="1"/>
            <a:r>
              <a:rPr lang="sv-SE" dirty="0" smtClean="0"/>
              <a:t>Språkövergripande vs Språkspecifika moment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Språkövergripande vs Språkspecifika moment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sv-SE" sz="3300" b="1" dirty="0" smtClean="0"/>
              <a:t>SPL131 Kursplan</a:t>
            </a:r>
          </a:p>
          <a:p>
            <a:pPr>
              <a:buNone/>
            </a:pPr>
            <a:r>
              <a:rPr lang="sv-SE" sz="3300" b="1" dirty="0" smtClean="0"/>
              <a:t>	4. Innehåll</a:t>
            </a:r>
          </a:p>
          <a:p>
            <a:pPr>
              <a:buNone/>
            </a:pP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3600" dirty="0" smtClean="0"/>
              <a:t>Kursen är tvärspråklig (engelska, franska, latin, spanska, tyska) och innehåller såväl språkområdesövergripande som språkspecifika moment. Kursen ger övning i analys av skönlitterära texter från olika språkområden med fokus på genus. Studenterna läser texterna på originalspråk i de fall detta sammanfaller med deras målspråk. Övriga texter studeras i översättning. Texterna som studeras på originalspråk behandlas dels språkspecifikt varvid språkfärdigheten i aktuellt målspråk tränas i samband med textanalys; dels i språkområdesövergripande grupper varvid frågor kring  översättningsproblematik och liknande behandlas. I såväl de språkspecifika som de språkområdesövergripande momenten diskuteras texternas likheter och särskilda drag utifrån genusperspektiv och med utgångspunkt i geografiska, språkliga och kulturella aspekter.</a:t>
            </a:r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Erfarenheter och Utmaningar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Pedagogisk nivå</a:t>
            </a:r>
          </a:p>
          <a:p>
            <a:pPr lvl="1"/>
            <a:r>
              <a:rPr lang="sv-SE" dirty="0" smtClean="0"/>
              <a:t>Språkövergripande vs Språkspecifika moment</a:t>
            </a:r>
          </a:p>
          <a:p>
            <a:pPr lvl="1"/>
            <a:r>
              <a:rPr lang="sv-SE" dirty="0" smtClean="0"/>
              <a:t>Lärarlaget – pedagogiskt samarbete över språkgränserna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</TotalTime>
  <Words>249</Words>
  <Application>Microsoft Office PowerPoint</Application>
  <PresentationFormat>On-screen Show (4:3)</PresentationFormat>
  <Paragraphs>80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Att samarbeta pedagogiskt över språkgränserna   </vt:lpstr>
      <vt:lpstr>Bakgrund</vt:lpstr>
      <vt:lpstr>Kursutveckling</vt:lpstr>
      <vt:lpstr>Erfarenheter och Utmaningar</vt:lpstr>
      <vt:lpstr>Erfarenheter och Utmaningar</vt:lpstr>
      <vt:lpstr>Erfarenheter och Utmaningar</vt:lpstr>
      <vt:lpstr>Erfarenheter och Utmaningar</vt:lpstr>
      <vt:lpstr>Språkövergripande vs Språkspecifika moment</vt:lpstr>
      <vt:lpstr>Erfarenheter och Utmaningar</vt:lpstr>
      <vt:lpstr>Samarbete i Lärarlaget - Co-Teaching </vt:lpstr>
      <vt:lpstr>Co-Teaching SPL131</vt:lpstr>
      <vt:lpstr>Co-Teaching SPL131</vt:lpstr>
      <vt:lpstr>Erfarenheter och Utmaningar</vt:lpstr>
      <vt:lpstr>Studenterfarenheter</vt:lpstr>
      <vt:lpstr>Framtidsvisioner</vt:lpstr>
      <vt:lpstr>Avslutningsvis...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samarbeta pedagogiskt över språkgränserna</dc:title>
  <dc:creator>Prueramsay</dc:creator>
  <cp:lastModifiedBy>Leena Aho</cp:lastModifiedBy>
  <cp:revision>16</cp:revision>
  <dcterms:created xsi:type="dcterms:W3CDTF">2012-10-10T08:55:21Z</dcterms:created>
  <dcterms:modified xsi:type="dcterms:W3CDTF">2012-10-15T08:30:13Z</dcterms:modified>
</cp:coreProperties>
</file>