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rts/chart1.xml" ContentType="application/vnd.openxmlformats-officedocument.drawingml.char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charts/chart2.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bookmarkIdSeed="3">
  <p:sldMasterIdLst>
    <p:sldMasterId id="2147483648" r:id="rId1"/>
  </p:sldMasterIdLst>
  <p:notesMasterIdLst>
    <p:notesMasterId r:id="rId32"/>
  </p:notesMasterIdLst>
  <p:handoutMasterIdLst>
    <p:handoutMasterId r:id="rId33"/>
  </p:handoutMasterIdLst>
  <p:sldIdLst>
    <p:sldId id="257" r:id="rId2"/>
    <p:sldId id="304" r:id="rId3"/>
    <p:sldId id="500" r:id="rId4"/>
    <p:sldId id="615" r:id="rId5"/>
    <p:sldId id="605" r:id="rId6"/>
    <p:sldId id="624" r:id="rId7"/>
    <p:sldId id="617" r:id="rId8"/>
    <p:sldId id="614" r:id="rId9"/>
    <p:sldId id="618" r:id="rId10"/>
    <p:sldId id="606" r:id="rId11"/>
    <p:sldId id="627" r:id="rId12"/>
    <p:sldId id="619" r:id="rId13"/>
    <p:sldId id="591" r:id="rId14"/>
    <p:sldId id="620" r:id="rId15"/>
    <p:sldId id="602" r:id="rId16"/>
    <p:sldId id="607" r:id="rId17"/>
    <p:sldId id="608" r:id="rId18"/>
    <p:sldId id="609" r:id="rId19"/>
    <p:sldId id="604" r:id="rId20"/>
    <p:sldId id="603" r:id="rId21"/>
    <p:sldId id="621" r:id="rId22"/>
    <p:sldId id="611" r:id="rId23"/>
    <p:sldId id="628" r:id="rId24"/>
    <p:sldId id="623" r:id="rId25"/>
    <p:sldId id="622" r:id="rId26"/>
    <p:sldId id="599" r:id="rId27"/>
    <p:sldId id="613" r:id="rId28"/>
    <p:sldId id="629" r:id="rId29"/>
    <p:sldId id="625" r:id="rId30"/>
    <p:sldId id="626" r:id="rId31"/>
  </p:sldIdLst>
  <p:sldSz cx="9144000" cy="6858000" type="screen4x3"/>
  <p:notesSz cx="6669088" cy="9872663"/>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940675A-B579-460E-94D1-54222C63F5DA}" styleName="Inget format, tabellrutnät">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5C22544A-7EE6-4342-B048-85BDC9FD1C3A}" styleName="Mellanmörkt format 2 - Dekorfärg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p:scale>
          <a:sx n="114" d="100"/>
          <a:sy n="114" d="100"/>
        </p:scale>
        <p:origin x="-1554" y="-78"/>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2000"/>
            </a:pPr>
            <a:r>
              <a:rPr lang="en-US" sz="2000"/>
              <a:t>Attityd till IKT användning i utbildningen 2011</a:t>
            </a:r>
          </a:p>
        </c:rich>
      </c:tx>
      <c:layout/>
      <c:overlay val="0"/>
    </c:title>
    <c:autoTitleDeleted val="0"/>
    <c:view3D>
      <c:rotX val="15"/>
      <c:rotY val="20"/>
      <c:rAngAx val="1"/>
    </c:view3D>
    <c:floor>
      <c:thickness val="0"/>
    </c:floor>
    <c:sideWall>
      <c:thickness val="0"/>
    </c:sideWall>
    <c:backWall>
      <c:thickness val="0"/>
    </c:backWall>
    <c:plotArea>
      <c:layout/>
      <c:bar3DChart>
        <c:barDir val="bar"/>
        <c:grouping val="percentStacked"/>
        <c:varyColors val="0"/>
        <c:ser>
          <c:idx val="0"/>
          <c:order val="0"/>
          <c:tx>
            <c:strRef>
              <c:f>Blad2!$D$8</c:f>
              <c:strCache>
                <c:ptCount val="1"/>
                <c:pt idx="0">
                  <c:v>instämmer helt</c:v>
                </c:pt>
              </c:strCache>
            </c:strRef>
          </c:tx>
          <c:invertIfNegative val="0"/>
          <c:cat>
            <c:strRef>
              <c:f>Blad2!$C$9:$C$11</c:f>
              <c:strCache>
                <c:ptCount val="3"/>
                <c:pt idx="0">
                  <c:v>Kommunikation med lärare är väl använd tid</c:v>
                </c:pt>
                <c:pt idx="1">
                  <c:v>IKT positiv effekt på lärandet</c:v>
                </c:pt>
                <c:pt idx="2">
                  <c:v>Underlättare studierna  och kontakten med studiekamraterna</c:v>
                </c:pt>
              </c:strCache>
            </c:strRef>
          </c:cat>
          <c:val>
            <c:numRef>
              <c:f>Blad2!$D$9:$D$11</c:f>
              <c:numCache>
                <c:formatCode>General</c:formatCode>
                <c:ptCount val="3"/>
                <c:pt idx="0" formatCode="0">
                  <c:v>38</c:v>
                </c:pt>
                <c:pt idx="1">
                  <c:v>49</c:v>
                </c:pt>
                <c:pt idx="2" formatCode="0">
                  <c:v>52</c:v>
                </c:pt>
              </c:numCache>
            </c:numRef>
          </c:val>
        </c:ser>
        <c:ser>
          <c:idx val="1"/>
          <c:order val="1"/>
          <c:tx>
            <c:strRef>
              <c:f>Blad2!$E$8</c:f>
              <c:strCache>
                <c:ptCount val="1"/>
                <c:pt idx="0">
                  <c:v>Instämmer delvis</c:v>
                </c:pt>
              </c:strCache>
            </c:strRef>
          </c:tx>
          <c:invertIfNegative val="0"/>
          <c:cat>
            <c:strRef>
              <c:f>Blad2!$C$9:$C$11</c:f>
              <c:strCache>
                <c:ptCount val="3"/>
                <c:pt idx="0">
                  <c:v>Kommunikation med lärare är väl använd tid</c:v>
                </c:pt>
                <c:pt idx="1">
                  <c:v>IKT positiv effekt på lärandet</c:v>
                </c:pt>
                <c:pt idx="2">
                  <c:v>Underlättare studierna  och kontakten med studiekamraterna</c:v>
                </c:pt>
              </c:strCache>
            </c:strRef>
          </c:cat>
          <c:val>
            <c:numRef>
              <c:f>Blad2!$E$9:$E$11</c:f>
              <c:numCache>
                <c:formatCode>General</c:formatCode>
                <c:ptCount val="3"/>
                <c:pt idx="0">
                  <c:v>32</c:v>
                </c:pt>
                <c:pt idx="1">
                  <c:v>27</c:v>
                </c:pt>
                <c:pt idx="2">
                  <c:v>24</c:v>
                </c:pt>
              </c:numCache>
            </c:numRef>
          </c:val>
        </c:ser>
        <c:ser>
          <c:idx val="2"/>
          <c:order val="2"/>
          <c:tx>
            <c:strRef>
              <c:f>Blad2!$F$8</c:f>
              <c:strCache>
                <c:ptCount val="1"/>
                <c:pt idx="0">
                  <c:v>varken eller</c:v>
                </c:pt>
              </c:strCache>
            </c:strRef>
          </c:tx>
          <c:invertIfNegative val="0"/>
          <c:cat>
            <c:strRef>
              <c:f>Blad2!$C$9:$C$11</c:f>
              <c:strCache>
                <c:ptCount val="3"/>
                <c:pt idx="0">
                  <c:v>Kommunikation med lärare är väl använd tid</c:v>
                </c:pt>
                <c:pt idx="1">
                  <c:v>IKT positiv effekt på lärandet</c:v>
                </c:pt>
                <c:pt idx="2">
                  <c:v>Underlättare studierna  och kontakten med studiekamraterna</c:v>
                </c:pt>
              </c:strCache>
            </c:strRef>
          </c:cat>
          <c:val>
            <c:numRef>
              <c:f>Blad2!$F$9:$F$11</c:f>
              <c:numCache>
                <c:formatCode>General</c:formatCode>
                <c:ptCount val="3"/>
                <c:pt idx="0">
                  <c:v>23</c:v>
                </c:pt>
                <c:pt idx="1">
                  <c:v>19</c:v>
                </c:pt>
                <c:pt idx="2">
                  <c:v>18</c:v>
                </c:pt>
              </c:numCache>
            </c:numRef>
          </c:val>
        </c:ser>
        <c:ser>
          <c:idx val="3"/>
          <c:order val="3"/>
          <c:tx>
            <c:strRef>
              <c:f>Blad2!$G$8</c:f>
              <c:strCache>
                <c:ptCount val="1"/>
                <c:pt idx="0">
                  <c:v>tar avstånd ifrån delvis</c:v>
                </c:pt>
              </c:strCache>
            </c:strRef>
          </c:tx>
          <c:invertIfNegative val="0"/>
          <c:cat>
            <c:strRef>
              <c:f>Blad2!$C$9:$C$11</c:f>
              <c:strCache>
                <c:ptCount val="3"/>
                <c:pt idx="0">
                  <c:v>Kommunikation med lärare är väl använd tid</c:v>
                </c:pt>
                <c:pt idx="1">
                  <c:v>IKT positiv effekt på lärandet</c:v>
                </c:pt>
                <c:pt idx="2">
                  <c:v>Underlättare studierna  och kontakten med studiekamraterna</c:v>
                </c:pt>
              </c:strCache>
            </c:strRef>
          </c:cat>
          <c:val>
            <c:numRef>
              <c:f>Blad2!$G$9:$G$11</c:f>
              <c:numCache>
                <c:formatCode>General</c:formatCode>
                <c:ptCount val="3"/>
                <c:pt idx="0">
                  <c:v>4</c:v>
                </c:pt>
                <c:pt idx="1">
                  <c:v>2</c:v>
                </c:pt>
                <c:pt idx="2">
                  <c:v>2</c:v>
                </c:pt>
              </c:numCache>
            </c:numRef>
          </c:val>
        </c:ser>
        <c:ser>
          <c:idx val="4"/>
          <c:order val="4"/>
          <c:tx>
            <c:strRef>
              <c:f>Blad2!$H$8</c:f>
              <c:strCache>
                <c:ptCount val="1"/>
                <c:pt idx="0">
                  <c:v>tar avstånd helt</c:v>
                </c:pt>
              </c:strCache>
            </c:strRef>
          </c:tx>
          <c:invertIfNegative val="0"/>
          <c:cat>
            <c:strRef>
              <c:f>Blad2!$C$9:$C$11</c:f>
              <c:strCache>
                <c:ptCount val="3"/>
                <c:pt idx="0">
                  <c:v>Kommunikation med lärare är väl använd tid</c:v>
                </c:pt>
                <c:pt idx="1">
                  <c:v>IKT positiv effekt på lärandet</c:v>
                </c:pt>
                <c:pt idx="2">
                  <c:v>Underlättare studierna  och kontakten med studiekamraterna</c:v>
                </c:pt>
              </c:strCache>
            </c:strRef>
          </c:cat>
          <c:val>
            <c:numRef>
              <c:f>Blad2!$H$9:$H$11</c:f>
              <c:numCache>
                <c:formatCode>General</c:formatCode>
                <c:ptCount val="3"/>
                <c:pt idx="0">
                  <c:v>3</c:v>
                </c:pt>
                <c:pt idx="1">
                  <c:v>3</c:v>
                </c:pt>
                <c:pt idx="2">
                  <c:v>4</c:v>
                </c:pt>
              </c:numCache>
            </c:numRef>
          </c:val>
        </c:ser>
        <c:dLbls>
          <c:showLegendKey val="0"/>
          <c:showVal val="1"/>
          <c:showCatName val="0"/>
          <c:showSerName val="0"/>
          <c:showPercent val="0"/>
          <c:showBubbleSize val="0"/>
        </c:dLbls>
        <c:gapWidth val="95"/>
        <c:gapDepth val="95"/>
        <c:shape val="box"/>
        <c:axId val="92714496"/>
        <c:axId val="92716032"/>
        <c:axId val="0"/>
      </c:bar3DChart>
      <c:catAx>
        <c:axId val="92714496"/>
        <c:scaling>
          <c:orientation val="minMax"/>
        </c:scaling>
        <c:delete val="0"/>
        <c:axPos val="l"/>
        <c:majorTickMark val="none"/>
        <c:minorTickMark val="none"/>
        <c:tickLblPos val="nextTo"/>
        <c:txPr>
          <a:bodyPr/>
          <a:lstStyle/>
          <a:p>
            <a:pPr>
              <a:defRPr sz="1400"/>
            </a:pPr>
            <a:endParaRPr lang="sv-SE"/>
          </a:p>
        </c:txPr>
        <c:crossAx val="92716032"/>
        <c:crosses val="autoZero"/>
        <c:auto val="1"/>
        <c:lblAlgn val="ctr"/>
        <c:lblOffset val="100"/>
        <c:noMultiLvlLbl val="0"/>
      </c:catAx>
      <c:valAx>
        <c:axId val="92716032"/>
        <c:scaling>
          <c:orientation val="minMax"/>
        </c:scaling>
        <c:delete val="1"/>
        <c:axPos val="b"/>
        <c:numFmt formatCode="0%" sourceLinked="1"/>
        <c:majorTickMark val="out"/>
        <c:minorTickMark val="none"/>
        <c:tickLblPos val="none"/>
        <c:crossAx val="92714496"/>
        <c:crosses val="autoZero"/>
        <c:crossBetween val="between"/>
      </c:valAx>
    </c:plotArea>
    <c:legend>
      <c:legendPos val="t"/>
      <c:layout>
        <c:manualLayout>
          <c:xMode val="edge"/>
          <c:yMode val="edge"/>
          <c:x val="9.0340347222145831E-2"/>
          <c:y val="0.128864707464066"/>
          <c:w val="0.81931916805723426"/>
          <c:h val="4.6221313573854055E-2"/>
        </c:manualLayout>
      </c:layout>
      <c:overlay val="0"/>
    </c:legend>
    <c:plotVisOnly val="1"/>
    <c:dispBlanksAs val="gap"/>
    <c:showDLblsOverMax val="0"/>
  </c:chart>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a:t>Utbildningskvalitet</a:t>
            </a:r>
          </a:p>
        </c:rich>
      </c:tx>
      <c:layout/>
      <c:overlay val="0"/>
    </c:title>
    <c:autoTitleDeleted val="0"/>
    <c:view3D>
      <c:rotX val="15"/>
      <c:rotY val="20"/>
      <c:rAngAx val="1"/>
    </c:view3D>
    <c:floor>
      <c:thickness val="0"/>
    </c:floor>
    <c:sideWall>
      <c:thickness val="0"/>
    </c:sideWall>
    <c:backWall>
      <c:thickness val="0"/>
    </c:backWall>
    <c:plotArea>
      <c:layout/>
      <c:bar3DChart>
        <c:barDir val="bar"/>
        <c:grouping val="percentStacked"/>
        <c:varyColors val="0"/>
        <c:ser>
          <c:idx val="0"/>
          <c:order val="0"/>
          <c:tx>
            <c:strRef>
              <c:f>Blad2!$C$74</c:f>
              <c:strCache>
                <c:ptCount val="1"/>
                <c:pt idx="0">
                  <c:v>Instämmer helt</c:v>
                </c:pt>
              </c:strCache>
            </c:strRef>
          </c:tx>
          <c:invertIfNegative val="0"/>
          <c:cat>
            <c:strRef>
              <c:f>Blad2!$B$75:$B$76</c:f>
              <c:strCache>
                <c:ptCount val="2"/>
                <c:pt idx="0">
                  <c:v>Distansstudenter 2010</c:v>
                </c:pt>
                <c:pt idx="1">
                  <c:v>Distansstudenter 2011</c:v>
                </c:pt>
              </c:strCache>
            </c:strRef>
          </c:cat>
          <c:val>
            <c:numRef>
              <c:f>Blad2!$C$75:$C$76</c:f>
              <c:numCache>
                <c:formatCode>0%</c:formatCode>
                <c:ptCount val="2"/>
                <c:pt idx="0">
                  <c:v>0.4</c:v>
                </c:pt>
                <c:pt idx="1">
                  <c:v>0.45</c:v>
                </c:pt>
              </c:numCache>
            </c:numRef>
          </c:val>
        </c:ser>
        <c:ser>
          <c:idx val="1"/>
          <c:order val="1"/>
          <c:tx>
            <c:strRef>
              <c:f>Blad2!$D$74</c:f>
              <c:strCache>
                <c:ptCount val="1"/>
                <c:pt idx="0">
                  <c:v>Instämmer delvis</c:v>
                </c:pt>
              </c:strCache>
            </c:strRef>
          </c:tx>
          <c:invertIfNegative val="0"/>
          <c:cat>
            <c:strRef>
              <c:f>Blad2!$B$75:$B$76</c:f>
              <c:strCache>
                <c:ptCount val="2"/>
                <c:pt idx="0">
                  <c:v>Distansstudenter 2010</c:v>
                </c:pt>
                <c:pt idx="1">
                  <c:v>Distansstudenter 2011</c:v>
                </c:pt>
              </c:strCache>
            </c:strRef>
          </c:cat>
          <c:val>
            <c:numRef>
              <c:f>Blad2!$D$75:$D$76</c:f>
              <c:numCache>
                <c:formatCode>0%</c:formatCode>
                <c:ptCount val="2"/>
                <c:pt idx="0">
                  <c:v>0.37000000000000016</c:v>
                </c:pt>
                <c:pt idx="1">
                  <c:v>0.41000000000000014</c:v>
                </c:pt>
              </c:numCache>
            </c:numRef>
          </c:val>
        </c:ser>
        <c:ser>
          <c:idx val="2"/>
          <c:order val="2"/>
          <c:tx>
            <c:strRef>
              <c:f>Blad2!$E$74</c:f>
              <c:strCache>
                <c:ptCount val="1"/>
                <c:pt idx="0">
                  <c:v>Varken eller</c:v>
                </c:pt>
              </c:strCache>
            </c:strRef>
          </c:tx>
          <c:invertIfNegative val="0"/>
          <c:cat>
            <c:strRef>
              <c:f>Blad2!$B$75:$B$76</c:f>
              <c:strCache>
                <c:ptCount val="2"/>
                <c:pt idx="0">
                  <c:v>Distansstudenter 2010</c:v>
                </c:pt>
                <c:pt idx="1">
                  <c:v>Distansstudenter 2011</c:v>
                </c:pt>
              </c:strCache>
            </c:strRef>
          </c:cat>
          <c:val>
            <c:numRef>
              <c:f>Blad2!$E$75:$E$76</c:f>
              <c:numCache>
                <c:formatCode>0%</c:formatCode>
                <c:ptCount val="2"/>
                <c:pt idx="0">
                  <c:v>0.15000000000000008</c:v>
                </c:pt>
                <c:pt idx="1">
                  <c:v>8.0000000000000043E-2</c:v>
                </c:pt>
              </c:numCache>
            </c:numRef>
          </c:val>
        </c:ser>
        <c:ser>
          <c:idx val="3"/>
          <c:order val="3"/>
          <c:tx>
            <c:strRef>
              <c:f>Blad2!$F$74</c:f>
              <c:strCache>
                <c:ptCount val="1"/>
                <c:pt idx="0">
                  <c:v>Tar avstånd från delvis</c:v>
                </c:pt>
              </c:strCache>
            </c:strRef>
          </c:tx>
          <c:invertIfNegative val="0"/>
          <c:cat>
            <c:strRef>
              <c:f>Blad2!$B$75:$B$76</c:f>
              <c:strCache>
                <c:ptCount val="2"/>
                <c:pt idx="0">
                  <c:v>Distansstudenter 2010</c:v>
                </c:pt>
                <c:pt idx="1">
                  <c:v>Distansstudenter 2011</c:v>
                </c:pt>
              </c:strCache>
            </c:strRef>
          </c:cat>
          <c:val>
            <c:numRef>
              <c:f>Blad2!$F$75:$F$76</c:f>
              <c:numCache>
                <c:formatCode>0%</c:formatCode>
                <c:ptCount val="2"/>
                <c:pt idx="0">
                  <c:v>6.0000000000000026E-2</c:v>
                </c:pt>
                <c:pt idx="1">
                  <c:v>0.05</c:v>
                </c:pt>
              </c:numCache>
            </c:numRef>
          </c:val>
        </c:ser>
        <c:ser>
          <c:idx val="4"/>
          <c:order val="4"/>
          <c:tx>
            <c:strRef>
              <c:f>Blad2!$G$74</c:f>
              <c:strCache>
                <c:ptCount val="1"/>
                <c:pt idx="0">
                  <c:v>Tar avstånd från helt</c:v>
                </c:pt>
              </c:strCache>
            </c:strRef>
          </c:tx>
          <c:invertIfNegative val="0"/>
          <c:cat>
            <c:strRef>
              <c:f>Blad2!$B$75:$B$76</c:f>
              <c:strCache>
                <c:ptCount val="2"/>
                <c:pt idx="0">
                  <c:v>Distansstudenter 2010</c:v>
                </c:pt>
                <c:pt idx="1">
                  <c:v>Distansstudenter 2011</c:v>
                </c:pt>
              </c:strCache>
            </c:strRef>
          </c:cat>
          <c:val>
            <c:numRef>
              <c:f>Blad2!$G$75:$G$76</c:f>
              <c:numCache>
                <c:formatCode>0%</c:formatCode>
                <c:ptCount val="2"/>
                <c:pt idx="0">
                  <c:v>1.0000000000000005E-2</c:v>
                </c:pt>
                <c:pt idx="1">
                  <c:v>1.0000000000000005E-2</c:v>
                </c:pt>
              </c:numCache>
            </c:numRef>
          </c:val>
        </c:ser>
        <c:dLbls>
          <c:showLegendKey val="0"/>
          <c:showVal val="1"/>
          <c:showCatName val="0"/>
          <c:showSerName val="0"/>
          <c:showPercent val="0"/>
          <c:showBubbleSize val="0"/>
        </c:dLbls>
        <c:gapWidth val="95"/>
        <c:gapDepth val="95"/>
        <c:shape val="box"/>
        <c:axId val="112055424"/>
        <c:axId val="112056960"/>
        <c:axId val="0"/>
      </c:bar3DChart>
      <c:catAx>
        <c:axId val="112055424"/>
        <c:scaling>
          <c:orientation val="minMax"/>
        </c:scaling>
        <c:delete val="0"/>
        <c:axPos val="l"/>
        <c:majorTickMark val="none"/>
        <c:minorTickMark val="none"/>
        <c:tickLblPos val="nextTo"/>
        <c:crossAx val="112056960"/>
        <c:crosses val="autoZero"/>
        <c:auto val="1"/>
        <c:lblAlgn val="ctr"/>
        <c:lblOffset val="100"/>
        <c:noMultiLvlLbl val="0"/>
      </c:catAx>
      <c:valAx>
        <c:axId val="112056960"/>
        <c:scaling>
          <c:orientation val="minMax"/>
        </c:scaling>
        <c:delete val="1"/>
        <c:axPos val="b"/>
        <c:numFmt formatCode="0%" sourceLinked="1"/>
        <c:majorTickMark val="out"/>
        <c:minorTickMark val="none"/>
        <c:tickLblPos val="none"/>
        <c:crossAx val="112055424"/>
        <c:crosses val="autoZero"/>
        <c:crossBetween val="between"/>
      </c:valAx>
    </c:plotArea>
    <c:legend>
      <c:legendPos val="t"/>
      <c:layout/>
      <c:overlay val="0"/>
    </c:legend>
    <c:plotVisOnly val="1"/>
    <c:dispBlanksAs val="gap"/>
    <c:showDLblsOverMax val="0"/>
  </c:chart>
  <c:externalData r:id="rId1">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889938" cy="493633"/>
          </a:xfrm>
          <a:prstGeom prst="rect">
            <a:avLst/>
          </a:prstGeom>
        </p:spPr>
        <p:txBody>
          <a:bodyPr vert="horz" lIns="91440" tIns="45720" rIns="91440" bIns="45720" rtlCol="0"/>
          <a:lstStyle>
            <a:lvl1pPr algn="l">
              <a:defRPr sz="1200"/>
            </a:lvl1pPr>
          </a:lstStyle>
          <a:p>
            <a:endParaRPr lang="sv-SE"/>
          </a:p>
        </p:txBody>
      </p:sp>
      <p:sp>
        <p:nvSpPr>
          <p:cNvPr id="3" name="Platshållare för datum 2"/>
          <p:cNvSpPr>
            <a:spLocks noGrp="1"/>
          </p:cNvSpPr>
          <p:nvPr>
            <p:ph type="dt" sz="quarter" idx="1"/>
          </p:nvPr>
        </p:nvSpPr>
        <p:spPr>
          <a:xfrm>
            <a:off x="3777607" y="0"/>
            <a:ext cx="2889938" cy="493633"/>
          </a:xfrm>
          <a:prstGeom prst="rect">
            <a:avLst/>
          </a:prstGeom>
        </p:spPr>
        <p:txBody>
          <a:bodyPr vert="horz" lIns="91440" tIns="45720" rIns="91440" bIns="45720" rtlCol="0"/>
          <a:lstStyle>
            <a:lvl1pPr algn="r">
              <a:defRPr sz="1200"/>
            </a:lvl1pPr>
          </a:lstStyle>
          <a:p>
            <a:fld id="{729C1275-9B76-4F46-99E7-95D45C970452}" type="datetimeFigureOut">
              <a:rPr lang="sv-SE" smtClean="0"/>
              <a:pPr/>
              <a:t>2012-10-15</a:t>
            </a:fld>
            <a:endParaRPr lang="sv-SE"/>
          </a:p>
        </p:txBody>
      </p:sp>
      <p:sp>
        <p:nvSpPr>
          <p:cNvPr id="4" name="Platshållare för sidfot 3"/>
          <p:cNvSpPr>
            <a:spLocks noGrp="1"/>
          </p:cNvSpPr>
          <p:nvPr>
            <p:ph type="ftr" sz="quarter" idx="2"/>
          </p:nvPr>
        </p:nvSpPr>
        <p:spPr>
          <a:xfrm>
            <a:off x="0" y="9377316"/>
            <a:ext cx="2889938" cy="493633"/>
          </a:xfrm>
          <a:prstGeom prst="rect">
            <a:avLst/>
          </a:prstGeom>
        </p:spPr>
        <p:txBody>
          <a:bodyPr vert="horz" lIns="91440" tIns="45720" rIns="91440" bIns="45720" rtlCol="0" anchor="b"/>
          <a:lstStyle>
            <a:lvl1pPr algn="l">
              <a:defRPr sz="1200"/>
            </a:lvl1pPr>
          </a:lstStyle>
          <a:p>
            <a:endParaRPr lang="sv-SE"/>
          </a:p>
        </p:txBody>
      </p:sp>
      <p:sp>
        <p:nvSpPr>
          <p:cNvPr id="5" name="Platshållare för bildnummer 4"/>
          <p:cNvSpPr>
            <a:spLocks noGrp="1"/>
          </p:cNvSpPr>
          <p:nvPr>
            <p:ph type="sldNum" sz="quarter" idx="3"/>
          </p:nvPr>
        </p:nvSpPr>
        <p:spPr>
          <a:xfrm>
            <a:off x="3777607" y="9377316"/>
            <a:ext cx="2889938" cy="493633"/>
          </a:xfrm>
          <a:prstGeom prst="rect">
            <a:avLst/>
          </a:prstGeom>
        </p:spPr>
        <p:txBody>
          <a:bodyPr vert="horz" lIns="91440" tIns="45720" rIns="91440" bIns="45720" rtlCol="0" anchor="b"/>
          <a:lstStyle>
            <a:lvl1pPr algn="r">
              <a:defRPr sz="1200"/>
            </a:lvl1pPr>
          </a:lstStyle>
          <a:p>
            <a:fld id="{7BA9F644-B513-4A42-B8F1-EFFCD89807EB}" type="slidenum">
              <a:rPr lang="sv-SE" smtClean="0"/>
              <a:pPr/>
              <a:t>‹#›</a:t>
            </a:fld>
            <a:endParaRPr lang="sv-SE"/>
          </a:p>
        </p:txBody>
      </p:sp>
    </p:spTree>
    <p:extLst>
      <p:ext uri="{BB962C8B-B14F-4D97-AF65-F5344CB8AC3E}">
        <p14:creationId xmlns:p14="http://schemas.microsoft.com/office/powerpoint/2010/main" val="165793133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889938" cy="493633"/>
          </a:xfrm>
          <a:prstGeom prst="rect">
            <a:avLst/>
          </a:prstGeom>
        </p:spPr>
        <p:txBody>
          <a:bodyPr vert="horz" lIns="91440" tIns="45720" rIns="91440" bIns="45720" rtlCol="0"/>
          <a:lstStyle>
            <a:lvl1pPr algn="l">
              <a:defRPr sz="1200"/>
            </a:lvl1pPr>
          </a:lstStyle>
          <a:p>
            <a:endParaRPr lang="sv-SE"/>
          </a:p>
        </p:txBody>
      </p:sp>
      <p:sp>
        <p:nvSpPr>
          <p:cNvPr id="3" name="Platshållare för datum 2"/>
          <p:cNvSpPr>
            <a:spLocks noGrp="1"/>
          </p:cNvSpPr>
          <p:nvPr>
            <p:ph type="dt" idx="1"/>
          </p:nvPr>
        </p:nvSpPr>
        <p:spPr>
          <a:xfrm>
            <a:off x="3777607" y="0"/>
            <a:ext cx="2889938" cy="493633"/>
          </a:xfrm>
          <a:prstGeom prst="rect">
            <a:avLst/>
          </a:prstGeom>
        </p:spPr>
        <p:txBody>
          <a:bodyPr vert="horz" lIns="91440" tIns="45720" rIns="91440" bIns="45720" rtlCol="0"/>
          <a:lstStyle>
            <a:lvl1pPr algn="r">
              <a:defRPr sz="1200"/>
            </a:lvl1pPr>
          </a:lstStyle>
          <a:p>
            <a:fld id="{9E973698-2278-4182-A744-D53E6125F165}" type="datetimeFigureOut">
              <a:rPr lang="sv-SE" smtClean="0"/>
              <a:pPr/>
              <a:t>2012-10-15</a:t>
            </a:fld>
            <a:endParaRPr lang="sv-SE"/>
          </a:p>
        </p:txBody>
      </p:sp>
      <p:sp>
        <p:nvSpPr>
          <p:cNvPr id="4" name="Platshållare för bildobjekt 3"/>
          <p:cNvSpPr>
            <a:spLocks noGrp="1" noRot="1" noChangeAspect="1"/>
          </p:cNvSpPr>
          <p:nvPr>
            <p:ph type="sldImg" idx="2"/>
          </p:nvPr>
        </p:nvSpPr>
        <p:spPr>
          <a:xfrm>
            <a:off x="866775" y="739775"/>
            <a:ext cx="4935538" cy="3703638"/>
          </a:xfrm>
          <a:prstGeom prst="rect">
            <a:avLst/>
          </a:prstGeom>
          <a:noFill/>
          <a:ln w="12700">
            <a:solidFill>
              <a:prstClr val="black"/>
            </a:solidFill>
          </a:ln>
        </p:spPr>
        <p:txBody>
          <a:bodyPr vert="horz" lIns="91440" tIns="45720" rIns="91440" bIns="45720" rtlCol="0" anchor="ctr"/>
          <a:lstStyle/>
          <a:p>
            <a:endParaRPr lang="sv-SE"/>
          </a:p>
        </p:txBody>
      </p:sp>
      <p:sp>
        <p:nvSpPr>
          <p:cNvPr id="5" name="Platshållare för anteckningar 4"/>
          <p:cNvSpPr>
            <a:spLocks noGrp="1"/>
          </p:cNvSpPr>
          <p:nvPr>
            <p:ph type="body" sz="quarter" idx="3"/>
          </p:nvPr>
        </p:nvSpPr>
        <p:spPr>
          <a:xfrm>
            <a:off x="666909" y="4689515"/>
            <a:ext cx="5335270" cy="4442698"/>
          </a:xfrm>
          <a:prstGeom prst="rect">
            <a:avLst/>
          </a:prstGeom>
        </p:spPr>
        <p:txBody>
          <a:bodyPr vert="horz" lIns="91440" tIns="45720" rIns="91440" bIns="45720" rtlCol="0">
            <a:normAutofit/>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6" name="Platshållare för sidfot 5"/>
          <p:cNvSpPr>
            <a:spLocks noGrp="1"/>
          </p:cNvSpPr>
          <p:nvPr>
            <p:ph type="ftr" sz="quarter" idx="4"/>
          </p:nvPr>
        </p:nvSpPr>
        <p:spPr>
          <a:xfrm>
            <a:off x="0" y="9377316"/>
            <a:ext cx="2889938" cy="493633"/>
          </a:xfrm>
          <a:prstGeom prst="rect">
            <a:avLst/>
          </a:prstGeom>
        </p:spPr>
        <p:txBody>
          <a:bodyPr vert="horz" lIns="91440" tIns="45720" rIns="91440" bIns="45720" rtlCol="0" anchor="b"/>
          <a:lstStyle>
            <a:lvl1pPr algn="l">
              <a:defRPr sz="1200"/>
            </a:lvl1pPr>
          </a:lstStyle>
          <a:p>
            <a:endParaRPr lang="sv-SE"/>
          </a:p>
        </p:txBody>
      </p:sp>
      <p:sp>
        <p:nvSpPr>
          <p:cNvPr id="7" name="Platshållare för bildnummer 6"/>
          <p:cNvSpPr>
            <a:spLocks noGrp="1"/>
          </p:cNvSpPr>
          <p:nvPr>
            <p:ph type="sldNum" sz="quarter" idx="5"/>
          </p:nvPr>
        </p:nvSpPr>
        <p:spPr>
          <a:xfrm>
            <a:off x="3777607" y="9377316"/>
            <a:ext cx="2889938" cy="493633"/>
          </a:xfrm>
          <a:prstGeom prst="rect">
            <a:avLst/>
          </a:prstGeom>
        </p:spPr>
        <p:txBody>
          <a:bodyPr vert="horz" lIns="91440" tIns="45720" rIns="91440" bIns="45720" rtlCol="0" anchor="b"/>
          <a:lstStyle>
            <a:lvl1pPr algn="r">
              <a:defRPr sz="1200"/>
            </a:lvl1pPr>
          </a:lstStyle>
          <a:p>
            <a:fld id="{E09E9801-B156-4DC1-BF74-EA74E2E1A9D2}" type="slidenum">
              <a:rPr lang="sv-SE" smtClean="0"/>
              <a:pPr/>
              <a:t>‹#›</a:t>
            </a:fld>
            <a:endParaRPr lang="sv-SE"/>
          </a:p>
        </p:txBody>
      </p:sp>
    </p:spTree>
    <p:extLst>
      <p:ext uri="{BB962C8B-B14F-4D97-AF65-F5344CB8AC3E}">
        <p14:creationId xmlns:p14="http://schemas.microsoft.com/office/powerpoint/2010/main" val="273041039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7"/>
          <p:cNvSpPr>
            <a:spLocks noGrp="1" noChangeArrowheads="1"/>
          </p:cNvSpPr>
          <p:nvPr>
            <p:ph type="sldNum" sz="quarter" idx="5"/>
          </p:nvPr>
        </p:nvSpPr>
        <p:spPr>
          <a:noFill/>
        </p:spPr>
        <p:txBody>
          <a:bodyPr/>
          <a:lstStyle/>
          <a:p>
            <a:fld id="{8DC436FD-8B63-48C8-A200-4F3AA3ECE7FD}" type="slidenum">
              <a:rPr lang="sv-SE" smtClean="0"/>
              <a:pPr/>
              <a:t>1</a:t>
            </a:fld>
            <a:endParaRPr lang="sv-SE" smtClean="0"/>
          </a:p>
        </p:txBody>
      </p:sp>
      <p:sp>
        <p:nvSpPr>
          <p:cNvPr id="71683" name="Rectangle 2"/>
          <p:cNvSpPr>
            <a:spLocks noGrp="1" noRot="1" noChangeAspect="1" noChangeArrowheads="1" noTextEdit="1"/>
          </p:cNvSpPr>
          <p:nvPr>
            <p:ph type="sldImg"/>
          </p:nvPr>
        </p:nvSpPr>
        <p:spPr>
          <a:ln/>
        </p:spPr>
      </p:sp>
      <p:sp>
        <p:nvSpPr>
          <p:cNvPr id="71684" name="Rectangle 3"/>
          <p:cNvSpPr>
            <a:spLocks noGrp="1" noChangeArrowheads="1"/>
          </p:cNvSpPr>
          <p:nvPr>
            <p:ph type="body" idx="1"/>
          </p:nvPr>
        </p:nvSpPr>
        <p:spPr>
          <a:noFill/>
          <a:ln/>
        </p:spPr>
        <p:txBody>
          <a:bodyPr/>
          <a:lstStyle/>
          <a:p>
            <a:pPr eaLnBrk="1" hangingPunct="1"/>
            <a:endParaRPr lang="en-GB"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7"/>
          <p:cNvSpPr>
            <a:spLocks noGrp="1" noChangeArrowheads="1"/>
          </p:cNvSpPr>
          <p:nvPr>
            <p:ph type="sldNum" sz="quarter" idx="5"/>
          </p:nvPr>
        </p:nvSpPr>
        <p:spPr>
          <a:noFill/>
        </p:spPr>
        <p:txBody>
          <a:bodyPr/>
          <a:lstStyle/>
          <a:p>
            <a:fld id="{8DC436FD-8B63-48C8-A200-4F3AA3ECE7FD}" type="slidenum">
              <a:rPr lang="sv-SE" smtClean="0"/>
              <a:pPr/>
              <a:t>18</a:t>
            </a:fld>
            <a:endParaRPr lang="sv-SE" smtClean="0"/>
          </a:p>
        </p:txBody>
      </p:sp>
      <p:sp>
        <p:nvSpPr>
          <p:cNvPr id="71683" name="Rectangle 2"/>
          <p:cNvSpPr>
            <a:spLocks noGrp="1" noRot="1" noChangeAspect="1" noChangeArrowheads="1" noTextEdit="1"/>
          </p:cNvSpPr>
          <p:nvPr>
            <p:ph type="sldImg"/>
          </p:nvPr>
        </p:nvSpPr>
        <p:spPr>
          <a:ln/>
        </p:spPr>
      </p:sp>
      <p:sp>
        <p:nvSpPr>
          <p:cNvPr id="71684" name="Rectangle 3"/>
          <p:cNvSpPr>
            <a:spLocks noGrp="1" noChangeArrowheads="1"/>
          </p:cNvSpPr>
          <p:nvPr>
            <p:ph type="body" idx="1"/>
          </p:nvPr>
        </p:nvSpPr>
        <p:spPr>
          <a:noFill/>
          <a:ln/>
        </p:spPr>
        <p:txBody>
          <a:bodyPr/>
          <a:lstStyle/>
          <a:p>
            <a:pPr eaLnBrk="1" hangingPunct="1"/>
            <a:endParaRPr lang="en-GB"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7"/>
          <p:cNvSpPr>
            <a:spLocks noGrp="1" noChangeArrowheads="1"/>
          </p:cNvSpPr>
          <p:nvPr>
            <p:ph type="sldNum" sz="quarter" idx="5"/>
          </p:nvPr>
        </p:nvSpPr>
        <p:spPr>
          <a:noFill/>
        </p:spPr>
        <p:txBody>
          <a:bodyPr/>
          <a:lstStyle/>
          <a:p>
            <a:fld id="{737F89DD-E58B-4E1E-BE84-5F8E3CEF6DF7}" type="slidenum">
              <a:rPr lang="sv-SE" smtClean="0"/>
              <a:pPr/>
              <a:t>2</a:t>
            </a:fld>
            <a:endParaRPr lang="sv-SE" smtClean="0"/>
          </a:p>
        </p:txBody>
      </p:sp>
      <p:sp>
        <p:nvSpPr>
          <p:cNvPr id="72707" name="Rectangle 2"/>
          <p:cNvSpPr>
            <a:spLocks noGrp="1" noRot="1" noChangeAspect="1" noChangeArrowheads="1" noTextEdit="1"/>
          </p:cNvSpPr>
          <p:nvPr>
            <p:ph type="sldImg"/>
          </p:nvPr>
        </p:nvSpPr>
        <p:spPr>
          <a:ln/>
        </p:spPr>
      </p:sp>
      <p:sp>
        <p:nvSpPr>
          <p:cNvPr id="72708" name="Rectangle 3"/>
          <p:cNvSpPr>
            <a:spLocks noGrp="1" noChangeArrowheads="1"/>
          </p:cNvSpPr>
          <p:nvPr>
            <p:ph type="body" idx="1"/>
          </p:nvPr>
        </p:nvSpPr>
        <p:spPr>
          <a:noFill/>
          <a:ln/>
        </p:spPr>
        <p:txBody>
          <a:bodyPr/>
          <a:lstStyle/>
          <a:p>
            <a:pPr eaLnBrk="1" hangingPunct="1"/>
            <a:endParaRPr lang="en-GB"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7"/>
          <p:cNvSpPr>
            <a:spLocks noGrp="1" noChangeArrowheads="1"/>
          </p:cNvSpPr>
          <p:nvPr>
            <p:ph type="sldNum" sz="quarter" idx="5"/>
          </p:nvPr>
        </p:nvSpPr>
        <p:spPr>
          <a:noFill/>
        </p:spPr>
        <p:txBody>
          <a:bodyPr/>
          <a:lstStyle/>
          <a:p>
            <a:fld id="{8DC436FD-8B63-48C8-A200-4F3AA3ECE7FD}" type="slidenum">
              <a:rPr lang="sv-SE" smtClean="0"/>
              <a:pPr/>
              <a:t>5</a:t>
            </a:fld>
            <a:endParaRPr lang="sv-SE" smtClean="0"/>
          </a:p>
        </p:txBody>
      </p:sp>
      <p:sp>
        <p:nvSpPr>
          <p:cNvPr id="71683" name="Rectangle 2"/>
          <p:cNvSpPr>
            <a:spLocks noGrp="1" noRot="1" noChangeAspect="1" noChangeArrowheads="1" noTextEdit="1"/>
          </p:cNvSpPr>
          <p:nvPr>
            <p:ph type="sldImg"/>
          </p:nvPr>
        </p:nvSpPr>
        <p:spPr>
          <a:ln/>
        </p:spPr>
      </p:sp>
      <p:sp>
        <p:nvSpPr>
          <p:cNvPr id="71684" name="Rectangle 3"/>
          <p:cNvSpPr>
            <a:spLocks noGrp="1" noChangeArrowheads="1"/>
          </p:cNvSpPr>
          <p:nvPr>
            <p:ph type="body" idx="1"/>
          </p:nvPr>
        </p:nvSpPr>
        <p:spPr>
          <a:noFill/>
          <a:ln/>
        </p:spPr>
        <p:txBody>
          <a:bodyPr/>
          <a:lstStyle/>
          <a:p>
            <a:pPr eaLnBrk="1" hangingPunct="1"/>
            <a:endParaRPr lang="en-GB"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7"/>
          <p:cNvSpPr>
            <a:spLocks noGrp="1" noChangeArrowheads="1"/>
          </p:cNvSpPr>
          <p:nvPr>
            <p:ph type="sldNum" sz="quarter" idx="5"/>
          </p:nvPr>
        </p:nvSpPr>
        <p:spPr>
          <a:noFill/>
        </p:spPr>
        <p:txBody>
          <a:bodyPr/>
          <a:lstStyle/>
          <a:p>
            <a:fld id="{8DC436FD-8B63-48C8-A200-4F3AA3ECE7FD}" type="slidenum">
              <a:rPr lang="sv-SE" smtClean="0"/>
              <a:pPr/>
              <a:t>6</a:t>
            </a:fld>
            <a:endParaRPr lang="sv-SE" smtClean="0"/>
          </a:p>
        </p:txBody>
      </p:sp>
      <p:sp>
        <p:nvSpPr>
          <p:cNvPr id="71683" name="Rectangle 2"/>
          <p:cNvSpPr>
            <a:spLocks noGrp="1" noRot="1" noChangeAspect="1" noChangeArrowheads="1" noTextEdit="1"/>
          </p:cNvSpPr>
          <p:nvPr>
            <p:ph type="sldImg"/>
          </p:nvPr>
        </p:nvSpPr>
        <p:spPr>
          <a:ln/>
        </p:spPr>
      </p:sp>
      <p:sp>
        <p:nvSpPr>
          <p:cNvPr id="71684" name="Rectangle 3"/>
          <p:cNvSpPr>
            <a:spLocks noGrp="1" noChangeArrowheads="1"/>
          </p:cNvSpPr>
          <p:nvPr>
            <p:ph type="body" idx="1"/>
          </p:nvPr>
        </p:nvSpPr>
        <p:spPr>
          <a:noFill/>
          <a:ln/>
        </p:spPr>
        <p:txBody>
          <a:bodyPr/>
          <a:lstStyle/>
          <a:p>
            <a:pPr eaLnBrk="1" hangingPunct="1"/>
            <a:endParaRPr lang="en-GB"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7"/>
          <p:cNvSpPr>
            <a:spLocks noGrp="1" noChangeArrowheads="1"/>
          </p:cNvSpPr>
          <p:nvPr>
            <p:ph type="sldNum" sz="quarter" idx="5"/>
          </p:nvPr>
        </p:nvSpPr>
        <p:spPr>
          <a:noFill/>
        </p:spPr>
        <p:txBody>
          <a:bodyPr/>
          <a:lstStyle/>
          <a:p>
            <a:fld id="{8DC436FD-8B63-48C8-A200-4F3AA3ECE7FD}" type="slidenum">
              <a:rPr lang="sv-SE" smtClean="0"/>
              <a:pPr/>
              <a:t>8</a:t>
            </a:fld>
            <a:endParaRPr lang="sv-SE" smtClean="0"/>
          </a:p>
        </p:txBody>
      </p:sp>
      <p:sp>
        <p:nvSpPr>
          <p:cNvPr id="71683" name="Rectangle 2"/>
          <p:cNvSpPr>
            <a:spLocks noGrp="1" noRot="1" noChangeAspect="1" noChangeArrowheads="1" noTextEdit="1"/>
          </p:cNvSpPr>
          <p:nvPr>
            <p:ph type="sldImg"/>
          </p:nvPr>
        </p:nvSpPr>
        <p:spPr>
          <a:ln/>
        </p:spPr>
      </p:sp>
      <p:sp>
        <p:nvSpPr>
          <p:cNvPr id="71684" name="Rectangle 3"/>
          <p:cNvSpPr>
            <a:spLocks noGrp="1" noChangeArrowheads="1"/>
          </p:cNvSpPr>
          <p:nvPr>
            <p:ph type="body" idx="1"/>
          </p:nvPr>
        </p:nvSpPr>
        <p:spPr>
          <a:noFill/>
          <a:ln/>
        </p:spPr>
        <p:txBody>
          <a:bodyPr/>
          <a:lstStyle/>
          <a:p>
            <a:pPr eaLnBrk="1" hangingPunct="1"/>
            <a:endParaRPr lang="en-GB" dirty="0"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7"/>
          <p:cNvSpPr>
            <a:spLocks noGrp="1" noChangeArrowheads="1"/>
          </p:cNvSpPr>
          <p:nvPr>
            <p:ph type="sldNum" sz="quarter" idx="5"/>
          </p:nvPr>
        </p:nvSpPr>
        <p:spPr>
          <a:noFill/>
        </p:spPr>
        <p:txBody>
          <a:bodyPr/>
          <a:lstStyle/>
          <a:p>
            <a:fld id="{8DC436FD-8B63-48C8-A200-4F3AA3ECE7FD}" type="slidenum">
              <a:rPr lang="sv-SE" smtClean="0"/>
              <a:pPr/>
              <a:t>10</a:t>
            </a:fld>
            <a:endParaRPr lang="sv-SE" smtClean="0"/>
          </a:p>
        </p:txBody>
      </p:sp>
      <p:sp>
        <p:nvSpPr>
          <p:cNvPr id="71683" name="Rectangle 2"/>
          <p:cNvSpPr>
            <a:spLocks noGrp="1" noRot="1" noChangeAspect="1" noChangeArrowheads="1" noTextEdit="1"/>
          </p:cNvSpPr>
          <p:nvPr>
            <p:ph type="sldImg"/>
          </p:nvPr>
        </p:nvSpPr>
        <p:spPr>
          <a:ln/>
        </p:spPr>
      </p:sp>
      <p:sp>
        <p:nvSpPr>
          <p:cNvPr id="71684" name="Rectangle 3"/>
          <p:cNvSpPr>
            <a:spLocks noGrp="1" noChangeArrowheads="1"/>
          </p:cNvSpPr>
          <p:nvPr>
            <p:ph type="body" idx="1"/>
          </p:nvPr>
        </p:nvSpPr>
        <p:spPr>
          <a:noFill/>
          <a:ln/>
        </p:spPr>
        <p:txBody>
          <a:bodyPr/>
          <a:lstStyle/>
          <a:p>
            <a:pPr eaLnBrk="1" hangingPunct="1"/>
            <a:endParaRPr lang="en-GB"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7"/>
          <p:cNvSpPr>
            <a:spLocks noGrp="1" noChangeArrowheads="1"/>
          </p:cNvSpPr>
          <p:nvPr>
            <p:ph type="sldNum" sz="quarter" idx="5"/>
          </p:nvPr>
        </p:nvSpPr>
        <p:spPr>
          <a:noFill/>
        </p:spPr>
        <p:txBody>
          <a:bodyPr/>
          <a:lstStyle/>
          <a:p>
            <a:fld id="{8DC436FD-8B63-48C8-A200-4F3AA3ECE7FD}" type="slidenum">
              <a:rPr lang="sv-SE" smtClean="0"/>
              <a:pPr/>
              <a:t>11</a:t>
            </a:fld>
            <a:endParaRPr lang="sv-SE" smtClean="0"/>
          </a:p>
        </p:txBody>
      </p:sp>
      <p:sp>
        <p:nvSpPr>
          <p:cNvPr id="71683" name="Rectangle 2"/>
          <p:cNvSpPr>
            <a:spLocks noGrp="1" noRot="1" noChangeAspect="1" noChangeArrowheads="1" noTextEdit="1"/>
          </p:cNvSpPr>
          <p:nvPr>
            <p:ph type="sldImg"/>
          </p:nvPr>
        </p:nvSpPr>
        <p:spPr>
          <a:ln/>
        </p:spPr>
      </p:sp>
      <p:sp>
        <p:nvSpPr>
          <p:cNvPr id="71684" name="Rectangle 3"/>
          <p:cNvSpPr>
            <a:spLocks noGrp="1" noChangeArrowheads="1"/>
          </p:cNvSpPr>
          <p:nvPr>
            <p:ph type="body" idx="1"/>
          </p:nvPr>
        </p:nvSpPr>
        <p:spPr>
          <a:noFill/>
          <a:ln/>
        </p:spPr>
        <p:txBody>
          <a:bodyPr/>
          <a:lstStyle/>
          <a:p>
            <a:pPr eaLnBrk="1" hangingPunct="1"/>
            <a:endParaRPr lang="en-GB"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7"/>
          <p:cNvSpPr>
            <a:spLocks noGrp="1" noChangeArrowheads="1"/>
          </p:cNvSpPr>
          <p:nvPr>
            <p:ph type="sldNum" sz="quarter" idx="5"/>
          </p:nvPr>
        </p:nvSpPr>
        <p:spPr>
          <a:noFill/>
        </p:spPr>
        <p:txBody>
          <a:bodyPr/>
          <a:lstStyle/>
          <a:p>
            <a:fld id="{8DC436FD-8B63-48C8-A200-4F3AA3ECE7FD}" type="slidenum">
              <a:rPr lang="sv-SE" smtClean="0"/>
              <a:pPr/>
              <a:t>16</a:t>
            </a:fld>
            <a:endParaRPr lang="sv-SE" smtClean="0"/>
          </a:p>
        </p:txBody>
      </p:sp>
      <p:sp>
        <p:nvSpPr>
          <p:cNvPr id="71683" name="Rectangle 2"/>
          <p:cNvSpPr>
            <a:spLocks noGrp="1" noRot="1" noChangeAspect="1" noChangeArrowheads="1" noTextEdit="1"/>
          </p:cNvSpPr>
          <p:nvPr>
            <p:ph type="sldImg"/>
          </p:nvPr>
        </p:nvSpPr>
        <p:spPr>
          <a:ln/>
        </p:spPr>
      </p:sp>
      <p:sp>
        <p:nvSpPr>
          <p:cNvPr id="71684" name="Rectangle 3"/>
          <p:cNvSpPr>
            <a:spLocks noGrp="1" noChangeArrowheads="1"/>
          </p:cNvSpPr>
          <p:nvPr>
            <p:ph type="body" idx="1"/>
          </p:nvPr>
        </p:nvSpPr>
        <p:spPr>
          <a:noFill/>
          <a:ln/>
        </p:spPr>
        <p:txBody>
          <a:bodyPr/>
          <a:lstStyle/>
          <a:p>
            <a:pPr eaLnBrk="1" hangingPunct="1"/>
            <a:endParaRPr lang="en-GB"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7"/>
          <p:cNvSpPr>
            <a:spLocks noGrp="1" noChangeArrowheads="1"/>
          </p:cNvSpPr>
          <p:nvPr>
            <p:ph type="sldNum" sz="quarter" idx="5"/>
          </p:nvPr>
        </p:nvSpPr>
        <p:spPr>
          <a:noFill/>
        </p:spPr>
        <p:txBody>
          <a:bodyPr/>
          <a:lstStyle/>
          <a:p>
            <a:fld id="{8DC436FD-8B63-48C8-A200-4F3AA3ECE7FD}" type="slidenum">
              <a:rPr lang="sv-SE" smtClean="0"/>
              <a:pPr/>
              <a:t>17</a:t>
            </a:fld>
            <a:endParaRPr lang="sv-SE" smtClean="0"/>
          </a:p>
        </p:txBody>
      </p:sp>
      <p:sp>
        <p:nvSpPr>
          <p:cNvPr id="71683" name="Rectangle 2"/>
          <p:cNvSpPr>
            <a:spLocks noGrp="1" noRot="1" noChangeAspect="1" noChangeArrowheads="1" noTextEdit="1"/>
          </p:cNvSpPr>
          <p:nvPr>
            <p:ph type="sldImg"/>
          </p:nvPr>
        </p:nvSpPr>
        <p:spPr>
          <a:ln/>
        </p:spPr>
      </p:sp>
      <p:sp>
        <p:nvSpPr>
          <p:cNvPr id="71684" name="Rectangle 3"/>
          <p:cNvSpPr>
            <a:spLocks noGrp="1" noChangeArrowheads="1"/>
          </p:cNvSpPr>
          <p:nvPr>
            <p:ph type="body" idx="1"/>
          </p:nvPr>
        </p:nvSpPr>
        <p:spPr>
          <a:noFill/>
          <a:ln/>
        </p:spPr>
        <p:txBody>
          <a:bodyPr/>
          <a:lstStyle/>
          <a:p>
            <a:pPr eaLnBrk="1" hangingPunct="1"/>
            <a:endParaRPr lang="en-GB"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Rubrikbild">
    <p:spTree>
      <p:nvGrpSpPr>
        <p:cNvPr id="1" name=""/>
        <p:cNvGrpSpPr/>
        <p:nvPr/>
      </p:nvGrpSpPr>
      <p:grpSpPr>
        <a:xfrm>
          <a:off x="0" y="0"/>
          <a:ext cx="0" cy="0"/>
          <a:chOff x="0" y="0"/>
          <a:chExt cx="0" cy="0"/>
        </a:xfrm>
      </p:grpSpPr>
      <p:sp>
        <p:nvSpPr>
          <p:cNvPr id="2" name="Rubrik 1"/>
          <p:cNvSpPr>
            <a:spLocks noGrp="1"/>
          </p:cNvSpPr>
          <p:nvPr>
            <p:ph type="ctrTitle"/>
          </p:nvPr>
        </p:nvSpPr>
        <p:spPr>
          <a:xfrm>
            <a:off x="685800" y="2130425"/>
            <a:ext cx="7772400" cy="1470025"/>
          </a:xfrm>
        </p:spPr>
        <p:txBody>
          <a:bodyPr/>
          <a:lstStyle/>
          <a:p>
            <a:r>
              <a:rPr lang="sv-SE" smtClean="0"/>
              <a:t>Klicka här för att ändra format</a:t>
            </a:r>
            <a:endParaRPr lang="sv-SE"/>
          </a:p>
        </p:txBody>
      </p:sp>
      <p:sp>
        <p:nvSpPr>
          <p:cNvPr id="3" name="Underrubrik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sv-SE" smtClean="0"/>
              <a:t>Klicka här för att ändra format på underrubrik i bakgrunden</a:t>
            </a:r>
            <a:endParaRPr lang="sv-SE"/>
          </a:p>
        </p:txBody>
      </p:sp>
      <p:sp>
        <p:nvSpPr>
          <p:cNvPr id="4" name="Platshållare för datum 3"/>
          <p:cNvSpPr>
            <a:spLocks noGrp="1"/>
          </p:cNvSpPr>
          <p:nvPr>
            <p:ph type="dt" sz="half" idx="10"/>
          </p:nvPr>
        </p:nvSpPr>
        <p:spPr/>
        <p:txBody>
          <a:bodyPr/>
          <a:lstStyle/>
          <a:p>
            <a:fld id="{A5ED3500-D52C-4807-A59C-81B1BC301D41}" type="datetime1">
              <a:rPr lang="sv-SE" smtClean="0"/>
              <a:pPr/>
              <a:t>2012-10-15</a:t>
            </a:fld>
            <a:endParaRPr lang="sv-SE"/>
          </a:p>
        </p:txBody>
      </p:sp>
      <p:sp>
        <p:nvSpPr>
          <p:cNvPr id="5" name="Platshållare för sidfot 4"/>
          <p:cNvSpPr>
            <a:spLocks noGrp="1"/>
          </p:cNvSpPr>
          <p:nvPr>
            <p:ph type="ftr" sz="quarter" idx="11"/>
          </p:nvPr>
        </p:nvSpPr>
        <p:spPr/>
        <p:txBody>
          <a:bodyPr/>
          <a:lstStyle/>
          <a:p>
            <a:r>
              <a:rPr lang="sv-SE" smtClean="0"/>
              <a:t>Studenter om studier på distans                        Haglund &amp; Johansson</a:t>
            </a:r>
            <a:endParaRPr lang="sv-SE"/>
          </a:p>
        </p:txBody>
      </p:sp>
      <p:sp>
        <p:nvSpPr>
          <p:cNvPr id="6" name="Platshållare för bildnummer 5"/>
          <p:cNvSpPr>
            <a:spLocks noGrp="1"/>
          </p:cNvSpPr>
          <p:nvPr>
            <p:ph type="sldNum" sz="quarter" idx="12"/>
          </p:nvPr>
        </p:nvSpPr>
        <p:spPr/>
        <p:txBody>
          <a:bodyPr/>
          <a:lstStyle/>
          <a:p>
            <a:fld id="{F988FF4A-F6C2-4A82-8183-ED2FAD7DE4BB}" type="slidenum">
              <a:rPr lang="sv-SE" smtClean="0"/>
              <a:pPr/>
              <a:t>‹#›</a:t>
            </a:fld>
            <a:endParaRPr lang="sv-S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sv-SE"/>
          </a:p>
        </p:txBody>
      </p:sp>
      <p:sp>
        <p:nvSpPr>
          <p:cNvPr id="3" name="Platshållare för lodrät text 2"/>
          <p:cNvSpPr>
            <a:spLocks noGrp="1"/>
          </p:cNvSpPr>
          <p:nvPr>
            <p:ph type="body" orient="vert" idx="1"/>
          </p:nvPr>
        </p:nvSpPr>
        <p:spPr/>
        <p:txBody>
          <a:bodyPr vert="eaVert"/>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datum 3"/>
          <p:cNvSpPr>
            <a:spLocks noGrp="1"/>
          </p:cNvSpPr>
          <p:nvPr>
            <p:ph type="dt" sz="half" idx="10"/>
          </p:nvPr>
        </p:nvSpPr>
        <p:spPr/>
        <p:txBody>
          <a:bodyPr/>
          <a:lstStyle/>
          <a:p>
            <a:fld id="{BEAEAE82-5F38-41CF-8CD0-C77A7274E001}" type="datetime1">
              <a:rPr lang="sv-SE" smtClean="0"/>
              <a:pPr/>
              <a:t>2012-10-15</a:t>
            </a:fld>
            <a:endParaRPr lang="sv-SE"/>
          </a:p>
        </p:txBody>
      </p:sp>
      <p:sp>
        <p:nvSpPr>
          <p:cNvPr id="5" name="Platshållare för sidfot 4"/>
          <p:cNvSpPr>
            <a:spLocks noGrp="1"/>
          </p:cNvSpPr>
          <p:nvPr>
            <p:ph type="ftr" sz="quarter" idx="11"/>
          </p:nvPr>
        </p:nvSpPr>
        <p:spPr/>
        <p:txBody>
          <a:bodyPr/>
          <a:lstStyle/>
          <a:p>
            <a:r>
              <a:rPr lang="sv-SE" smtClean="0"/>
              <a:t>Studenter om studier på distans                        Haglund &amp; Johansson</a:t>
            </a:r>
            <a:endParaRPr lang="sv-SE"/>
          </a:p>
        </p:txBody>
      </p:sp>
      <p:sp>
        <p:nvSpPr>
          <p:cNvPr id="6" name="Platshållare för bildnummer 5"/>
          <p:cNvSpPr>
            <a:spLocks noGrp="1"/>
          </p:cNvSpPr>
          <p:nvPr>
            <p:ph type="sldNum" sz="quarter" idx="12"/>
          </p:nvPr>
        </p:nvSpPr>
        <p:spPr/>
        <p:txBody>
          <a:bodyPr/>
          <a:lstStyle/>
          <a:p>
            <a:fld id="{F988FF4A-F6C2-4A82-8183-ED2FAD7DE4BB}" type="slidenum">
              <a:rPr lang="sv-SE" smtClean="0"/>
              <a:pPr/>
              <a:t>‹#›</a:t>
            </a:fld>
            <a:endParaRPr lang="sv-S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Lodrät rubrik 1"/>
          <p:cNvSpPr>
            <a:spLocks noGrp="1"/>
          </p:cNvSpPr>
          <p:nvPr>
            <p:ph type="title" orient="vert"/>
          </p:nvPr>
        </p:nvSpPr>
        <p:spPr>
          <a:xfrm>
            <a:off x="6629400" y="274638"/>
            <a:ext cx="2057400" cy="5851525"/>
          </a:xfrm>
        </p:spPr>
        <p:txBody>
          <a:bodyPr vert="eaVert"/>
          <a:lstStyle/>
          <a:p>
            <a:r>
              <a:rPr lang="sv-SE" smtClean="0"/>
              <a:t>Klicka här för att ändra format</a:t>
            </a:r>
            <a:endParaRPr lang="sv-SE"/>
          </a:p>
        </p:txBody>
      </p:sp>
      <p:sp>
        <p:nvSpPr>
          <p:cNvPr id="3" name="Platshållare för lodrät text 2"/>
          <p:cNvSpPr>
            <a:spLocks noGrp="1"/>
          </p:cNvSpPr>
          <p:nvPr>
            <p:ph type="body" orient="vert" idx="1"/>
          </p:nvPr>
        </p:nvSpPr>
        <p:spPr>
          <a:xfrm>
            <a:off x="457200" y="274638"/>
            <a:ext cx="6019800" cy="5851525"/>
          </a:xfrm>
        </p:spPr>
        <p:txBody>
          <a:bodyPr vert="eaVert"/>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datum 3"/>
          <p:cNvSpPr>
            <a:spLocks noGrp="1"/>
          </p:cNvSpPr>
          <p:nvPr>
            <p:ph type="dt" sz="half" idx="10"/>
          </p:nvPr>
        </p:nvSpPr>
        <p:spPr/>
        <p:txBody>
          <a:bodyPr/>
          <a:lstStyle/>
          <a:p>
            <a:fld id="{F28522A0-6022-47BA-B209-D3DF615F02D7}" type="datetime1">
              <a:rPr lang="sv-SE" smtClean="0"/>
              <a:pPr/>
              <a:t>2012-10-15</a:t>
            </a:fld>
            <a:endParaRPr lang="sv-SE"/>
          </a:p>
        </p:txBody>
      </p:sp>
      <p:sp>
        <p:nvSpPr>
          <p:cNvPr id="5" name="Platshållare för sidfot 4"/>
          <p:cNvSpPr>
            <a:spLocks noGrp="1"/>
          </p:cNvSpPr>
          <p:nvPr>
            <p:ph type="ftr" sz="quarter" idx="11"/>
          </p:nvPr>
        </p:nvSpPr>
        <p:spPr/>
        <p:txBody>
          <a:bodyPr/>
          <a:lstStyle/>
          <a:p>
            <a:r>
              <a:rPr lang="sv-SE" smtClean="0"/>
              <a:t>Studenter om studier på distans                        Haglund &amp; Johansson</a:t>
            </a:r>
            <a:endParaRPr lang="sv-SE"/>
          </a:p>
        </p:txBody>
      </p:sp>
      <p:sp>
        <p:nvSpPr>
          <p:cNvPr id="6" name="Platshållare för bildnummer 5"/>
          <p:cNvSpPr>
            <a:spLocks noGrp="1"/>
          </p:cNvSpPr>
          <p:nvPr>
            <p:ph type="sldNum" sz="quarter" idx="12"/>
          </p:nvPr>
        </p:nvSpPr>
        <p:spPr/>
        <p:txBody>
          <a:bodyPr/>
          <a:lstStyle/>
          <a:p>
            <a:fld id="{F988FF4A-F6C2-4A82-8183-ED2FAD7DE4BB}" type="slidenum">
              <a:rPr lang="sv-SE" smtClean="0"/>
              <a:pPr/>
              <a:t>‹#›</a:t>
            </a:fld>
            <a:endParaRPr lang="sv-S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sv-SE"/>
          </a:p>
        </p:txBody>
      </p:sp>
      <p:sp>
        <p:nvSpPr>
          <p:cNvPr id="3" name="Platshållare för innehåll 2"/>
          <p:cNvSpPr>
            <a:spLocks noGrp="1"/>
          </p:cNvSpPr>
          <p:nvPr>
            <p:ph idx="1"/>
          </p:nvPr>
        </p:nvSpPr>
        <p:spPr/>
        <p:txBody>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datum 3"/>
          <p:cNvSpPr>
            <a:spLocks noGrp="1"/>
          </p:cNvSpPr>
          <p:nvPr>
            <p:ph type="dt" sz="half" idx="10"/>
          </p:nvPr>
        </p:nvSpPr>
        <p:spPr/>
        <p:txBody>
          <a:bodyPr/>
          <a:lstStyle/>
          <a:p>
            <a:fld id="{12CC0DDB-1044-4A2E-8059-500E51AA9301}" type="datetime1">
              <a:rPr lang="sv-SE" smtClean="0"/>
              <a:pPr/>
              <a:t>2012-10-15</a:t>
            </a:fld>
            <a:endParaRPr lang="sv-SE"/>
          </a:p>
        </p:txBody>
      </p:sp>
      <p:sp>
        <p:nvSpPr>
          <p:cNvPr id="5" name="Platshållare för sidfot 4"/>
          <p:cNvSpPr>
            <a:spLocks noGrp="1"/>
          </p:cNvSpPr>
          <p:nvPr>
            <p:ph type="ftr" sz="quarter" idx="11"/>
          </p:nvPr>
        </p:nvSpPr>
        <p:spPr/>
        <p:txBody>
          <a:bodyPr/>
          <a:lstStyle/>
          <a:p>
            <a:r>
              <a:rPr lang="sv-SE" smtClean="0"/>
              <a:t>Studenter om studier på distans                        Haglund &amp; Johansson</a:t>
            </a:r>
            <a:endParaRPr lang="sv-SE"/>
          </a:p>
        </p:txBody>
      </p:sp>
      <p:sp>
        <p:nvSpPr>
          <p:cNvPr id="6" name="Platshållare för bildnummer 5"/>
          <p:cNvSpPr>
            <a:spLocks noGrp="1"/>
          </p:cNvSpPr>
          <p:nvPr>
            <p:ph type="sldNum" sz="quarter" idx="12"/>
          </p:nvPr>
        </p:nvSpPr>
        <p:spPr/>
        <p:txBody>
          <a:bodyPr/>
          <a:lstStyle/>
          <a:p>
            <a:fld id="{F988FF4A-F6C2-4A82-8183-ED2FAD7DE4BB}" type="slidenum">
              <a:rPr lang="sv-SE" smtClean="0"/>
              <a:pPr/>
              <a:t>‹#›</a:t>
            </a:fld>
            <a:endParaRPr lang="sv-S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Rubrik 1"/>
          <p:cNvSpPr>
            <a:spLocks noGrp="1"/>
          </p:cNvSpPr>
          <p:nvPr>
            <p:ph type="title"/>
          </p:nvPr>
        </p:nvSpPr>
        <p:spPr>
          <a:xfrm>
            <a:off x="722313" y="4406900"/>
            <a:ext cx="7772400" cy="1362075"/>
          </a:xfrm>
        </p:spPr>
        <p:txBody>
          <a:bodyPr anchor="t"/>
          <a:lstStyle>
            <a:lvl1pPr algn="l">
              <a:defRPr sz="4000" b="1" cap="all"/>
            </a:lvl1pPr>
          </a:lstStyle>
          <a:p>
            <a:r>
              <a:rPr lang="sv-SE" smtClean="0"/>
              <a:t>Klicka här för att ändra format</a:t>
            </a:r>
            <a:endParaRPr lang="sv-SE"/>
          </a:p>
        </p:txBody>
      </p:sp>
      <p:sp>
        <p:nvSpPr>
          <p:cNvPr id="3" name="Platshållare för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v-SE" smtClean="0"/>
              <a:t>Klicka här för att ändra format på bakgrundstexten</a:t>
            </a:r>
          </a:p>
        </p:txBody>
      </p:sp>
      <p:sp>
        <p:nvSpPr>
          <p:cNvPr id="4" name="Platshållare för datum 3"/>
          <p:cNvSpPr>
            <a:spLocks noGrp="1"/>
          </p:cNvSpPr>
          <p:nvPr>
            <p:ph type="dt" sz="half" idx="10"/>
          </p:nvPr>
        </p:nvSpPr>
        <p:spPr/>
        <p:txBody>
          <a:bodyPr/>
          <a:lstStyle/>
          <a:p>
            <a:fld id="{8EC65FC3-3B80-4AA0-AC95-F30C85A914FD}" type="datetime1">
              <a:rPr lang="sv-SE" smtClean="0"/>
              <a:pPr/>
              <a:t>2012-10-15</a:t>
            </a:fld>
            <a:endParaRPr lang="sv-SE"/>
          </a:p>
        </p:txBody>
      </p:sp>
      <p:sp>
        <p:nvSpPr>
          <p:cNvPr id="5" name="Platshållare för sidfot 4"/>
          <p:cNvSpPr>
            <a:spLocks noGrp="1"/>
          </p:cNvSpPr>
          <p:nvPr>
            <p:ph type="ftr" sz="quarter" idx="11"/>
          </p:nvPr>
        </p:nvSpPr>
        <p:spPr/>
        <p:txBody>
          <a:bodyPr/>
          <a:lstStyle/>
          <a:p>
            <a:r>
              <a:rPr lang="sv-SE" smtClean="0"/>
              <a:t>Studenter om studier på distans                        Haglund &amp; Johansson</a:t>
            </a:r>
            <a:endParaRPr lang="sv-SE"/>
          </a:p>
        </p:txBody>
      </p:sp>
      <p:sp>
        <p:nvSpPr>
          <p:cNvPr id="6" name="Platshållare för bildnummer 5"/>
          <p:cNvSpPr>
            <a:spLocks noGrp="1"/>
          </p:cNvSpPr>
          <p:nvPr>
            <p:ph type="sldNum" sz="quarter" idx="12"/>
          </p:nvPr>
        </p:nvSpPr>
        <p:spPr/>
        <p:txBody>
          <a:bodyPr/>
          <a:lstStyle/>
          <a:p>
            <a:fld id="{F988FF4A-F6C2-4A82-8183-ED2FAD7DE4BB}" type="slidenum">
              <a:rPr lang="sv-SE" smtClean="0"/>
              <a:pPr/>
              <a:t>‹#›</a:t>
            </a:fld>
            <a:endParaRPr lang="sv-S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innehållsdelar">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sv-SE"/>
          </a:p>
        </p:txBody>
      </p:sp>
      <p:sp>
        <p:nvSpPr>
          <p:cNvPr id="3" name="Platshållare för innehåll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innehåll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5" name="Platshållare för datum 4"/>
          <p:cNvSpPr>
            <a:spLocks noGrp="1"/>
          </p:cNvSpPr>
          <p:nvPr>
            <p:ph type="dt" sz="half" idx="10"/>
          </p:nvPr>
        </p:nvSpPr>
        <p:spPr/>
        <p:txBody>
          <a:bodyPr/>
          <a:lstStyle/>
          <a:p>
            <a:fld id="{D8EE334E-95C5-49EF-8608-B151446BE88D}" type="datetime1">
              <a:rPr lang="sv-SE" smtClean="0"/>
              <a:pPr/>
              <a:t>2012-10-15</a:t>
            </a:fld>
            <a:endParaRPr lang="sv-SE"/>
          </a:p>
        </p:txBody>
      </p:sp>
      <p:sp>
        <p:nvSpPr>
          <p:cNvPr id="6" name="Platshållare för sidfot 5"/>
          <p:cNvSpPr>
            <a:spLocks noGrp="1"/>
          </p:cNvSpPr>
          <p:nvPr>
            <p:ph type="ftr" sz="quarter" idx="11"/>
          </p:nvPr>
        </p:nvSpPr>
        <p:spPr/>
        <p:txBody>
          <a:bodyPr/>
          <a:lstStyle/>
          <a:p>
            <a:r>
              <a:rPr lang="sv-SE" smtClean="0"/>
              <a:t>Studenter om studier på distans                        Haglund &amp; Johansson</a:t>
            </a:r>
            <a:endParaRPr lang="sv-SE"/>
          </a:p>
        </p:txBody>
      </p:sp>
      <p:sp>
        <p:nvSpPr>
          <p:cNvPr id="7" name="Platshållare för bildnummer 6"/>
          <p:cNvSpPr>
            <a:spLocks noGrp="1"/>
          </p:cNvSpPr>
          <p:nvPr>
            <p:ph type="sldNum" sz="quarter" idx="12"/>
          </p:nvPr>
        </p:nvSpPr>
        <p:spPr/>
        <p:txBody>
          <a:bodyPr/>
          <a:lstStyle/>
          <a:p>
            <a:fld id="{F988FF4A-F6C2-4A82-8183-ED2FAD7DE4BB}" type="slidenum">
              <a:rPr lang="sv-SE" smtClean="0"/>
              <a:pPr/>
              <a:t>‹#›</a:t>
            </a:fld>
            <a:endParaRPr lang="sv-S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lvl1pPr>
              <a:defRPr/>
            </a:lvl1pPr>
          </a:lstStyle>
          <a:p>
            <a:r>
              <a:rPr lang="sv-SE" smtClean="0"/>
              <a:t>Klicka här för att ändra format</a:t>
            </a:r>
            <a:endParaRPr lang="sv-SE"/>
          </a:p>
        </p:txBody>
      </p:sp>
      <p:sp>
        <p:nvSpPr>
          <p:cNvPr id="3" name="Platshållare för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smtClean="0"/>
              <a:t>Klicka här för att ändra format på bakgrundstexten</a:t>
            </a:r>
          </a:p>
        </p:txBody>
      </p:sp>
      <p:sp>
        <p:nvSpPr>
          <p:cNvPr id="4" name="Platshållare för innehåll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5" name="Platshållare för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smtClean="0"/>
              <a:t>Klicka här för att ändra format på bakgrundstexten</a:t>
            </a:r>
          </a:p>
        </p:txBody>
      </p:sp>
      <p:sp>
        <p:nvSpPr>
          <p:cNvPr id="6" name="Platshållare för innehåll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7" name="Platshållare för datum 6"/>
          <p:cNvSpPr>
            <a:spLocks noGrp="1"/>
          </p:cNvSpPr>
          <p:nvPr>
            <p:ph type="dt" sz="half" idx="10"/>
          </p:nvPr>
        </p:nvSpPr>
        <p:spPr/>
        <p:txBody>
          <a:bodyPr/>
          <a:lstStyle/>
          <a:p>
            <a:fld id="{C4598C20-ACEE-4769-8279-2DD1097F2595}" type="datetime1">
              <a:rPr lang="sv-SE" smtClean="0"/>
              <a:pPr/>
              <a:t>2012-10-15</a:t>
            </a:fld>
            <a:endParaRPr lang="sv-SE"/>
          </a:p>
        </p:txBody>
      </p:sp>
      <p:sp>
        <p:nvSpPr>
          <p:cNvPr id="8" name="Platshållare för sidfot 7"/>
          <p:cNvSpPr>
            <a:spLocks noGrp="1"/>
          </p:cNvSpPr>
          <p:nvPr>
            <p:ph type="ftr" sz="quarter" idx="11"/>
          </p:nvPr>
        </p:nvSpPr>
        <p:spPr/>
        <p:txBody>
          <a:bodyPr/>
          <a:lstStyle/>
          <a:p>
            <a:r>
              <a:rPr lang="sv-SE" smtClean="0"/>
              <a:t>Studenter om studier på distans                        Haglund &amp; Johansson</a:t>
            </a:r>
            <a:endParaRPr lang="sv-SE"/>
          </a:p>
        </p:txBody>
      </p:sp>
      <p:sp>
        <p:nvSpPr>
          <p:cNvPr id="9" name="Platshållare för bildnummer 8"/>
          <p:cNvSpPr>
            <a:spLocks noGrp="1"/>
          </p:cNvSpPr>
          <p:nvPr>
            <p:ph type="sldNum" sz="quarter" idx="12"/>
          </p:nvPr>
        </p:nvSpPr>
        <p:spPr/>
        <p:txBody>
          <a:bodyPr/>
          <a:lstStyle/>
          <a:p>
            <a:fld id="{F988FF4A-F6C2-4A82-8183-ED2FAD7DE4BB}" type="slidenum">
              <a:rPr lang="sv-SE" smtClean="0"/>
              <a:pPr/>
              <a:t>‹#›</a:t>
            </a:fld>
            <a:endParaRPr lang="sv-S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sv-SE"/>
          </a:p>
        </p:txBody>
      </p:sp>
      <p:sp>
        <p:nvSpPr>
          <p:cNvPr id="3" name="Platshållare för datum 2"/>
          <p:cNvSpPr>
            <a:spLocks noGrp="1"/>
          </p:cNvSpPr>
          <p:nvPr>
            <p:ph type="dt" sz="half" idx="10"/>
          </p:nvPr>
        </p:nvSpPr>
        <p:spPr/>
        <p:txBody>
          <a:bodyPr/>
          <a:lstStyle/>
          <a:p>
            <a:fld id="{1D496B2E-4523-4583-8A1C-A85962B75020}" type="datetime1">
              <a:rPr lang="sv-SE" smtClean="0"/>
              <a:pPr/>
              <a:t>2012-10-15</a:t>
            </a:fld>
            <a:endParaRPr lang="sv-SE"/>
          </a:p>
        </p:txBody>
      </p:sp>
      <p:sp>
        <p:nvSpPr>
          <p:cNvPr id="4" name="Platshållare för sidfot 3"/>
          <p:cNvSpPr>
            <a:spLocks noGrp="1"/>
          </p:cNvSpPr>
          <p:nvPr>
            <p:ph type="ftr" sz="quarter" idx="11"/>
          </p:nvPr>
        </p:nvSpPr>
        <p:spPr/>
        <p:txBody>
          <a:bodyPr/>
          <a:lstStyle/>
          <a:p>
            <a:r>
              <a:rPr lang="sv-SE" smtClean="0"/>
              <a:t>Studenter om studier på distans                        Haglund &amp; Johansson</a:t>
            </a:r>
            <a:endParaRPr lang="sv-SE"/>
          </a:p>
        </p:txBody>
      </p:sp>
      <p:sp>
        <p:nvSpPr>
          <p:cNvPr id="5" name="Platshållare för bildnummer 4"/>
          <p:cNvSpPr>
            <a:spLocks noGrp="1"/>
          </p:cNvSpPr>
          <p:nvPr>
            <p:ph type="sldNum" sz="quarter" idx="12"/>
          </p:nvPr>
        </p:nvSpPr>
        <p:spPr/>
        <p:txBody>
          <a:bodyPr/>
          <a:lstStyle/>
          <a:p>
            <a:fld id="{F988FF4A-F6C2-4A82-8183-ED2FAD7DE4BB}" type="slidenum">
              <a:rPr lang="sv-SE" smtClean="0"/>
              <a:pPr/>
              <a:t>‹#›</a:t>
            </a:fld>
            <a:endParaRPr lang="sv-S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tshållare för datum 1"/>
          <p:cNvSpPr>
            <a:spLocks noGrp="1"/>
          </p:cNvSpPr>
          <p:nvPr>
            <p:ph type="dt" sz="half" idx="10"/>
          </p:nvPr>
        </p:nvSpPr>
        <p:spPr/>
        <p:txBody>
          <a:bodyPr/>
          <a:lstStyle/>
          <a:p>
            <a:fld id="{013F86EF-30A8-48D5-BB20-DE50A9848742}" type="datetime1">
              <a:rPr lang="sv-SE" smtClean="0"/>
              <a:pPr/>
              <a:t>2012-10-15</a:t>
            </a:fld>
            <a:endParaRPr lang="sv-SE"/>
          </a:p>
        </p:txBody>
      </p:sp>
      <p:sp>
        <p:nvSpPr>
          <p:cNvPr id="3" name="Platshållare för sidfot 2"/>
          <p:cNvSpPr>
            <a:spLocks noGrp="1"/>
          </p:cNvSpPr>
          <p:nvPr>
            <p:ph type="ftr" sz="quarter" idx="11"/>
          </p:nvPr>
        </p:nvSpPr>
        <p:spPr/>
        <p:txBody>
          <a:bodyPr/>
          <a:lstStyle/>
          <a:p>
            <a:r>
              <a:rPr lang="sv-SE" smtClean="0"/>
              <a:t>Studenter om studier på distans                        Haglund &amp; Johansson</a:t>
            </a:r>
            <a:endParaRPr lang="sv-SE"/>
          </a:p>
        </p:txBody>
      </p:sp>
      <p:sp>
        <p:nvSpPr>
          <p:cNvPr id="4" name="Platshållare för bildnummer 3"/>
          <p:cNvSpPr>
            <a:spLocks noGrp="1"/>
          </p:cNvSpPr>
          <p:nvPr>
            <p:ph type="sldNum" sz="quarter" idx="12"/>
          </p:nvPr>
        </p:nvSpPr>
        <p:spPr/>
        <p:txBody>
          <a:bodyPr/>
          <a:lstStyle/>
          <a:p>
            <a:fld id="{F988FF4A-F6C2-4A82-8183-ED2FAD7DE4BB}" type="slidenum">
              <a:rPr lang="sv-SE" smtClean="0"/>
              <a:pPr/>
              <a:t>‹#›</a:t>
            </a:fld>
            <a:endParaRPr lang="sv-S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nehåll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457200" y="273050"/>
            <a:ext cx="3008313" cy="1162050"/>
          </a:xfrm>
        </p:spPr>
        <p:txBody>
          <a:bodyPr anchor="b"/>
          <a:lstStyle>
            <a:lvl1pPr algn="l">
              <a:defRPr sz="2000" b="1"/>
            </a:lvl1pPr>
          </a:lstStyle>
          <a:p>
            <a:r>
              <a:rPr lang="sv-SE" smtClean="0"/>
              <a:t>Klicka här för att ändra format</a:t>
            </a:r>
            <a:endParaRPr lang="sv-SE"/>
          </a:p>
        </p:txBody>
      </p:sp>
      <p:sp>
        <p:nvSpPr>
          <p:cNvPr id="3" name="Platshållare för innehåll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smtClean="0"/>
              <a:t>Klicka här för att ändra format på bakgrundstexten</a:t>
            </a:r>
          </a:p>
        </p:txBody>
      </p:sp>
      <p:sp>
        <p:nvSpPr>
          <p:cNvPr id="5" name="Platshållare för datum 4"/>
          <p:cNvSpPr>
            <a:spLocks noGrp="1"/>
          </p:cNvSpPr>
          <p:nvPr>
            <p:ph type="dt" sz="half" idx="10"/>
          </p:nvPr>
        </p:nvSpPr>
        <p:spPr/>
        <p:txBody>
          <a:bodyPr/>
          <a:lstStyle/>
          <a:p>
            <a:fld id="{48912723-CFB2-4884-9BDE-536C18745371}" type="datetime1">
              <a:rPr lang="sv-SE" smtClean="0"/>
              <a:pPr/>
              <a:t>2012-10-15</a:t>
            </a:fld>
            <a:endParaRPr lang="sv-SE"/>
          </a:p>
        </p:txBody>
      </p:sp>
      <p:sp>
        <p:nvSpPr>
          <p:cNvPr id="6" name="Platshållare för sidfot 5"/>
          <p:cNvSpPr>
            <a:spLocks noGrp="1"/>
          </p:cNvSpPr>
          <p:nvPr>
            <p:ph type="ftr" sz="quarter" idx="11"/>
          </p:nvPr>
        </p:nvSpPr>
        <p:spPr/>
        <p:txBody>
          <a:bodyPr/>
          <a:lstStyle/>
          <a:p>
            <a:r>
              <a:rPr lang="sv-SE" smtClean="0"/>
              <a:t>Studenter om studier på distans                        Haglund &amp; Johansson</a:t>
            </a:r>
            <a:endParaRPr lang="sv-SE"/>
          </a:p>
        </p:txBody>
      </p:sp>
      <p:sp>
        <p:nvSpPr>
          <p:cNvPr id="7" name="Platshållare för bildnummer 6"/>
          <p:cNvSpPr>
            <a:spLocks noGrp="1"/>
          </p:cNvSpPr>
          <p:nvPr>
            <p:ph type="sldNum" sz="quarter" idx="12"/>
          </p:nvPr>
        </p:nvSpPr>
        <p:spPr/>
        <p:txBody>
          <a:bodyPr/>
          <a:lstStyle/>
          <a:p>
            <a:fld id="{F988FF4A-F6C2-4A82-8183-ED2FAD7DE4BB}" type="slidenum">
              <a:rPr lang="sv-SE" smtClean="0"/>
              <a:pPr/>
              <a:t>‹#›</a:t>
            </a:fld>
            <a:endParaRPr lang="sv-S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1792288" y="4800600"/>
            <a:ext cx="5486400" cy="566738"/>
          </a:xfrm>
        </p:spPr>
        <p:txBody>
          <a:bodyPr anchor="b"/>
          <a:lstStyle>
            <a:lvl1pPr algn="l">
              <a:defRPr sz="2000" b="1"/>
            </a:lvl1pPr>
          </a:lstStyle>
          <a:p>
            <a:r>
              <a:rPr lang="sv-SE" smtClean="0"/>
              <a:t>Klicka här för att ändra format</a:t>
            </a:r>
            <a:endParaRPr lang="sv-SE"/>
          </a:p>
        </p:txBody>
      </p:sp>
      <p:sp>
        <p:nvSpPr>
          <p:cNvPr id="3" name="Platshållare för bild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v-SE"/>
          </a:p>
        </p:txBody>
      </p:sp>
      <p:sp>
        <p:nvSpPr>
          <p:cNvPr id="4" name="Platshållare för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smtClean="0"/>
              <a:t>Klicka här för att ändra format på bakgrundstexten</a:t>
            </a:r>
          </a:p>
        </p:txBody>
      </p:sp>
      <p:sp>
        <p:nvSpPr>
          <p:cNvPr id="5" name="Platshållare för datum 4"/>
          <p:cNvSpPr>
            <a:spLocks noGrp="1"/>
          </p:cNvSpPr>
          <p:nvPr>
            <p:ph type="dt" sz="half" idx="10"/>
          </p:nvPr>
        </p:nvSpPr>
        <p:spPr/>
        <p:txBody>
          <a:bodyPr/>
          <a:lstStyle/>
          <a:p>
            <a:fld id="{58D222DB-AB82-45DE-A133-6E3881A6FC57}" type="datetime1">
              <a:rPr lang="sv-SE" smtClean="0"/>
              <a:pPr/>
              <a:t>2012-10-15</a:t>
            </a:fld>
            <a:endParaRPr lang="sv-SE"/>
          </a:p>
        </p:txBody>
      </p:sp>
      <p:sp>
        <p:nvSpPr>
          <p:cNvPr id="6" name="Platshållare för sidfot 5"/>
          <p:cNvSpPr>
            <a:spLocks noGrp="1"/>
          </p:cNvSpPr>
          <p:nvPr>
            <p:ph type="ftr" sz="quarter" idx="11"/>
          </p:nvPr>
        </p:nvSpPr>
        <p:spPr/>
        <p:txBody>
          <a:bodyPr/>
          <a:lstStyle/>
          <a:p>
            <a:r>
              <a:rPr lang="sv-SE" smtClean="0"/>
              <a:t>Studenter om studier på distans                        Haglund &amp; Johansson</a:t>
            </a:r>
            <a:endParaRPr lang="sv-SE"/>
          </a:p>
        </p:txBody>
      </p:sp>
      <p:sp>
        <p:nvSpPr>
          <p:cNvPr id="7" name="Platshållare för bildnummer 6"/>
          <p:cNvSpPr>
            <a:spLocks noGrp="1"/>
          </p:cNvSpPr>
          <p:nvPr>
            <p:ph type="sldNum" sz="quarter" idx="12"/>
          </p:nvPr>
        </p:nvSpPr>
        <p:spPr/>
        <p:txBody>
          <a:bodyPr/>
          <a:lstStyle/>
          <a:p>
            <a:fld id="{F988FF4A-F6C2-4A82-8183-ED2FAD7DE4BB}" type="slidenum">
              <a:rPr lang="sv-SE" smtClean="0"/>
              <a:pPr/>
              <a:t>‹#›</a:t>
            </a:fld>
            <a:endParaRPr lang="sv-SE"/>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rubrik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sv-SE" smtClean="0"/>
              <a:t>Klicka här för att ändra format</a:t>
            </a:r>
            <a:endParaRPr lang="sv-SE"/>
          </a:p>
        </p:txBody>
      </p:sp>
      <p:sp>
        <p:nvSpPr>
          <p:cNvPr id="3" name="Platshållare för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80D6C13-4F0B-432A-9BAF-388F2BA84A67}" type="datetime1">
              <a:rPr lang="sv-SE" smtClean="0"/>
              <a:pPr/>
              <a:t>2012-10-15</a:t>
            </a:fld>
            <a:endParaRPr lang="sv-SE"/>
          </a:p>
        </p:txBody>
      </p:sp>
      <p:sp>
        <p:nvSpPr>
          <p:cNvPr id="5" name="Platshållare för sidfot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sv-SE" smtClean="0"/>
              <a:t>Studenter om studier på distans                        Haglund &amp; Johansson</a:t>
            </a:r>
            <a:endParaRPr lang="sv-SE"/>
          </a:p>
        </p:txBody>
      </p:sp>
      <p:sp>
        <p:nvSpPr>
          <p:cNvPr id="6" name="Platshållare för bildnumm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988FF4A-F6C2-4A82-8183-ED2FAD7DE4BB}" type="slidenum">
              <a:rPr lang="sv-SE" smtClean="0"/>
              <a:pPr/>
              <a:t>‹#›</a:t>
            </a:fld>
            <a:endParaRPr lang="sv-SE"/>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chart" Target="../charts/chart2.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3" Type="http://schemas.openxmlformats.org/officeDocument/2006/relationships/hyperlink" Target="mailto:Lars.haglund@kau.se" TargetMode="External"/><Relationship Id="rId2" Type="http://schemas.openxmlformats.org/officeDocument/2006/relationships/hyperlink" Target="http://urn.kb.se/resolve?urn=urn:nbn:se:kau:diva-13370" TargetMode="Externa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hyperlink" Target="mailto:Lena.e.johansson@kau.se"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7"/>
          <p:cNvSpPr>
            <a:spLocks noChangeArrowheads="1"/>
          </p:cNvSpPr>
          <p:nvPr/>
        </p:nvSpPr>
        <p:spPr bwMode="auto">
          <a:xfrm>
            <a:off x="3635375" y="5517232"/>
            <a:ext cx="5508625" cy="620712"/>
          </a:xfrm>
          <a:prstGeom prst="rect">
            <a:avLst/>
          </a:prstGeom>
          <a:noFill/>
          <a:ln w="9525">
            <a:noFill/>
            <a:miter lim="800000"/>
            <a:headEnd/>
            <a:tailEnd/>
          </a:ln>
        </p:spPr>
        <p:txBody>
          <a:bodyPr anchor="ctr"/>
          <a:lstStyle/>
          <a:p>
            <a:pPr algn="ctr"/>
            <a:r>
              <a:rPr lang="en-GB" sz="2400" dirty="0">
                <a:solidFill>
                  <a:schemeClr val="tx2"/>
                </a:solidFill>
              </a:rPr>
              <a:t>Lena E. Johansson </a:t>
            </a:r>
            <a:r>
              <a:rPr lang="en-GB" sz="2400" dirty="0" err="1">
                <a:solidFill>
                  <a:schemeClr val="tx2"/>
                </a:solidFill>
              </a:rPr>
              <a:t>och</a:t>
            </a:r>
            <a:r>
              <a:rPr lang="en-GB" sz="2400" dirty="0">
                <a:solidFill>
                  <a:schemeClr val="tx2"/>
                </a:solidFill>
              </a:rPr>
              <a:t> Lars Haglund</a:t>
            </a:r>
          </a:p>
        </p:txBody>
      </p:sp>
      <p:sp>
        <p:nvSpPr>
          <p:cNvPr id="2051" name="Rectangle 8"/>
          <p:cNvSpPr>
            <a:spLocks noChangeArrowheads="1"/>
          </p:cNvSpPr>
          <p:nvPr/>
        </p:nvSpPr>
        <p:spPr bwMode="auto">
          <a:xfrm>
            <a:off x="611188" y="1700213"/>
            <a:ext cx="5976937" cy="3416320"/>
          </a:xfrm>
          <a:prstGeom prst="rect">
            <a:avLst/>
          </a:prstGeom>
          <a:noFill/>
          <a:ln w="9525" algn="ctr">
            <a:noFill/>
            <a:miter lim="800000"/>
            <a:headEnd/>
            <a:tailEnd/>
          </a:ln>
        </p:spPr>
        <p:txBody>
          <a:bodyPr wrap="square">
            <a:spAutoFit/>
          </a:bodyPr>
          <a:lstStyle/>
          <a:p>
            <a:pPr marL="342900" indent="-342900" algn="ctr">
              <a:spcBef>
                <a:spcPct val="20000"/>
              </a:spcBef>
              <a:defRPr/>
            </a:pPr>
            <a:r>
              <a:rPr lang="sv-SE" sz="3600" b="1" dirty="0" smtClean="0">
                <a:solidFill>
                  <a:schemeClr val="folHlink"/>
                </a:solidFill>
              </a:rPr>
              <a:t>Distansstudenter </a:t>
            </a:r>
            <a:r>
              <a:rPr lang="sv-SE" sz="3600" b="1" dirty="0" smtClean="0">
                <a:solidFill>
                  <a:srgbClr val="FFCC00"/>
                </a:solidFill>
              </a:rPr>
              <a:t>om </a:t>
            </a:r>
            <a:r>
              <a:rPr lang="sv-SE" sz="3600" b="1" dirty="0" smtClean="0">
                <a:solidFill>
                  <a:schemeClr val="accent3">
                    <a:lumMod val="50000"/>
                  </a:schemeClr>
                </a:solidFill>
              </a:rPr>
              <a:t>IKT, </a:t>
            </a:r>
            <a:r>
              <a:rPr lang="sv-SE" sz="3600" b="1" dirty="0" smtClean="0">
                <a:solidFill>
                  <a:srgbClr val="CC0000"/>
                </a:solidFill>
              </a:rPr>
              <a:t>lärprocesser,</a:t>
            </a:r>
            <a:r>
              <a:rPr lang="sv-SE" sz="3600" b="1" dirty="0" smtClean="0">
                <a:solidFill>
                  <a:schemeClr val="accent3">
                    <a:lumMod val="50000"/>
                  </a:schemeClr>
                </a:solidFill>
              </a:rPr>
              <a:t> </a:t>
            </a:r>
            <a:r>
              <a:rPr lang="sv-SE" sz="3600" b="1" dirty="0" smtClean="0">
                <a:solidFill>
                  <a:schemeClr val="tx1">
                    <a:lumMod val="65000"/>
                    <a:lumOff val="35000"/>
                  </a:schemeClr>
                </a:solidFill>
              </a:rPr>
              <a:t>utbildningskvalitet </a:t>
            </a:r>
            <a:r>
              <a:rPr lang="sv-SE" sz="3600" b="1" dirty="0" smtClean="0">
                <a:solidFill>
                  <a:schemeClr val="accent6">
                    <a:lumMod val="75000"/>
                  </a:schemeClr>
                </a:solidFill>
              </a:rPr>
              <a:t>och</a:t>
            </a:r>
            <a:r>
              <a:rPr lang="sv-SE" sz="3600" b="1" dirty="0" smtClean="0">
                <a:solidFill>
                  <a:srgbClr val="CC0000"/>
                </a:solidFill>
              </a:rPr>
              <a:t> </a:t>
            </a:r>
            <a:r>
              <a:rPr lang="sv-SE" sz="3600" b="1" dirty="0" smtClean="0">
                <a:solidFill>
                  <a:srgbClr val="0070C0"/>
                </a:solidFill>
              </a:rPr>
              <a:t>resultat</a:t>
            </a:r>
            <a:endParaRPr lang="sv-SE" sz="3600" b="1" dirty="0">
              <a:solidFill>
                <a:srgbClr val="CC0000"/>
              </a:solidFill>
            </a:endParaRPr>
          </a:p>
          <a:p>
            <a:pPr marL="342900" indent="-342900" algn="ctr">
              <a:spcBef>
                <a:spcPct val="20000"/>
              </a:spcBef>
              <a:defRPr/>
            </a:pPr>
            <a:endParaRPr lang="sv-SE" sz="3600" b="1" dirty="0">
              <a:solidFill>
                <a:srgbClr val="CC0000"/>
              </a:solidFill>
            </a:endParaRPr>
          </a:p>
          <a:p>
            <a:pPr marL="342900" indent="-342900" algn="ctr">
              <a:spcBef>
                <a:spcPct val="20000"/>
              </a:spcBef>
              <a:defRPr/>
            </a:pPr>
            <a:r>
              <a:rPr lang="sv-SE" sz="2400" b="1" dirty="0" smtClean="0">
                <a:solidFill>
                  <a:schemeClr val="accent6">
                    <a:lumMod val="75000"/>
                  </a:schemeClr>
                </a:solidFill>
              </a:rPr>
              <a:t>Studentenkäter </a:t>
            </a:r>
            <a:r>
              <a:rPr lang="sv-SE" sz="2400" b="1" dirty="0" smtClean="0">
                <a:solidFill>
                  <a:srgbClr val="777777"/>
                </a:solidFill>
              </a:rPr>
              <a:t>på </a:t>
            </a:r>
            <a:r>
              <a:rPr lang="sv-SE" sz="2400" b="1" dirty="0" smtClean="0">
                <a:solidFill>
                  <a:schemeClr val="tx1">
                    <a:lumMod val="95000"/>
                    <a:lumOff val="5000"/>
                  </a:schemeClr>
                </a:solidFill>
              </a:rPr>
              <a:t>nätet</a:t>
            </a:r>
            <a:r>
              <a:rPr lang="sv-SE" sz="2400" b="1" dirty="0" smtClean="0">
                <a:solidFill>
                  <a:srgbClr val="CC0000"/>
                </a:solidFill>
              </a:rPr>
              <a:t> 2007 2010 och  </a:t>
            </a:r>
            <a:r>
              <a:rPr lang="sv-SE" sz="2400" b="1" dirty="0" smtClean="0"/>
              <a:t>2011</a:t>
            </a:r>
            <a:endParaRPr lang="sv-SE" sz="2400" b="1" dirty="0"/>
          </a:p>
        </p:txBody>
      </p:sp>
      <p:pic>
        <p:nvPicPr>
          <p:cNvPr id="2052" name="Picture 3" descr="Bild1"/>
          <p:cNvPicPr>
            <a:picLocks noChangeAspect="1" noChangeArrowheads="1"/>
          </p:cNvPicPr>
          <p:nvPr/>
        </p:nvPicPr>
        <p:blipFill>
          <a:blip r:embed="rId3" cstate="print"/>
          <a:srcRect t="15326"/>
          <a:stretch>
            <a:fillRect/>
          </a:stretch>
        </p:blipFill>
        <p:spPr bwMode="auto">
          <a:xfrm>
            <a:off x="6588125" y="404813"/>
            <a:ext cx="1944688" cy="3090862"/>
          </a:xfrm>
          <a:prstGeom prst="rect">
            <a:avLst/>
          </a:prstGeom>
          <a:noFill/>
          <a:ln w="9525">
            <a:noFill/>
            <a:miter lim="800000"/>
            <a:headEnd/>
            <a:tailEnd/>
          </a:ln>
        </p:spPr>
      </p:pic>
      <p:sp>
        <p:nvSpPr>
          <p:cNvPr id="6" name="Platshållare för datum 5"/>
          <p:cNvSpPr>
            <a:spLocks noGrp="1"/>
          </p:cNvSpPr>
          <p:nvPr>
            <p:ph type="dt" sz="half" idx="10"/>
          </p:nvPr>
        </p:nvSpPr>
        <p:spPr/>
        <p:txBody>
          <a:bodyPr/>
          <a:lstStyle/>
          <a:p>
            <a:fld id="{6139B8EC-373B-46D1-B320-5B3AD1888C21}" type="datetime1">
              <a:rPr lang="sv-SE" smtClean="0"/>
              <a:pPr/>
              <a:t>2012-10-15</a:t>
            </a:fld>
            <a:endParaRPr lang="sv-SE" dirty="0"/>
          </a:p>
        </p:txBody>
      </p:sp>
      <p:sp>
        <p:nvSpPr>
          <p:cNvPr id="7" name="Platshållare för bildnummer 6"/>
          <p:cNvSpPr>
            <a:spLocks noGrp="1"/>
          </p:cNvSpPr>
          <p:nvPr>
            <p:ph type="sldNum" sz="quarter" idx="12"/>
          </p:nvPr>
        </p:nvSpPr>
        <p:spPr/>
        <p:txBody>
          <a:bodyPr/>
          <a:lstStyle/>
          <a:p>
            <a:fld id="{C847504D-8BD9-47E7-B2AC-7E83D953DF82}" type="slidenum">
              <a:rPr lang="sv-SE" smtClean="0"/>
              <a:pPr/>
              <a:t>1</a:t>
            </a:fld>
            <a:endParaRPr lang="sv-SE" dirty="0"/>
          </a:p>
        </p:txBody>
      </p:sp>
      <p:sp>
        <p:nvSpPr>
          <p:cNvPr id="8" name="Platshållare för sidfot 7"/>
          <p:cNvSpPr>
            <a:spLocks noGrp="1"/>
          </p:cNvSpPr>
          <p:nvPr>
            <p:ph type="ftr" sz="quarter" idx="11"/>
          </p:nvPr>
        </p:nvSpPr>
        <p:spPr/>
        <p:txBody>
          <a:bodyPr/>
          <a:lstStyle/>
          <a:p>
            <a:r>
              <a:rPr lang="sv-SE" dirty="0" smtClean="0"/>
              <a:t>Studenter om studier på distans                        Haglund &amp; Johansson</a:t>
            </a:r>
            <a:endParaRPr lang="sv-SE"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t>Lärarna kunniga och stödjande</a:t>
            </a:r>
            <a:endParaRPr lang="sv-SE" dirty="0"/>
          </a:p>
        </p:txBody>
      </p:sp>
      <p:sp>
        <p:nvSpPr>
          <p:cNvPr id="3" name="Platshållare för innehåll 2"/>
          <p:cNvSpPr>
            <a:spLocks noGrp="1"/>
          </p:cNvSpPr>
          <p:nvPr>
            <p:ph idx="1"/>
          </p:nvPr>
        </p:nvSpPr>
        <p:spPr/>
        <p:txBody>
          <a:bodyPr>
            <a:normAutofit fontScale="92500" lnSpcReduction="20000"/>
          </a:bodyPr>
          <a:lstStyle/>
          <a:p>
            <a:r>
              <a:rPr lang="sv-SE" dirty="0" smtClean="0"/>
              <a:t>64 % instämmer helt kunniga lärare</a:t>
            </a:r>
          </a:p>
          <a:p>
            <a:r>
              <a:rPr lang="sv-SE" dirty="0" smtClean="0"/>
              <a:t>47 % instämmer helt lärarna stödjande</a:t>
            </a:r>
          </a:p>
          <a:p>
            <a:r>
              <a:rPr lang="sv-SE" i="1" dirty="0" smtClean="0"/>
              <a:t>Distansstudenterna mer nöjda med lärarna </a:t>
            </a:r>
          </a:p>
          <a:p>
            <a:pPr marL="0" indent="0">
              <a:buNone/>
            </a:pPr>
            <a:endParaRPr lang="sv-SE" dirty="0" smtClean="0"/>
          </a:p>
          <a:p>
            <a:pPr marL="0" indent="0">
              <a:buNone/>
            </a:pPr>
            <a:r>
              <a:rPr lang="sv-SE" dirty="0" smtClean="0"/>
              <a:t>Mest nöjda är</a:t>
            </a:r>
          </a:p>
          <a:p>
            <a:r>
              <a:rPr lang="sv-SE" dirty="0" smtClean="0"/>
              <a:t>Utbildningsledning och skolutveckling</a:t>
            </a:r>
          </a:p>
          <a:p>
            <a:r>
              <a:rPr lang="sv-SE" dirty="0" smtClean="0"/>
              <a:t>Biologiprogrammet</a:t>
            </a:r>
          </a:p>
          <a:p>
            <a:r>
              <a:rPr lang="sv-SE" dirty="0" smtClean="0"/>
              <a:t>Uppdragsutbildning</a:t>
            </a:r>
          </a:p>
          <a:p>
            <a:r>
              <a:rPr lang="sv-SE" dirty="0" smtClean="0"/>
              <a:t>Projektledning, Speciallärare</a:t>
            </a:r>
            <a:endParaRPr lang="sv-SE" dirty="0"/>
          </a:p>
        </p:txBody>
      </p:sp>
      <p:sp>
        <p:nvSpPr>
          <p:cNvPr id="6" name="Platshållare för datum 5"/>
          <p:cNvSpPr>
            <a:spLocks noGrp="1"/>
          </p:cNvSpPr>
          <p:nvPr>
            <p:ph type="dt" sz="half" idx="10"/>
          </p:nvPr>
        </p:nvSpPr>
        <p:spPr/>
        <p:txBody>
          <a:bodyPr/>
          <a:lstStyle/>
          <a:p>
            <a:fld id="{6F98FF12-21A6-4FA9-ADD4-B57157FCC569}" type="datetime1">
              <a:rPr lang="sv-SE" smtClean="0"/>
              <a:pPr/>
              <a:t>2012-10-15</a:t>
            </a:fld>
            <a:endParaRPr lang="sv-SE" dirty="0"/>
          </a:p>
        </p:txBody>
      </p:sp>
      <p:sp>
        <p:nvSpPr>
          <p:cNvPr id="8" name="Platshållare för sidfot 7"/>
          <p:cNvSpPr>
            <a:spLocks noGrp="1"/>
          </p:cNvSpPr>
          <p:nvPr>
            <p:ph type="ftr" sz="quarter" idx="11"/>
          </p:nvPr>
        </p:nvSpPr>
        <p:spPr/>
        <p:txBody>
          <a:bodyPr/>
          <a:lstStyle/>
          <a:p>
            <a:r>
              <a:rPr lang="sv-SE" smtClean="0"/>
              <a:t>Studenter om studier på distans                        Haglund &amp; Johansson</a:t>
            </a:r>
            <a:endParaRPr lang="sv-SE" dirty="0"/>
          </a:p>
        </p:txBody>
      </p:sp>
      <p:sp>
        <p:nvSpPr>
          <p:cNvPr id="7" name="Platshållare för bildnummer 6"/>
          <p:cNvSpPr>
            <a:spLocks noGrp="1"/>
          </p:cNvSpPr>
          <p:nvPr>
            <p:ph type="sldNum" sz="quarter" idx="12"/>
          </p:nvPr>
        </p:nvSpPr>
        <p:spPr/>
        <p:txBody>
          <a:bodyPr/>
          <a:lstStyle/>
          <a:p>
            <a:fld id="{C847504D-8BD9-47E7-B2AC-7E83D953DF82}" type="slidenum">
              <a:rPr lang="sv-SE" smtClean="0"/>
              <a:pPr/>
              <a:t>10</a:t>
            </a:fld>
            <a:endParaRPr lang="sv-SE" dirty="0"/>
          </a:p>
        </p:txBody>
      </p:sp>
      <p:pic>
        <p:nvPicPr>
          <p:cNvPr id="10"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596336" y="5229199"/>
            <a:ext cx="1495425" cy="1266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09688253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t>Lärarna stödjande </a:t>
            </a:r>
            <a:endParaRPr lang="sv-SE" dirty="0"/>
          </a:p>
        </p:txBody>
      </p:sp>
      <p:sp>
        <p:nvSpPr>
          <p:cNvPr id="3" name="Platshållare för innehåll 2"/>
          <p:cNvSpPr>
            <a:spLocks noGrp="1"/>
          </p:cNvSpPr>
          <p:nvPr>
            <p:ph idx="1"/>
          </p:nvPr>
        </p:nvSpPr>
        <p:spPr/>
        <p:txBody>
          <a:bodyPr>
            <a:normAutofit/>
          </a:bodyPr>
          <a:lstStyle/>
          <a:p>
            <a:endParaRPr lang="sv-SE" dirty="0" smtClean="0"/>
          </a:p>
          <a:p>
            <a:r>
              <a:rPr lang="sv-SE" dirty="0" smtClean="0"/>
              <a:t>87 % instämmer </a:t>
            </a:r>
            <a:r>
              <a:rPr lang="sv-SE" u="sng" dirty="0" smtClean="0"/>
              <a:t>helt/delvis</a:t>
            </a:r>
            <a:r>
              <a:rPr lang="sv-SE" dirty="0" smtClean="0"/>
              <a:t> lärarna stödjande (Kau)</a:t>
            </a:r>
          </a:p>
          <a:p>
            <a:r>
              <a:rPr lang="sv-SE" dirty="0" smtClean="0"/>
              <a:t>56 % nöjda </a:t>
            </a:r>
            <a:r>
              <a:rPr lang="sv-SE" u="sng" dirty="0" smtClean="0"/>
              <a:t>mkt/ganska </a:t>
            </a:r>
            <a:r>
              <a:rPr lang="sv-SE" dirty="0" smtClean="0"/>
              <a:t>med stödet, alla (SCB)</a:t>
            </a:r>
          </a:p>
          <a:p>
            <a:r>
              <a:rPr lang="sv-SE" dirty="0" smtClean="0"/>
              <a:t>76 % nöjda med stödet av de som slutförde kursen (SCB)</a:t>
            </a:r>
          </a:p>
          <a:p>
            <a:r>
              <a:rPr lang="sv-SE" dirty="0" smtClean="0"/>
              <a:t>64 % nöjda med stödet, campus, alla (SCB)</a:t>
            </a:r>
            <a:endParaRPr lang="sv-SE" dirty="0"/>
          </a:p>
          <a:p>
            <a:endParaRPr lang="sv-SE" dirty="0" smtClean="0"/>
          </a:p>
          <a:p>
            <a:endParaRPr lang="sv-SE" dirty="0"/>
          </a:p>
          <a:p>
            <a:pPr marL="0" indent="0">
              <a:buNone/>
            </a:pPr>
            <a:endParaRPr lang="sv-SE" dirty="0" smtClean="0"/>
          </a:p>
        </p:txBody>
      </p:sp>
      <p:sp>
        <p:nvSpPr>
          <p:cNvPr id="6" name="Platshållare för datum 5"/>
          <p:cNvSpPr>
            <a:spLocks noGrp="1"/>
          </p:cNvSpPr>
          <p:nvPr>
            <p:ph type="dt" sz="half" idx="10"/>
          </p:nvPr>
        </p:nvSpPr>
        <p:spPr/>
        <p:txBody>
          <a:bodyPr/>
          <a:lstStyle/>
          <a:p>
            <a:fld id="{6F98FF12-21A6-4FA9-ADD4-B57157FCC569}" type="datetime1">
              <a:rPr lang="sv-SE" smtClean="0"/>
              <a:pPr/>
              <a:t>2012-10-15</a:t>
            </a:fld>
            <a:endParaRPr lang="sv-SE" dirty="0"/>
          </a:p>
        </p:txBody>
      </p:sp>
      <p:sp>
        <p:nvSpPr>
          <p:cNvPr id="8" name="Platshållare för sidfot 7"/>
          <p:cNvSpPr>
            <a:spLocks noGrp="1"/>
          </p:cNvSpPr>
          <p:nvPr>
            <p:ph type="ftr" sz="quarter" idx="11"/>
          </p:nvPr>
        </p:nvSpPr>
        <p:spPr/>
        <p:txBody>
          <a:bodyPr/>
          <a:lstStyle/>
          <a:p>
            <a:r>
              <a:rPr lang="sv-SE" smtClean="0"/>
              <a:t>Studenter om studier på distans                        Haglund &amp; Johansson</a:t>
            </a:r>
            <a:endParaRPr lang="sv-SE" dirty="0"/>
          </a:p>
        </p:txBody>
      </p:sp>
      <p:sp>
        <p:nvSpPr>
          <p:cNvPr id="7" name="Platshållare för bildnummer 6"/>
          <p:cNvSpPr>
            <a:spLocks noGrp="1"/>
          </p:cNvSpPr>
          <p:nvPr>
            <p:ph type="sldNum" sz="quarter" idx="12"/>
          </p:nvPr>
        </p:nvSpPr>
        <p:spPr/>
        <p:txBody>
          <a:bodyPr/>
          <a:lstStyle/>
          <a:p>
            <a:fld id="{C847504D-8BD9-47E7-B2AC-7E83D953DF82}" type="slidenum">
              <a:rPr lang="sv-SE" smtClean="0"/>
              <a:pPr/>
              <a:t>11</a:t>
            </a:fld>
            <a:endParaRPr lang="sv-SE" dirty="0"/>
          </a:p>
        </p:txBody>
      </p:sp>
      <p:pic>
        <p:nvPicPr>
          <p:cNvPr id="10"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648575" y="5445224"/>
            <a:ext cx="1495425" cy="1266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68437789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extruta 1"/>
          <p:cNvSpPr txBox="1">
            <a:spLocks noChangeArrowheads="1"/>
          </p:cNvSpPr>
          <p:nvPr/>
        </p:nvSpPr>
        <p:spPr bwMode="auto">
          <a:xfrm>
            <a:off x="6846959" y="3284984"/>
            <a:ext cx="1800225" cy="922338"/>
          </a:xfrm>
          <a:prstGeom prst="rect">
            <a:avLst/>
          </a:prstGeom>
          <a:solidFill>
            <a:srgbClr val="FF0000"/>
          </a:solidFill>
          <a:ln w="9525">
            <a:solidFill>
              <a:schemeClr val="tx1"/>
            </a:solidFill>
            <a:miter lim="800000"/>
            <a:headEnd/>
            <a:tailEnd/>
          </a:ln>
        </p:spPr>
        <p:txBody>
          <a:bodyPr>
            <a:spAutoFit/>
          </a:bodyPr>
          <a:lstStyle/>
          <a:p>
            <a:pPr>
              <a:defRPr/>
            </a:pPr>
            <a:r>
              <a:rPr lang="sv-SE" dirty="0"/>
              <a:t>Nöjd med utbildningens kvalitet</a:t>
            </a:r>
          </a:p>
        </p:txBody>
      </p:sp>
      <p:sp>
        <p:nvSpPr>
          <p:cNvPr id="5124" name="textruta 3"/>
          <p:cNvSpPr txBox="1">
            <a:spLocks noChangeArrowheads="1"/>
          </p:cNvSpPr>
          <p:nvPr/>
        </p:nvSpPr>
        <p:spPr bwMode="auto">
          <a:xfrm>
            <a:off x="395288" y="692150"/>
            <a:ext cx="2089150" cy="1200329"/>
          </a:xfrm>
          <a:prstGeom prst="rect">
            <a:avLst/>
          </a:prstGeom>
          <a:solidFill>
            <a:schemeClr val="tx2">
              <a:lumMod val="20000"/>
              <a:lumOff val="80000"/>
            </a:schemeClr>
          </a:solidFill>
          <a:ln w="9525">
            <a:solidFill>
              <a:schemeClr val="tx1"/>
            </a:solidFill>
            <a:miter lim="800000"/>
            <a:headEnd/>
            <a:tailEnd/>
          </a:ln>
        </p:spPr>
        <p:txBody>
          <a:bodyPr>
            <a:spAutoFit/>
          </a:bodyPr>
          <a:lstStyle/>
          <a:p>
            <a:pPr>
              <a:defRPr/>
            </a:pPr>
            <a:r>
              <a:rPr lang="sv-SE" dirty="0"/>
              <a:t>Lärare:</a:t>
            </a:r>
          </a:p>
          <a:p>
            <a:pPr>
              <a:buFont typeface="Arial" charset="0"/>
              <a:buChar char="•"/>
              <a:defRPr/>
            </a:pPr>
            <a:r>
              <a:rPr lang="sv-SE" dirty="0" smtClean="0"/>
              <a:t>Kunniga</a:t>
            </a:r>
            <a:endParaRPr lang="sv-SE" dirty="0"/>
          </a:p>
          <a:p>
            <a:pPr>
              <a:buFont typeface="Arial" charset="0"/>
              <a:buChar char="•"/>
              <a:defRPr/>
            </a:pPr>
            <a:r>
              <a:rPr lang="sv-SE" dirty="0" smtClean="0"/>
              <a:t>Stödjande</a:t>
            </a:r>
            <a:endParaRPr lang="sv-SE" dirty="0"/>
          </a:p>
          <a:p>
            <a:pPr>
              <a:defRPr/>
            </a:pPr>
            <a:endParaRPr lang="sv-SE" dirty="0"/>
          </a:p>
        </p:txBody>
      </p:sp>
      <p:sp>
        <p:nvSpPr>
          <p:cNvPr id="5125" name="textruta 4"/>
          <p:cNvSpPr txBox="1">
            <a:spLocks noChangeArrowheads="1"/>
          </p:cNvSpPr>
          <p:nvPr/>
        </p:nvSpPr>
        <p:spPr bwMode="auto">
          <a:xfrm>
            <a:off x="2987675" y="2636838"/>
            <a:ext cx="3313113" cy="2862322"/>
          </a:xfrm>
          <a:prstGeom prst="rect">
            <a:avLst/>
          </a:prstGeom>
          <a:solidFill>
            <a:srgbClr val="92D050"/>
          </a:solidFill>
          <a:ln w="9525">
            <a:solidFill>
              <a:schemeClr val="tx1"/>
            </a:solidFill>
            <a:miter lim="800000"/>
            <a:headEnd/>
            <a:tailEnd/>
          </a:ln>
        </p:spPr>
        <p:txBody>
          <a:bodyPr>
            <a:spAutoFit/>
          </a:bodyPr>
          <a:lstStyle/>
          <a:p>
            <a:pPr fontAlgn="t">
              <a:defRPr/>
            </a:pPr>
            <a:r>
              <a:rPr lang="sv-SE" dirty="0"/>
              <a:t>Vad man lärt sig</a:t>
            </a:r>
            <a:r>
              <a:rPr lang="sv-SE" dirty="0" smtClean="0"/>
              <a:t>:</a:t>
            </a:r>
          </a:p>
          <a:p>
            <a:pPr fontAlgn="t">
              <a:defRPr/>
            </a:pPr>
            <a:endParaRPr lang="sv-SE" dirty="0"/>
          </a:p>
          <a:p>
            <a:pPr fontAlgn="t">
              <a:buFont typeface="Arial" charset="0"/>
              <a:buChar char="•"/>
              <a:defRPr/>
            </a:pPr>
            <a:r>
              <a:rPr lang="sv-SE" dirty="0"/>
              <a:t>Yrkesrelaterade kunskaper och färdigheter</a:t>
            </a:r>
          </a:p>
          <a:p>
            <a:pPr fontAlgn="t">
              <a:buFont typeface="Arial" charset="0"/>
              <a:buChar char="•"/>
              <a:defRPr/>
            </a:pPr>
            <a:r>
              <a:rPr lang="sv-SE" dirty="0"/>
              <a:t>Breddad allmänbildning</a:t>
            </a:r>
          </a:p>
          <a:p>
            <a:pPr fontAlgn="t">
              <a:buFont typeface="Arial" charset="0"/>
              <a:buChar char="•"/>
              <a:defRPr/>
            </a:pPr>
            <a:r>
              <a:rPr lang="sv-SE" dirty="0"/>
              <a:t>Tänka kritiskt och analytiskt</a:t>
            </a:r>
          </a:p>
          <a:p>
            <a:pPr fontAlgn="t">
              <a:buFont typeface="Arial" charset="0"/>
              <a:buChar char="•"/>
              <a:defRPr/>
            </a:pPr>
            <a:r>
              <a:rPr lang="sv-SE" dirty="0"/>
              <a:t>Samarbeta med andra</a:t>
            </a:r>
          </a:p>
          <a:p>
            <a:pPr fontAlgn="t">
              <a:buFont typeface="Arial" charset="0"/>
              <a:buChar char="•"/>
              <a:defRPr/>
            </a:pPr>
            <a:r>
              <a:rPr lang="sv-SE" dirty="0"/>
              <a:t>Ta del av aktuell forskning</a:t>
            </a:r>
          </a:p>
          <a:p>
            <a:pPr fontAlgn="t">
              <a:buFont typeface="Arial" charset="0"/>
              <a:buChar char="•"/>
              <a:defRPr/>
            </a:pPr>
            <a:r>
              <a:rPr lang="sv-SE" dirty="0"/>
              <a:t>Skriva tydligt och klart</a:t>
            </a:r>
          </a:p>
          <a:p>
            <a:pPr fontAlgn="t">
              <a:buFont typeface="Arial" charset="0"/>
              <a:buChar char="•"/>
              <a:defRPr/>
            </a:pPr>
            <a:r>
              <a:rPr lang="sv-SE" dirty="0" smtClean="0"/>
              <a:t>Tala </a:t>
            </a:r>
            <a:r>
              <a:rPr lang="sv-SE" dirty="0"/>
              <a:t>tydligt och klart </a:t>
            </a:r>
          </a:p>
        </p:txBody>
      </p:sp>
      <p:sp>
        <p:nvSpPr>
          <p:cNvPr id="5127" name="textruta 6"/>
          <p:cNvSpPr txBox="1">
            <a:spLocks noChangeArrowheads="1"/>
          </p:cNvSpPr>
          <p:nvPr/>
        </p:nvSpPr>
        <p:spPr bwMode="auto">
          <a:xfrm>
            <a:off x="3118029" y="691271"/>
            <a:ext cx="2519933" cy="1477328"/>
          </a:xfrm>
          <a:prstGeom prst="rect">
            <a:avLst/>
          </a:prstGeom>
          <a:solidFill>
            <a:srgbClr val="FFFF00"/>
          </a:solidFill>
          <a:ln w="9525">
            <a:solidFill>
              <a:schemeClr val="tx1"/>
            </a:solidFill>
            <a:miter lim="800000"/>
            <a:headEnd/>
            <a:tailEnd/>
          </a:ln>
        </p:spPr>
        <p:txBody>
          <a:bodyPr wrap="square">
            <a:spAutoFit/>
          </a:bodyPr>
          <a:lstStyle/>
          <a:p>
            <a:pPr marL="285750" indent="-285750">
              <a:buFont typeface="Arial" pitchFamily="34" charset="0"/>
              <a:buChar char="•"/>
              <a:defRPr/>
            </a:pPr>
            <a:r>
              <a:rPr lang="sv-SE" dirty="0" smtClean="0"/>
              <a:t>Studietempo</a:t>
            </a:r>
          </a:p>
          <a:p>
            <a:pPr marL="285750" indent="-285750">
              <a:buFont typeface="Arial" pitchFamily="34" charset="0"/>
              <a:buChar char="•"/>
              <a:defRPr/>
            </a:pPr>
            <a:r>
              <a:rPr lang="sv-SE" dirty="0" smtClean="0"/>
              <a:t>Studiestress</a:t>
            </a:r>
          </a:p>
          <a:p>
            <a:pPr marL="285750" indent="-285750">
              <a:buFont typeface="Arial" pitchFamily="34" charset="0"/>
              <a:buChar char="•"/>
              <a:defRPr/>
            </a:pPr>
            <a:r>
              <a:rPr lang="sv-SE" dirty="0" smtClean="0"/>
              <a:t>Balans teori/praktik</a:t>
            </a:r>
          </a:p>
          <a:p>
            <a:pPr marL="285750" indent="-285750">
              <a:buFont typeface="Arial" pitchFamily="34" charset="0"/>
              <a:buChar char="•"/>
              <a:defRPr/>
            </a:pPr>
            <a:r>
              <a:rPr lang="sv-SE" dirty="0" smtClean="0"/>
              <a:t>Studentinflytande</a:t>
            </a:r>
          </a:p>
          <a:p>
            <a:pPr marL="285750" indent="-285750">
              <a:buFont typeface="Arial" pitchFamily="34" charset="0"/>
              <a:buChar char="•"/>
              <a:defRPr/>
            </a:pPr>
            <a:r>
              <a:rPr lang="sv-SE" dirty="0" smtClean="0"/>
              <a:t>Attityd till IKT</a:t>
            </a:r>
            <a:endParaRPr lang="sv-SE" dirty="0"/>
          </a:p>
        </p:txBody>
      </p:sp>
      <p:sp>
        <p:nvSpPr>
          <p:cNvPr id="5128" name="textruta 8"/>
          <p:cNvSpPr txBox="1">
            <a:spLocks noChangeArrowheads="1"/>
          </p:cNvSpPr>
          <p:nvPr/>
        </p:nvSpPr>
        <p:spPr bwMode="auto">
          <a:xfrm>
            <a:off x="448574" y="2665943"/>
            <a:ext cx="1963185" cy="3139321"/>
          </a:xfrm>
          <a:prstGeom prst="rect">
            <a:avLst/>
          </a:prstGeom>
          <a:solidFill>
            <a:schemeClr val="tx2">
              <a:lumMod val="20000"/>
              <a:lumOff val="80000"/>
            </a:schemeClr>
          </a:solidFill>
          <a:ln w="9525">
            <a:solidFill>
              <a:schemeClr val="tx1"/>
            </a:solidFill>
            <a:miter lim="800000"/>
            <a:headEnd/>
            <a:tailEnd/>
          </a:ln>
        </p:spPr>
        <p:txBody>
          <a:bodyPr wrap="square">
            <a:spAutoFit/>
          </a:bodyPr>
          <a:lstStyle/>
          <a:p>
            <a:pPr>
              <a:defRPr/>
            </a:pPr>
            <a:r>
              <a:rPr lang="sv-SE" dirty="0" smtClean="0">
                <a:cs typeface="Times New Roman" pitchFamily="18" charset="0"/>
              </a:rPr>
              <a:t>Stödfunktioner</a:t>
            </a:r>
            <a:endParaRPr lang="sv-SE" dirty="0">
              <a:cs typeface="Times New Roman" pitchFamily="18" charset="0"/>
            </a:endParaRPr>
          </a:p>
          <a:p>
            <a:pPr fontAlgn="t">
              <a:buFont typeface="Arial" charset="0"/>
              <a:buChar char="•"/>
              <a:defRPr/>
            </a:pPr>
            <a:r>
              <a:rPr lang="sv-SE" dirty="0"/>
              <a:t>IKT</a:t>
            </a:r>
          </a:p>
          <a:p>
            <a:pPr fontAlgn="t">
              <a:buFont typeface="Arial" charset="0"/>
              <a:buChar char="•"/>
              <a:defRPr/>
            </a:pPr>
            <a:r>
              <a:rPr lang="sv-SE" dirty="0" smtClean="0"/>
              <a:t>Studieplattformar</a:t>
            </a:r>
            <a:endParaRPr lang="sv-SE" dirty="0"/>
          </a:p>
          <a:p>
            <a:pPr fontAlgn="t">
              <a:buFont typeface="Arial" charset="0"/>
              <a:buChar char="•"/>
              <a:defRPr/>
            </a:pPr>
            <a:r>
              <a:rPr lang="sv-SE" dirty="0" smtClean="0"/>
              <a:t>Telebild/film</a:t>
            </a:r>
            <a:endParaRPr lang="sv-SE" dirty="0"/>
          </a:p>
          <a:p>
            <a:pPr fontAlgn="t">
              <a:buFont typeface="Arial" charset="0"/>
              <a:buChar char="•"/>
              <a:defRPr/>
            </a:pPr>
            <a:r>
              <a:rPr lang="sv-SE" dirty="0" smtClean="0"/>
              <a:t>Administrativ </a:t>
            </a:r>
            <a:r>
              <a:rPr lang="sv-SE" dirty="0"/>
              <a:t>personal</a:t>
            </a:r>
          </a:p>
          <a:p>
            <a:pPr fontAlgn="t">
              <a:buFont typeface="Arial" charset="0"/>
              <a:buChar char="•"/>
              <a:defRPr/>
            </a:pPr>
            <a:r>
              <a:rPr lang="sv-SE" dirty="0" smtClean="0"/>
              <a:t>Studievägledning</a:t>
            </a:r>
            <a:endParaRPr lang="sv-SE" dirty="0"/>
          </a:p>
          <a:p>
            <a:pPr fontAlgn="t">
              <a:buFont typeface="Arial" charset="0"/>
              <a:buChar char="•"/>
              <a:defRPr/>
            </a:pPr>
            <a:r>
              <a:rPr lang="sv-SE" dirty="0"/>
              <a:t>Biblioteksservice</a:t>
            </a:r>
          </a:p>
          <a:p>
            <a:pPr fontAlgn="t">
              <a:buFont typeface="Arial" charset="0"/>
              <a:buChar char="•"/>
              <a:defRPr/>
            </a:pPr>
            <a:r>
              <a:rPr lang="sv-SE" dirty="0" smtClean="0"/>
              <a:t>Lärcentrum</a:t>
            </a:r>
            <a:endParaRPr lang="sv-SE" dirty="0"/>
          </a:p>
          <a:p>
            <a:pPr fontAlgn="t">
              <a:buFont typeface="Arial" charset="0"/>
              <a:buChar char="•"/>
              <a:defRPr/>
            </a:pPr>
            <a:r>
              <a:rPr lang="sv-SE" dirty="0"/>
              <a:t>m.m.</a:t>
            </a:r>
          </a:p>
          <a:p>
            <a:pPr>
              <a:defRPr/>
            </a:pPr>
            <a:endParaRPr lang="sv-SE" dirty="0"/>
          </a:p>
        </p:txBody>
      </p:sp>
      <p:cxnSp>
        <p:nvCxnSpPr>
          <p:cNvPr id="12" name="Rak pil 11"/>
          <p:cNvCxnSpPr>
            <a:stCxn id="5124" idx="2"/>
          </p:cNvCxnSpPr>
          <p:nvPr/>
        </p:nvCxnSpPr>
        <p:spPr>
          <a:xfrm>
            <a:off x="1439863" y="1892479"/>
            <a:ext cx="827881" cy="456401"/>
          </a:xfrm>
          <a:prstGeom prst="straightConnector1">
            <a:avLst/>
          </a:prstGeom>
          <a:ln w="38100">
            <a:solidFill>
              <a:srgbClr val="C00000"/>
            </a:solidFill>
            <a:tailEnd type="arrow"/>
          </a:ln>
        </p:spPr>
        <p:style>
          <a:lnRef idx="1">
            <a:schemeClr val="accent1"/>
          </a:lnRef>
          <a:fillRef idx="0">
            <a:schemeClr val="accent1"/>
          </a:fillRef>
          <a:effectRef idx="0">
            <a:schemeClr val="accent1"/>
          </a:effectRef>
          <a:fontRef idx="minor">
            <a:schemeClr val="tx1"/>
          </a:fontRef>
        </p:style>
      </p:cxnSp>
      <p:cxnSp>
        <p:nvCxnSpPr>
          <p:cNvPr id="14" name="Rak pil 13"/>
          <p:cNvCxnSpPr/>
          <p:nvPr/>
        </p:nvCxnSpPr>
        <p:spPr>
          <a:xfrm flipV="1">
            <a:off x="2411760" y="4077072"/>
            <a:ext cx="360040" cy="72008"/>
          </a:xfrm>
          <a:prstGeom prst="straightConnector1">
            <a:avLst/>
          </a:prstGeom>
          <a:ln w="38100">
            <a:solidFill>
              <a:srgbClr val="C00000"/>
            </a:solidFill>
            <a:tailEnd type="arrow"/>
          </a:ln>
        </p:spPr>
        <p:style>
          <a:lnRef idx="1">
            <a:schemeClr val="accent1"/>
          </a:lnRef>
          <a:fillRef idx="0">
            <a:schemeClr val="accent1"/>
          </a:fillRef>
          <a:effectRef idx="0">
            <a:schemeClr val="accent1"/>
          </a:effectRef>
          <a:fontRef idx="minor">
            <a:schemeClr val="tx1"/>
          </a:fontRef>
        </p:style>
      </p:cxnSp>
      <p:sp>
        <p:nvSpPr>
          <p:cNvPr id="19" name="Höger 18"/>
          <p:cNvSpPr/>
          <p:nvPr/>
        </p:nvSpPr>
        <p:spPr>
          <a:xfrm>
            <a:off x="6300192" y="3640574"/>
            <a:ext cx="468801" cy="288925"/>
          </a:xfrm>
          <a:prstGeom prst="rightArrow">
            <a:avLst/>
          </a:prstGeom>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sv-SE"/>
          </a:p>
        </p:txBody>
      </p:sp>
      <p:sp>
        <p:nvSpPr>
          <p:cNvPr id="17" name="textruta 2"/>
          <p:cNvSpPr txBox="1">
            <a:spLocks noChangeArrowheads="1"/>
          </p:cNvSpPr>
          <p:nvPr/>
        </p:nvSpPr>
        <p:spPr bwMode="auto">
          <a:xfrm>
            <a:off x="3203848" y="5805264"/>
            <a:ext cx="4895850" cy="646113"/>
          </a:xfrm>
          <a:prstGeom prst="rect">
            <a:avLst/>
          </a:prstGeom>
          <a:solidFill>
            <a:schemeClr val="accent6">
              <a:lumMod val="40000"/>
              <a:lumOff val="60000"/>
            </a:schemeClr>
          </a:solidFill>
          <a:ln w="9525">
            <a:solidFill>
              <a:schemeClr val="tx1"/>
            </a:solidFill>
            <a:miter lim="800000"/>
            <a:headEnd/>
            <a:tailEnd/>
          </a:ln>
        </p:spPr>
        <p:txBody>
          <a:bodyPr>
            <a:spAutoFit/>
          </a:bodyPr>
          <a:lstStyle>
            <a:defPPr>
              <a:defRPr lang="sv-SE"/>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r>
              <a:rPr lang="sv-SE" dirty="0"/>
              <a:t>Öppna frågor:</a:t>
            </a:r>
          </a:p>
          <a:p>
            <a:r>
              <a:rPr lang="sv-SE" dirty="0"/>
              <a:t>Särskilt bra – Mindre bra – Saknats – Förslag</a:t>
            </a:r>
          </a:p>
        </p:txBody>
      </p:sp>
      <p:sp>
        <p:nvSpPr>
          <p:cNvPr id="20" name="textruta 2"/>
          <p:cNvSpPr txBox="1">
            <a:spLocks noChangeArrowheads="1"/>
          </p:cNvSpPr>
          <p:nvPr/>
        </p:nvSpPr>
        <p:spPr bwMode="auto">
          <a:xfrm>
            <a:off x="6192179" y="691270"/>
            <a:ext cx="2664296" cy="1477328"/>
          </a:xfrm>
          <a:prstGeom prst="rect">
            <a:avLst/>
          </a:prstGeom>
          <a:gradFill rotWithShape="0">
            <a:gsLst>
              <a:gs pos="0">
                <a:srgbClr val="8488C4"/>
              </a:gs>
              <a:gs pos="53000">
                <a:srgbClr val="D4DEFF"/>
              </a:gs>
              <a:gs pos="83000">
                <a:srgbClr val="D4DEFF"/>
              </a:gs>
              <a:gs pos="100000">
                <a:srgbClr val="96AB94"/>
              </a:gs>
            </a:gsLst>
            <a:lin ang="5400000"/>
          </a:gradFill>
          <a:ln w="9525">
            <a:solidFill>
              <a:schemeClr val="tx1"/>
            </a:solidFill>
            <a:miter lim="800000"/>
            <a:headEnd/>
            <a:tailEnd/>
          </a:ln>
        </p:spPr>
        <p:txBody>
          <a:bodyPr wrap="square">
            <a:spAutoFit/>
          </a:bodyPr>
          <a:lstStyle/>
          <a:p>
            <a:pPr>
              <a:buFont typeface="Arial" pitchFamily="34" charset="0"/>
              <a:buChar char="•"/>
            </a:pPr>
            <a:r>
              <a:rPr lang="sv-SE" dirty="0" smtClean="0"/>
              <a:t>Ålder</a:t>
            </a:r>
          </a:p>
          <a:p>
            <a:pPr>
              <a:buFont typeface="Arial" pitchFamily="34" charset="0"/>
              <a:buChar char="•"/>
            </a:pPr>
            <a:r>
              <a:rPr lang="sv-SE" dirty="0" smtClean="0"/>
              <a:t>Kön</a:t>
            </a:r>
          </a:p>
          <a:p>
            <a:pPr>
              <a:buFont typeface="Arial" pitchFamily="34" charset="0"/>
              <a:buChar char="•"/>
            </a:pPr>
            <a:r>
              <a:rPr lang="sv-SE" dirty="0" smtClean="0"/>
              <a:t>Program</a:t>
            </a:r>
          </a:p>
          <a:p>
            <a:pPr>
              <a:buFont typeface="Arial" pitchFamily="34" charset="0"/>
              <a:buChar char="•"/>
            </a:pPr>
            <a:r>
              <a:rPr lang="sv-SE" dirty="0" smtClean="0"/>
              <a:t>Helfart/halvfart</a:t>
            </a:r>
          </a:p>
          <a:p>
            <a:pPr>
              <a:buFont typeface="Arial" pitchFamily="34" charset="0"/>
              <a:buChar char="•"/>
            </a:pPr>
            <a:r>
              <a:rPr lang="sv-SE" dirty="0" smtClean="0"/>
              <a:t>Bostadsort</a:t>
            </a:r>
            <a:endParaRPr lang="sv-SE" dirty="0"/>
          </a:p>
        </p:txBody>
      </p:sp>
      <p:cxnSp>
        <p:nvCxnSpPr>
          <p:cNvPr id="23" name="Rak pil 22"/>
          <p:cNvCxnSpPr>
            <a:stCxn id="5127" idx="2"/>
          </p:cNvCxnSpPr>
          <p:nvPr/>
        </p:nvCxnSpPr>
        <p:spPr>
          <a:xfrm flipH="1">
            <a:off x="4363515" y="2168599"/>
            <a:ext cx="14481" cy="401096"/>
          </a:xfrm>
          <a:prstGeom prst="straightConnector1">
            <a:avLst/>
          </a:prstGeom>
          <a:ln w="38100">
            <a:solidFill>
              <a:srgbClr val="C00000"/>
            </a:solidFill>
            <a:tailEnd type="arrow"/>
          </a:ln>
        </p:spPr>
        <p:style>
          <a:lnRef idx="1">
            <a:schemeClr val="accent1"/>
          </a:lnRef>
          <a:fillRef idx="0">
            <a:schemeClr val="accent1"/>
          </a:fillRef>
          <a:effectRef idx="0">
            <a:schemeClr val="accent1"/>
          </a:effectRef>
          <a:fontRef idx="minor">
            <a:schemeClr val="tx1"/>
          </a:fontRef>
        </p:style>
      </p:cxnSp>
      <p:cxnSp>
        <p:nvCxnSpPr>
          <p:cNvPr id="24" name="Rak pil 23"/>
          <p:cNvCxnSpPr>
            <a:stCxn id="20" idx="2"/>
          </p:cNvCxnSpPr>
          <p:nvPr/>
        </p:nvCxnSpPr>
        <p:spPr>
          <a:xfrm flipH="1">
            <a:off x="6876257" y="2168598"/>
            <a:ext cx="648070" cy="324298"/>
          </a:xfrm>
          <a:prstGeom prst="straightConnector1">
            <a:avLst/>
          </a:prstGeom>
          <a:ln w="38100">
            <a:solidFill>
              <a:srgbClr val="C00000"/>
            </a:solidFill>
            <a:tailEnd type="arrow"/>
          </a:ln>
        </p:spPr>
        <p:style>
          <a:lnRef idx="1">
            <a:schemeClr val="accent1"/>
          </a:lnRef>
          <a:fillRef idx="0">
            <a:schemeClr val="accent1"/>
          </a:fillRef>
          <a:effectRef idx="0">
            <a:schemeClr val="accent1"/>
          </a:effectRef>
          <a:fontRef idx="minor">
            <a:schemeClr val="tx1"/>
          </a:fontRef>
        </p:style>
      </p:cxnSp>
      <p:cxnSp>
        <p:nvCxnSpPr>
          <p:cNvPr id="25" name="Rak pil 24"/>
          <p:cNvCxnSpPr/>
          <p:nvPr/>
        </p:nvCxnSpPr>
        <p:spPr>
          <a:xfrm flipV="1">
            <a:off x="4735745" y="5499160"/>
            <a:ext cx="0" cy="306104"/>
          </a:xfrm>
          <a:prstGeom prst="straightConnector1">
            <a:avLst/>
          </a:prstGeom>
          <a:ln w="38100">
            <a:solidFill>
              <a:srgbClr val="C00000"/>
            </a:solidFill>
            <a:tailEnd type="arrow"/>
          </a:ln>
        </p:spPr>
        <p:style>
          <a:lnRef idx="1">
            <a:schemeClr val="accent1"/>
          </a:lnRef>
          <a:fillRef idx="0">
            <a:schemeClr val="accent1"/>
          </a:fillRef>
          <a:effectRef idx="0">
            <a:schemeClr val="accent1"/>
          </a:effectRef>
          <a:fontRef idx="minor">
            <a:schemeClr val="tx1"/>
          </a:fontRef>
        </p:style>
      </p:cxnSp>
      <p:sp>
        <p:nvSpPr>
          <p:cNvPr id="15" name="Platshållare för datum 14"/>
          <p:cNvSpPr>
            <a:spLocks noGrp="1"/>
          </p:cNvSpPr>
          <p:nvPr>
            <p:ph type="dt" sz="half" idx="10"/>
          </p:nvPr>
        </p:nvSpPr>
        <p:spPr/>
        <p:txBody>
          <a:bodyPr/>
          <a:lstStyle/>
          <a:p>
            <a:fld id="{917CC9F3-CE2A-4EBD-98F2-303C19DF1A1C}" type="datetime1">
              <a:rPr lang="sv-SE" smtClean="0"/>
              <a:pPr/>
              <a:t>2012-10-15</a:t>
            </a:fld>
            <a:endParaRPr lang="sv-SE"/>
          </a:p>
        </p:txBody>
      </p:sp>
      <p:sp>
        <p:nvSpPr>
          <p:cNvPr id="26" name="Platshållare för sidfot 25"/>
          <p:cNvSpPr>
            <a:spLocks noGrp="1"/>
          </p:cNvSpPr>
          <p:nvPr>
            <p:ph type="ftr" sz="quarter" idx="11"/>
          </p:nvPr>
        </p:nvSpPr>
        <p:spPr>
          <a:xfrm>
            <a:off x="3059832" y="6492875"/>
            <a:ext cx="2895600" cy="365125"/>
          </a:xfrm>
        </p:spPr>
        <p:txBody>
          <a:bodyPr/>
          <a:lstStyle/>
          <a:p>
            <a:r>
              <a:rPr lang="sv-SE" smtClean="0"/>
              <a:t>Studenter om studier på distans                        Haglund &amp; Johansson</a:t>
            </a:r>
            <a:endParaRPr lang="sv-SE" dirty="0"/>
          </a:p>
        </p:txBody>
      </p:sp>
      <p:sp>
        <p:nvSpPr>
          <p:cNvPr id="27" name="Platshållare för bildnummer 26"/>
          <p:cNvSpPr>
            <a:spLocks noGrp="1"/>
          </p:cNvSpPr>
          <p:nvPr>
            <p:ph type="sldNum" sz="quarter" idx="12"/>
          </p:nvPr>
        </p:nvSpPr>
        <p:spPr/>
        <p:txBody>
          <a:bodyPr/>
          <a:lstStyle/>
          <a:p>
            <a:fld id="{F988FF4A-F6C2-4A82-8183-ED2FAD7DE4BB}" type="slidenum">
              <a:rPr lang="sv-SE" smtClean="0"/>
              <a:pPr/>
              <a:t>12</a:t>
            </a:fld>
            <a:endParaRPr lang="sv-SE"/>
          </a:p>
        </p:txBody>
      </p:sp>
      <p:cxnSp>
        <p:nvCxnSpPr>
          <p:cNvPr id="18" name="Rak pil 17"/>
          <p:cNvCxnSpPr/>
          <p:nvPr/>
        </p:nvCxnSpPr>
        <p:spPr>
          <a:xfrm flipH="1">
            <a:off x="1475657" y="260648"/>
            <a:ext cx="936103" cy="864096"/>
          </a:xfrm>
          <a:prstGeom prst="straightConnector1">
            <a:avLst/>
          </a:prstGeom>
          <a:ln w="190500">
            <a:solidFill>
              <a:srgbClr val="002060"/>
            </a:solidFill>
            <a:tailEnd type="arrow"/>
          </a:ln>
        </p:spPr>
        <p:style>
          <a:lnRef idx="1">
            <a:schemeClr val="accent1"/>
          </a:lnRef>
          <a:fillRef idx="0">
            <a:schemeClr val="accent1"/>
          </a:fillRef>
          <a:effectRef idx="0">
            <a:schemeClr val="accent1"/>
          </a:effectRef>
          <a:fontRef idx="minor">
            <a:schemeClr val="tx1"/>
          </a:fontRef>
        </p:style>
      </p:cxnSp>
      <p:cxnSp>
        <p:nvCxnSpPr>
          <p:cNvPr id="21" name="Rak pil 20"/>
          <p:cNvCxnSpPr/>
          <p:nvPr/>
        </p:nvCxnSpPr>
        <p:spPr>
          <a:xfrm flipH="1">
            <a:off x="7524328" y="2348880"/>
            <a:ext cx="936106" cy="936104"/>
          </a:xfrm>
          <a:prstGeom prst="straightConnector1">
            <a:avLst/>
          </a:prstGeom>
          <a:ln w="190500">
            <a:solidFill>
              <a:srgbClr val="002060"/>
            </a:solidFill>
            <a:tailEnd type="arrow"/>
          </a:ln>
        </p:spPr>
        <p:style>
          <a:lnRef idx="1">
            <a:schemeClr val="accent1"/>
          </a:lnRef>
          <a:fillRef idx="0">
            <a:schemeClr val="accent1"/>
          </a:fillRef>
          <a:effectRef idx="0">
            <a:schemeClr val="accent1"/>
          </a:effectRef>
          <a:fontRef idx="minor">
            <a:schemeClr val="tx1"/>
          </a:fontRef>
        </p:style>
      </p:cxnSp>
      <p:cxnSp>
        <p:nvCxnSpPr>
          <p:cNvPr id="29" name="Rak pil 28"/>
          <p:cNvCxnSpPr/>
          <p:nvPr/>
        </p:nvCxnSpPr>
        <p:spPr>
          <a:xfrm flipH="1">
            <a:off x="1979712" y="2996952"/>
            <a:ext cx="936103" cy="864096"/>
          </a:xfrm>
          <a:prstGeom prst="straightConnector1">
            <a:avLst/>
          </a:prstGeom>
          <a:ln w="190500">
            <a:solidFill>
              <a:srgbClr val="002060"/>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28" name="Rectangle 1"/>
          <p:cNvSpPr>
            <a:spLocks noChangeArrowheads="1"/>
          </p:cNvSpPr>
          <p:nvPr/>
        </p:nvSpPr>
        <p:spPr bwMode="auto">
          <a:xfrm>
            <a:off x="2123728" y="332656"/>
            <a:ext cx="5077103" cy="1077218"/>
          </a:xfrm>
          <a:prstGeom prst="rect">
            <a:avLst/>
          </a:prstGeom>
          <a:noFill/>
          <a:ln w="9525">
            <a:noFill/>
            <a:miter lim="800000"/>
            <a:headEnd/>
            <a:tailEnd/>
          </a:ln>
        </p:spPr>
        <p:txBody>
          <a:bodyPr wrap="square" anchor="ctr">
            <a:spAutoFit/>
          </a:bodyPr>
          <a:lstStyle/>
          <a:p>
            <a:pPr algn="ctr">
              <a:tabLst>
                <a:tab pos="69850" algn="dec"/>
                <a:tab pos="342900" algn="l"/>
                <a:tab pos="942975" algn="l"/>
                <a:tab pos="1714500" algn="l"/>
                <a:tab pos="2514600" algn="l"/>
                <a:tab pos="3200400" algn="l"/>
                <a:tab pos="3886200" algn="l"/>
                <a:tab pos="4457700" algn="l"/>
                <a:tab pos="5143500" algn="l"/>
              </a:tabLst>
            </a:pPr>
            <a:r>
              <a:rPr lang="sv-SE" sz="4000" b="1" dirty="0" smtClean="0">
                <a:cs typeface="Times New Roman" pitchFamily="18" charset="0"/>
              </a:rPr>
              <a:t>Vad är viktigast </a:t>
            </a:r>
          </a:p>
          <a:p>
            <a:pPr algn="ctr">
              <a:tabLst>
                <a:tab pos="69850" algn="dec"/>
                <a:tab pos="342900" algn="l"/>
                <a:tab pos="942975" algn="l"/>
                <a:tab pos="1714500" algn="l"/>
                <a:tab pos="2514600" algn="l"/>
                <a:tab pos="3200400" algn="l"/>
                <a:tab pos="3886200" algn="l"/>
                <a:tab pos="4457700" algn="l"/>
                <a:tab pos="5143500" algn="l"/>
              </a:tabLst>
            </a:pPr>
            <a:r>
              <a:rPr lang="sv-SE" sz="2400" b="1" dirty="0" smtClean="0">
                <a:cs typeface="Times New Roman" pitchFamily="18" charset="0"/>
              </a:rPr>
              <a:t>Regression mot ”nöjd som helhet</a:t>
            </a:r>
            <a:r>
              <a:rPr lang="sv-SE" sz="2400" b="1" dirty="0" smtClean="0">
                <a:solidFill>
                  <a:srgbClr val="C00000"/>
                </a:solidFill>
                <a:cs typeface="Times New Roman" pitchFamily="18" charset="0"/>
              </a:rPr>
              <a:t>”</a:t>
            </a:r>
            <a:endParaRPr lang="sv-SE" sz="2400" b="1" dirty="0">
              <a:solidFill>
                <a:srgbClr val="C00000"/>
              </a:solidFill>
            </a:endParaRPr>
          </a:p>
        </p:txBody>
      </p:sp>
      <p:sp>
        <p:nvSpPr>
          <p:cNvPr id="119810"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sv-SE"/>
          </a:p>
        </p:txBody>
      </p:sp>
      <p:sp>
        <p:nvSpPr>
          <p:cNvPr id="119811" name="Rectangle 3"/>
          <p:cNvSpPr>
            <a:spLocks noChangeArrowheads="1"/>
          </p:cNvSpPr>
          <p:nvPr/>
        </p:nvSpPr>
        <p:spPr bwMode="auto">
          <a:xfrm>
            <a:off x="0" y="3495675"/>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342900" algn="l"/>
                <a:tab pos="942975" algn="l"/>
                <a:tab pos="1714500" algn="l"/>
                <a:tab pos="2514600" algn="l"/>
                <a:tab pos="3200400" algn="l"/>
                <a:tab pos="3886200" algn="l"/>
                <a:tab pos="4457700" algn="l"/>
                <a:tab pos="5143500" algn="l"/>
              </a:tabLst>
            </a:pPr>
            <a:endParaRPr kumimoji="0" lang="sv-SE" sz="1800" b="0" i="0" u="none" strike="noStrike" cap="none" normalizeH="0" baseline="0" smtClean="0">
              <a:ln>
                <a:noFill/>
              </a:ln>
              <a:solidFill>
                <a:schemeClr val="tx1"/>
              </a:solidFill>
              <a:effectLst/>
              <a:latin typeface="Arial" pitchFamily="34" charset="0"/>
              <a:cs typeface="Arial" pitchFamily="34" charset="0"/>
            </a:endParaRPr>
          </a:p>
        </p:txBody>
      </p:sp>
      <p:graphicFrame>
        <p:nvGraphicFramePr>
          <p:cNvPr id="6" name="Tabell 5"/>
          <p:cNvGraphicFramePr>
            <a:graphicFrameLocks noGrp="1"/>
          </p:cNvGraphicFramePr>
          <p:nvPr>
            <p:extLst>
              <p:ext uri="{D42A27DB-BD31-4B8C-83A1-F6EECF244321}">
                <p14:modId xmlns:p14="http://schemas.microsoft.com/office/powerpoint/2010/main" val="3303436599"/>
              </p:ext>
            </p:extLst>
          </p:nvPr>
        </p:nvGraphicFramePr>
        <p:xfrm>
          <a:off x="4427984" y="1556790"/>
          <a:ext cx="4176464" cy="3816426"/>
        </p:xfrm>
        <a:graphic>
          <a:graphicData uri="http://schemas.openxmlformats.org/drawingml/2006/table">
            <a:tbl>
              <a:tblPr/>
              <a:tblGrid>
                <a:gridCol w="2713201"/>
                <a:gridCol w="1463263"/>
              </a:tblGrid>
              <a:tr h="1559518">
                <a:tc>
                  <a:txBody>
                    <a:bodyPr/>
                    <a:lstStyle/>
                    <a:p>
                      <a:pPr>
                        <a:spcAft>
                          <a:spcPts val="0"/>
                        </a:spcAft>
                      </a:pPr>
                      <a:r>
                        <a:rPr lang="sv-SE" sz="2400" b="1" dirty="0">
                          <a:latin typeface="Calibri"/>
                          <a:ea typeface="Times New Roman"/>
                          <a:cs typeface="Times New Roman"/>
                        </a:rPr>
                        <a:t>Distansstudenter 2011</a:t>
                      </a:r>
                      <a:endParaRPr lang="sv-SE" sz="2400" dirty="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sv-SE" sz="2400" b="1">
                          <a:latin typeface="Calibri"/>
                          <a:ea typeface="Times New Roman"/>
                          <a:cs typeface="Times New Roman"/>
                        </a:rPr>
                        <a:t>Beta</a:t>
                      </a:r>
                      <a:endParaRPr lang="sv-SE" sz="240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253898">
                <a:tc>
                  <a:txBody>
                    <a:bodyPr/>
                    <a:lstStyle/>
                    <a:p>
                      <a:pPr>
                        <a:spcAft>
                          <a:spcPts val="0"/>
                        </a:spcAft>
                      </a:pPr>
                      <a:r>
                        <a:rPr lang="sv-SE" sz="2400" b="1" dirty="0">
                          <a:latin typeface="Calibri"/>
                          <a:ea typeface="Times New Roman"/>
                          <a:cs typeface="Times New Roman"/>
                        </a:rPr>
                        <a:t>Lärarna är stödjande</a:t>
                      </a:r>
                      <a:endParaRPr lang="sv-SE" sz="2400" dirty="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sv-SE" sz="2400" b="1">
                          <a:latin typeface="Calibri"/>
                          <a:ea typeface="Times New Roman"/>
                          <a:cs typeface="Times New Roman"/>
                        </a:rPr>
                        <a:t>,37</a:t>
                      </a:r>
                      <a:endParaRPr lang="sv-SE" sz="240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003010">
                <a:tc>
                  <a:txBody>
                    <a:bodyPr/>
                    <a:lstStyle/>
                    <a:p>
                      <a:pPr>
                        <a:spcAft>
                          <a:spcPts val="0"/>
                        </a:spcAft>
                      </a:pPr>
                      <a:r>
                        <a:rPr lang="sv-SE" sz="2400" b="1" dirty="0">
                          <a:latin typeface="Calibri"/>
                          <a:ea typeface="Times New Roman"/>
                          <a:cs typeface="Times New Roman"/>
                        </a:rPr>
                        <a:t>Lärarna är kunniga</a:t>
                      </a:r>
                      <a:endParaRPr lang="sv-SE" sz="2400" dirty="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sv-SE" sz="2400" b="1" dirty="0">
                          <a:latin typeface="Calibri"/>
                          <a:ea typeface="Times New Roman"/>
                          <a:cs typeface="Times New Roman"/>
                        </a:rPr>
                        <a:t>,30</a:t>
                      </a:r>
                      <a:endParaRPr lang="sv-SE" sz="2400" dirty="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graphicFrame>
        <p:nvGraphicFramePr>
          <p:cNvPr id="7" name="Tabell 6"/>
          <p:cNvGraphicFramePr>
            <a:graphicFrameLocks noGrp="1"/>
          </p:cNvGraphicFramePr>
          <p:nvPr>
            <p:extLst>
              <p:ext uri="{D42A27DB-BD31-4B8C-83A1-F6EECF244321}">
                <p14:modId xmlns:p14="http://schemas.microsoft.com/office/powerpoint/2010/main" val="2560542949"/>
              </p:ext>
            </p:extLst>
          </p:nvPr>
        </p:nvGraphicFramePr>
        <p:xfrm>
          <a:off x="467544" y="1556792"/>
          <a:ext cx="3672408" cy="3816424"/>
        </p:xfrm>
        <a:graphic>
          <a:graphicData uri="http://schemas.openxmlformats.org/drawingml/2006/table">
            <a:tbl>
              <a:tblPr/>
              <a:tblGrid>
                <a:gridCol w="2385746"/>
                <a:gridCol w="1286662"/>
              </a:tblGrid>
              <a:tr h="1602655">
                <a:tc>
                  <a:txBody>
                    <a:bodyPr/>
                    <a:lstStyle/>
                    <a:p>
                      <a:pPr>
                        <a:spcAft>
                          <a:spcPts val="0"/>
                        </a:spcAft>
                      </a:pPr>
                      <a:r>
                        <a:rPr lang="sv-SE" sz="2400" b="1" dirty="0">
                          <a:latin typeface="Calibri"/>
                          <a:ea typeface="Times New Roman"/>
                          <a:cs typeface="Times New Roman"/>
                        </a:rPr>
                        <a:t>Campusstudenter </a:t>
                      </a:r>
                      <a:r>
                        <a:rPr lang="sv-SE" sz="2400" b="1" dirty="0" smtClean="0">
                          <a:latin typeface="Calibri"/>
                          <a:ea typeface="Times New Roman"/>
                          <a:cs typeface="Times New Roman"/>
                        </a:rPr>
                        <a:t>2011 (EKI)</a:t>
                      </a:r>
                      <a:endParaRPr lang="sv-SE" sz="2400" dirty="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sv-SE" sz="2400" b="1">
                          <a:latin typeface="Calibri"/>
                          <a:ea typeface="Times New Roman"/>
                          <a:cs typeface="Times New Roman"/>
                        </a:rPr>
                        <a:t>Beta</a:t>
                      </a:r>
                      <a:endParaRPr lang="sv-SE" sz="240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110554">
                <a:tc>
                  <a:txBody>
                    <a:bodyPr/>
                    <a:lstStyle/>
                    <a:p>
                      <a:pPr>
                        <a:spcAft>
                          <a:spcPts val="0"/>
                        </a:spcAft>
                      </a:pPr>
                      <a:r>
                        <a:rPr lang="sv-SE" sz="2400" b="1" dirty="0">
                          <a:latin typeface="Calibri"/>
                          <a:ea typeface="Times New Roman"/>
                          <a:cs typeface="Times New Roman"/>
                        </a:rPr>
                        <a:t>Lärarna är kunniga</a:t>
                      </a:r>
                      <a:endParaRPr lang="sv-SE" sz="2400" dirty="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sv-SE" sz="2400" b="1" dirty="0">
                          <a:latin typeface="Calibri"/>
                          <a:ea typeface="Times New Roman"/>
                          <a:cs typeface="Times New Roman"/>
                        </a:rPr>
                        <a:t>,</a:t>
                      </a:r>
                      <a:r>
                        <a:rPr lang="sv-SE" sz="2400" b="1" dirty="0" smtClean="0">
                          <a:latin typeface="Calibri"/>
                          <a:ea typeface="Times New Roman"/>
                          <a:cs typeface="Times New Roman"/>
                        </a:rPr>
                        <a:t>42</a:t>
                      </a:r>
                      <a:endParaRPr lang="sv-SE" sz="2400" dirty="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103215">
                <a:tc>
                  <a:txBody>
                    <a:bodyPr/>
                    <a:lstStyle/>
                    <a:p>
                      <a:pPr>
                        <a:spcAft>
                          <a:spcPts val="0"/>
                        </a:spcAft>
                      </a:pPr>
                      <a:r>
                        <a:rPr lang="sv-SE" sz="2400" b="1" dirty="0">
                          <a:latin typeface="Calibri"/>
                          <a:ea typeface="Times New Roman"/>
                          <a:cs typeface="Times New Roman"/>
                        </a:rPr>
                        <a:t>Lärarna är stödjande</a:t>
                      </a:r>
                      <a:endParaRPr lang="sv-SE" sz="2400" dirty="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sv-SE" sz="2400" b="1" dirty="0">
                          <a:latin typeface="Calibri"/>
                          <a:ea typeface="Times New Roman"/>
                          <a:cs typeface="Times New Roman"/>
                        </a:rPr>
                        <a:t>,</a:t>
                      </a:r>
                      <a:r>
                        <a:rPr lang="sv-SE" sz="2400" b="1" dirty="0" smtClean="0">
                          <a:latin typeface="Calibri"/>
                          <a:ea typeface="Times New Roman"/>
                          <a:cs typeface="Times New Roman"/>
                        </a:rPr>
                        <a:t>12</a:t>
                      </a:r>
                      <a:endParaRPr lang="sv-SE" sz="2400" dirty="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2" name="Platshållare för datum 1"/>
          <p:cNvSpPr>
            <a:spLocks noGrp="1"/>
          </p:cNvSpPr>
          <p:nvPr>
            <p:ph type="dt" sz="half" idx="10"/>
          </p:nvPr>
        </p:nvSpPr>
        <p:spPr/>
        <p:txBody>
          <a:bodyPr/>
          <a:lstStyle/>
          <a:p>
            <a:fld id="{CD79ACE7-8F29-4016-B48C-E0A92EC96D12}" type="datetime1">
              <a:rPr lang="sv-SE" smtClean="0"/>
              <a:pPr/>
              <a:t>2012-10-15</a:t>
            </a:fld>
            <a:endParaRPr lang="sv-SE"/>
          </a:p>
        </p:txBody>
      </p:sp>
      <p:sp>
        <p:nvSpPr>
          <p:cNvPr id="3" name="Platshållare för sidfot 2"/>
          <p:cNvSpPr>
            <a:spLocks noGrp="1"/>
          </p:cNvSpPr>
          <p:nvPr>
            <p:ph type="ftr" sz="quarter" idx="11"/>
          </p:nvPr>
        </p:nvSpPr>
        <p:spPr/>
        <p:txBody>
          <a:bodyPr/>
          <a:lstStyle/>
          <a:p>
            <a:r>
              <a:rPr lang="sv-SE" smtClean="0"/>
              <a:t>Studenter om studier på distans                        Haglund &amp; Johansson</a:t>
            </a:r>
            <a:endParaRPr lang="sv-SE"/>
          </a:p>
        </p:txBody>
      </p:sp>
      <p:sp>
        <p:nvSpPr>
          <p:cNvPr id="4" name="Platshållare för bildnummer 3"/>
          <p:cNvSpPr>
            <a:spLocks noGrp="1"/>
          </p:cNvSpPr>
          <p:nvPr>
            <p:ph type="sldNum" sz="quarter" idx="12"/>
          </p:nvPr>
        </p:nvSpPr>
        <p:spPr/>
        <p:txBody>
          <a:bodyPr/>
          <a:lstStyle/>
          <a:p>
            <a:fld id="{F988FF4A-F6C2-4A82-8183-ED2FAD7DE4BB}" type="slidenum">
              <a:rPr lang="sv-SE" smtClean="0"/>
              <a:pPr/>
              <a:t>13</a:t>
            </a:fld>
            <a:endParaRPr lang="sv-SE"/>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extruta 1"/>
          <p:cNvSpPr txBox="1">
            <a:spLocks noChangeArrowheads="1"/>
          </p:cNvSpPr>
          <p:nvPr/>
        </p:nvSpPr>
        <p:spPr bwMode="auto">
          <a:xfrm>
            <a:off x="6846959" y="3284984"/>
            <a:ext cx="1800225" cy="922338"/>
          </a:xfrm>
          <a:prstGeom prst="rect">
            <a:avLst/>
          </a:prstGeom>
          <a:solidFill>
            <a:srgbClr val="FF0000"/>
          </a:solidFill>
          <a:ln w="9525">
            <a:solidFill>
              <a:schemeClr val="tx1"/>
            </a:solidFill>
            <a:miter lim="800000"/>
            <a:headEnd/>
            <a:tailEnd/>
          </a:ln>
        </p:spPr>
        <p:txBody>
          <a:bodyPr>
            <a:spAutoFit/>
          </a:bodyPr>
          <a:lstStyle/>
          <a:p>
            <a:pPr>
              <a:defRPr/>
            </a:pPr>
            <a:r>
              <a:rPr lang="sv-SE" dirty="0"/>
              <a:t>Nöjd med utbildningens kvalitet</a:t>
            </a:r>
          </a:p>
        </p:txBody>
      </p:sp>
      <p:sp>
        <p:nvSpPr>
          <p:cNvPr id="5124" name="textruta 3"/>
          <p:cNvSpPr txBox="1">
            <a:spLocks noChangeArrowheads="1"/>
          </p:cNvSpPr>
          <p:nvPr/>
        </p:nvSpPr>
        <p:spPr bwMode="auto">
          <a:xfrm>
            <a:off x="395288" y="692150"/>
            <a:ext cx="2089150" cy="1200329"/>
          </a:xfrm>
          <a:prstGeom prst="rect">
            <a:avLst/>
          </a:prstGeom>
          <a:solidFill>
            <a:schemeClr val="tx2">
              <a:lumMod val="20000"/>
              <a:lumOff val="80000"/>
            </a:schemeClr>
          </a:solidFill>
          <a:ln w="9525">
            <a:solidFill>
              <a:schemeClr val="tx1"/>
            </a:solidFill>
            <a:miter lim="800000"/>
            <a:headEnd/>
            <a:tailEnd/>
          </a:ln>
        </p:spPr>
        <p:txBody>
          <a:bodyPr>
            <a:spAutoFit/>
          </a:bodyPr>
          <a:lstStyle/>
          <a:p>
            <a:pPr>
              <a:defRPr/>
            </a:pPr>
            <a:r>
              <a:rPr lang="sv-SE" dirty="0"/>
              <a:t>Lärare:</a:t>
            </a:r>
          </a:p>
          <a:p>
            <a:pPr>
              <a:buFont typeface="Arial" charset="0"/>
              <a:buChar char="•"/>
              <a:defRPr/>
            </a:pPr>
            <a:r>
              <a:rPr lang="sv-SE" dirty="0" smtClean="0"/>
              <a:t>Kunniga</a:t>
            </a:r>
            <a:endParaRPr lang="sv-SE" dirty="0"/>
          </a:p>
          <a:p>
            <a:pPr>
              <a:buFont typeface="Arial" charset="0"/>
              <a:buChar char="•"/>
              <a:defRPr/>
            </a:pPr>
            <a:r>
              <a:rPr lang="sv-SE" dirty="0" smtClean="0"/>
              <a:t>Stödjande</a:t>
            </a:r>
            <a:endParaRPr lang="sv-SE" dirty="0"/>
          </a:p>
          <a:p>
            <a:pPr>
              <a:defRPr/>
            </a:pPr>
            <a:endParaRPr lang="sv-SE" dirty="0"/>
          </a:p>
        </p:txBody>
      </p:sp>
      <p:sp>
        <p:nvSpPr>
          <p:cNvPr id="5125" name="textruta 4"/>
          <p:cNvSpPr txBox="1">
            <a:spLocks noChangeArrowheads="1"/>
          </p:cNvSpPr>
          <p:nvPr/>
        </p:nvSpPr>
        <p:spPr bwMode="auto">
          <a:xfrm>
            <a:off x="2987675" y="2636838"/>
            <a:ext cx="3313113" cy="2862322"/>
          </a:xfrm>
          <a:prstGeom prst="rect">
            <a:avLst/>
          </a:prstGeom>
          <a:solidFill>
            <a:srgbClr val="92D050"/>
          </a:solidFill>
          <a:ln w="9525">
            <a:solidFill>
              <a:schemeClr val="tx1"/>
            </a:solidFill>
            <a:miter lim="800000"/>
            <a:headEnd/>
            <a:tailEnd/>
          </a:ln>
        </p:spPr>
        <p:txBody>
          <a:bodyPr>
            <a:spAutoFit/>
          </a:bodyPr>
          <a:lstStyle/>
          <a:p>
            <a:pPr fontAlgn="t">
              <a:defRPr/>
            </a:pPr>
            <a:r>
              <a:rPr lang="sv-SE" dirty="0"/>
              <a:t>Vad man lärt sig</a:t>
            </a:r>
            <a:r>
              <a:rPr lang="sv-SE" dirty="0" smtClean="0"/>
              <a:t>:</a:t>
            </a:r>
          </a:p>
          <a:p>
            <a:pPr fontAlgn="t">
              <a:defRPr/>
            </a:pPr>
            <a:endParaRPr lang="sv-SE" dirty="0"/>
          </a:p>
          <a:p>
            <a:pPr fontAlgn="t">
              <a:buFont typeface="Arial" charset="0"/>
              <a:buChar char="•"/>
              <a:defRPr/>
            </a:pPr>
            <a:r>
              <a:rPr lang="sv-SE" dirty="0"/>
              <a:t>Yrkesrelaterade kunskaper och färdigheter</a:t>
            </a:r>
          </a:p>
          <a:p>
            <a:pPr fontAlgn="t">
              <a:buFont typeface="Arial" charset="0"/>
              <a:buChar char="•"/>
              <a:defRPr/>
            </a:pPr>
            <a:r>
              <a:rPr lang="sv-SE" dirty="0"/>
              <a:t>Breddad allmänbildning</a:t>
            </a:r>
          </a:p>
          <a:p>
            <a:pPr fontAlgn="t">
              <a:buFont typeface="Arial" charset="0"/>
              <a:buChar char="•"/>
              <a:defRPr/>
            </a:pPr>
            <a:r>
              <a:rPr lang="sv-SE" dirty="0"/>
              <a:t>Tänka kritiskt och analytiskt</a:t>
            </a:r>
          </a:p>
          <a:p>
            <a:pPr fontAlgn="t">
              <a:buFont typeface="Arial" charset="0"/>
              <a:buChar char="•"/>
              <a:defRPr/>
            </a:pPr>
            <a:r>
              <a:rPr lang="sv-SE" dirty="0"/>
              <a:t>Samarbeta med andra</a:t>
            </a:r>
          </a:p>
          <a:p>
            <a:pPr fontAlgn="t">
              <a:buFont typeface="Arial" charset="0"/>
              <a:buChar char="•"/>
              <a:defRPr/>
            </a:pPr>
            <a:r>
              <a:rPr lang="sv-SE" dirty="0"/>
              <a:t>Ta del av aktuell forskning</a:t>
            </a:r>
          </a:p>
          <a:p>
            <a:pPr fontAlgn="t">
              <a:buFont typeface="Arial" charset="0"/>
              <a:buChar char="•"/>
              <a:defRPr/>
            </a:pPr>
            <a:r>
              <a:rPr lang="sv-SE" dirty="0"/>
              <a:t>Skriva tydligt och klart</a:t>
            </a:r>
          </a:p>
          <a:p>
            <a:pPr fontAlgn="t">
              <a:buFont typeface="Arial" charset="0"/>
              <a:buChar char="•"/>
              <a:defRPr/>
            </a:pPr>
            <a:r>
              <a:rPr lang="sv-SE" dirty="0" smtClean="0"/>
              <a:t>Tala </a:t>
            </a:r>
            <a:r>
              <a:rPr lang="sv-SE" dirty="0"/>
              <a:t>tydligt och klart </a:t>
            </a:r>
          </a:p>
        </p:txBody>
      </p:sp>
      <p:sp>
        <p:nvSpPr>
          <p:cNvPr id="5127" name="textruta 6"/>
          <p:cNvSpPr txBox="1">
            <a:spLocks noChangeArrowheads="1"/>
          </p:cNvSpPr>
          <p:nvPr/>
        </p:nvSpPr>
        <p:spPr bwMode="auto">
          <a:xfrm>
            <a:off x="3118029" y="691271"/>
            <a:ext cx="2519933" cy="1477328"/>
          </a:xfrm>
          <a:prstGeom prst="rect">
            <a:avLst/>
          </a:prstGeom>
          <a:solidFill>
            <a:srgbClr val="FFFF00"/>
          </a:solidFill>
          <a:ln w="9525">
            <a:solidFill>
              <a:schemeClr val="tx1"/>
            </a:solidFill>
            <a:miter lim="800000"/>
            <a:headEnd/>
            <a:tailEnd/>
          </a:ln>
        </p:spPr>
        <p:txBody>
          <a:bodyPr wrap="square">
            <a:spAutoFit/>
          </a:bodyPr>
          <a:lstStyle/>
          <a:p>
            <a:pPr marL="285750" indent="-285750">
              <a:buFont typeface="Arial" pitchFamily="34" charset="0"/>
              <a:buChar char="•"/>
              <a:defRPr/>
            </a:pPr>
            <a:r>
              <a:rPr lang="sv-SE" dirty="0" smtClean="0"/>
              <a:t>Studietempo</a:t>
            </a:r>
          </a:p>
          <a:p>
            <a:pPr marL="285750" indent="-285750">
              <a:buFont typeface="Arial" pitchFamily="34" charset="0"/>
              <a:buChar char="•"/>
              <a:defRPr/>
            </a:pPr>
            <a:r>
              <a:rPr lang="sv-SE" dirty="0" smtClean="0"/>
              <a:t>Studiestress</a:t>
            </a:r>
          </a:p>
          <a:p>
            <a:pPr marL="285750" indent="-285750">
              <a:buFont typeface="Arial" pitchFamily="34" charset="0"/>
              <a:buChar char="•"/>
              <a:defRPr/>
            </a:pPr>
            <a:r>
              <a:rPr lang="sv-SE" dirty="0" smtClean="0"/>
              <a:t>Balans teori/praktik</a:t>
            </a:r>
          </a:p>
          <a:p>
            <a:pPr marL="285750" indent="-285750">
              <a:buFont typeface="Arial" pitchFamily="34" charset="0"/>
              <a:buChar char="•"/>
              <a:defRPr/>
            </a:pPr>
            <a:r>
              <a:rPr lang="sv-SE" dirty="0" smtClean="0"/>
              <a:t>Studentinflytande</a:t>
            </a:r>
          </a:p>
          <a:p>
            <a:pPr marL="285750" indent="-285750">
              <a:buFont typeface="Arial" pitchFamily="34" charset="0"/>
              <a:buChar char="•"/>
              <a:defRPr/>
            </a:pPr>
            <a:r>
              <a:rPr lang="sv-SE" dirty="0" smtClean="0"/>
              <a:t>Attityd till IKT</a:t>
            </a:r>
            <a:endParaRPr lang="sv-SE" dirty="0"/>
          </a:p>
        </p:txBody>
      </p:sp>
      <p:sp>
        <p:nvSpPr>
          <p:cNvPr id="5128" name="textruta 8"/>
          <p:cNvSpPr txBox="1">
            <a:spLocks noChangeArrowheads="1"/>
          </p:cNvSpPr>
          <p:nvPr/>
        </p:nvSpPr>
        <p:spPr bwMode="auto">
          <a:xfrm>
            <a:off x="448574" y="2665943"/>
            <a:ext cx="1963185" cy="3139321"/>
          </a:xfrm>
          <a:prstGeom prst="rect">
            <a:avLst/>
          </a:prstGeom>
          <a:solidFill>
            <a:schemeClr val="tx2">
              <a:lumMod val="20000"/>
              <a:lumOff val="80000"/>
            </a:schemeClr>
          </a:solidFill>
          <a:ln w="9525">
            <a:solidFill>
              <a:schemeClr val="tx1"/>
            </a:solidFill>
            <a:miter lim="800000"/>
            <a:headEnd/>
            <a:tailEnd/>
          </a:ln>
        </p:spPr>
        <p:txBody>
          <a:bodyPr wrap="square">
            <a:spAutoFit/>
          </a:bodyPr>
          <a:lstStyle/>
          <a:p>
            <a:pPr>
              <a:defRPr/>
            </a:pPr>
            <a:r>
              <a:rPr lang="sv-SE" dirty="0" smtClean="0">
                <a:cs typeface="Times New Roman" pitchFamily="18" charset="0"/>
              </a:rPr>
              <a:t>Stödfunktioner</a:t>
            </a:r>
            <a:endParaRPr lang="sv-SE" dirty="0">
              <a:cs typeface="Times New Roman" pitchFamily="18" charset="0"/>
            </a:endParaRPr>
          </a:p>
          <a:p>
            <a:pPr fontAlgn="t">
              <a:buFont typeface="Arial" charset="0"/>
              <a:buChar char="•"/>
              <a:defRPr/>
            </a:pPr>
            <a:r>
              <a:rPr lang="sv-SE" dirty="0"/>
              <a:t>IKT</a:t>
            </a:r>
          </a:p>
          <a:p>
            <a:pPr fontAlgn="t">
              <a:buFont typeface="Arial" charset="0"/>
              <a:buChar char="•"/>
              <a:defRPr/>
            </a:pPr>
            <a:r>
              <a:rPr lang="sv-SE" dirty="0" smtClean="0"/>
              <a:t>Studieplattformar</a:t>
            </a:r>
            <a:endParaRPr lang="sv-SE" dirty="0"/>
          </a:p>
          <a:p>
            <a:pPr fontAlgn="t">
              <a:buFont typeface="Arial" charset="0"/>
              <a:buChar char="•"/>
              <a:defRPr/>
            </a:pPr>
            <a:r>
              <a:rPr lang="sv-SE" dirty="0" smtClean="0"/>
              <a:t>Telebild/film</a:t>
            </a:r>
            <a:endParaRPr lang="sv-SE" dirty="0"/>
          </a:p>
          <a:p>
            <a:pPr fontAlgn="t">
              <a:buFont typeface="Arial" charset="0"/>
              <a:buChar char="•"/>
              <a:defRPr/>
            </a:pPr>
            <a:r>
              <a:rPr lang="sv-SE" dirty="0" smtClean="0"/>
              <a:t>Administrativ </a:t>
            </a:r>
            <a:r>
              <a:rPr lang="sv-SE" dirty="0"/>
              <a:t>personal</a:t>
            </a:r>
          </a:p>
          <a:p>
            <a:pPr fontAlgn="t">
              <a:buFont typeface="Arial" charset="0"/>
              <a:buChar char="•"/>
              <a:defRPr/>
            </a:pPr>
            <a:r>
              <a:rPr lang="sv-SE" dirty="0" smtClean="0"/>
              <a:t>Studievägledning</a:t>
            </a:r>
            <a:endParaRPr lang="sv-SE" dirty="0"/>
          </a:p>
          <a:p>
            <a:pPr fontAlgn="t">
              <a:buFont typeface="Arial" charset="0"/>
              <a:buChar char="•"/>
              <a:defRPr/>
            </a:pPr>
            <a:r>
              <a:rPr lang="sv-SE" dirty="0"/>
              <a:t>Biblioteksservice</a:t>
            </a:r>
          </a:p>
          <a:p>
            <a:pPr fontAlgn="t">
              <a:buFont typeface="Arial" charset="0"/>
              <a:buChar char="•"/>
              <a:defRPr/>
            </a:pPr>
            <a:r>
              <a:rPr lang="sv-SE" dirty="0" smtClean="0"/>
              <a:t>Lärcentrum</a:t>
            </a:r>
            <a:endParaRPr lang="sv-SE" dirty="0"/>
          </a:p>
          <a:p>
            <a:pPr fontAlgn="t">
              <a:buFont typeface="Arial" charset="0"/>
              <a:buChar char="•"/>
              <a:defRPr/>
            </a:pPr>
            <a:r>
              <a:rPr lang="sv-SE" dirty="0"/>
              <a:t>m.m.</a:t>
            </a:r>
          </a:p>
          <a:p>
            <a:pPr>
              <a:defRPr/>
            </a:pPr>
            <a:endParaRPr lang="sv-SE" dirty="0"/>
          </a:p>
        </p:txBody>
      </p:sp>
      <p:cxnSp>
        <p:nvCxnSpPr>
          <p:cNvPr id="12" name="Rak pil 11"/>
          <p:cNvCxnSpPr>
            <a:stCxn id="5124" idx="2"/>
          </p:cNvCxnSpPr>
          <p:nvPr/>
        </p:nvCxnSpPr>
        <p:spPr>
          <a:xfrm>
            <a:off x="1439863" y="1892479"/>
            <a:ext cx="827881" cy="456401"/>
          </a:xfrm>
          <a:prstGeom prst="straightConnector1">
            <a:avLst/>
          </a:prstGeom>
          <a:ln w="38100">
            <a:solidFill>
              <a:srgbClr val="C00000"/>
            </a:solidFill>
            <a:tailEnd type="arrow"/>
          </a:ln>
        </p:spPr>
        <p:style>
          <a:lnRef idx="1">
            <a:schemeClr val="accent1"/>
          </a:lnRef>
          <a:fillRef idx="0">
            <a:schemeClr val="accent1"/>
          </a:fillRef>
          <a:effectRef idx="0">
            <a:schemeClr val="accent1"/>
          </a:effectRef>
          <a:fontRef idx="minor">
            <a:schemeClr val="tx1"/>
          </a:fontRef>
        </p:style>
      </p:cxnSp>
      <p:cxnSp>
        <p:nvCxnSpPr>
          <p:cNvPr id="14" name="Rak pil 13"/>
          <p:cNvCxnSpPr/>
          <p:nvPr/>
        </p:nvCxnSpPr>
        <p:spPr>
          <a:xfrm flipV="1">
            <a:off x="2411760" y="4077072"/>
            <a:ext cx="360040" cy="72008"/>
          </a:xfrm>
          <a:prstGeom prst="straightConnector1">
            <a:avLst/>
          </a:prstGeom>
          <a:ln w="38100">
            <a:solidFill>
              <a:srgbClr val="C00000"/>
            </a:solidFill>
            <a:tailEnd type="arrow"/>
          </a:ln>
        </p:spPr>
        <p:style>
          <a:lnRef idx="1">
            <a:schemeClr val="accent1"/>
          </a:lnRef>
          <a:fillRef idx="0">
            <a:schemeClr val="accent1"/>
          </a:fillRef>
          <a:effectRef idx="0">
            <a:schemeClr val="accent1"/>
          </a:effectRef>
          <a:fontRef idx="minor">
            <a:schemeClr val="tx1"/>
          </a:fontRef>
        </p:style>
      </p:cxnSp>
      <p:sp>
        <p:nvSpPr>
          <p:cNvPr id="19" name="Höger 18"/>
          <p:cNvSpPr/>
          <p:nvPr/>
        </p:nvSpPr>
        <p:spPr>
          <a:xfrm>
            <a:off x="6300192" y="3640574"/>
            <a:ext cx="468801" cy="288925"/>
          </a:xfrm>
          <a:prstGeom prst="rightArrow">
            <a:avLst/>
          </a:prstGeom>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sv-SE"/>
          </a:p>
        </p:txBody>
      </p:sp>
      <p:sp>
        <p:nvSpPr>
          <p:cNvPr id="17" name="textruta 2"/>
          <p:cNvSpPr txBox="1">
            <a:spLocks noChangeArrowheads="1"/>
          </p:cNvSpPr>
          <p:nvPr/>
        </p:nvSpPr>
        <p:spPr bwMode="auto">
          <a:xfrm>
            <a:off x="3203848" y="5805264"/>
            <a:ext cx="4895850" cy="646113"/>
          </a:xfrm>
          <a:prstGeom prst="rect">
            <a:avLst/>
          </a:prstGeom>
          <a:solidFill>
            <a:schemeClr val="accent6">
              <a:lumMod val="40000"/>
              <a:lumOff val="60000"/>
            </a:schemeClr>
          </a:solidFill>
          <a:ln w="9525">
            <a:solidFill>
              <a:schemeClr val="tx1"/>
            </a:solidFill>
            <a:miter lim="800000"/>
            <a:headEnd/>
            <a:tailEnd/>
          </a:ln>
        </p:spPr>
        <p:txBody>
          <a:bodyPr>
            <a:spAutoFit/>
          </a:bodyPr>
          <a:lstStyle>
            <a:defPPr>
              <a:defRPr lang="sv-SE"/>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r>
              <a:rPr lang="sv-SE" dirty="0"/>
              <a:t>Öppna frågor:</a:t>
            </a:r>
          </a:p>
          <a:p>
            <a:r>
              <a:rPr lang="sv-SE" dirty="0"/>
              <a:t>Särskilt bra – Mindre bra – Saknats – Förslag</a:t>
            </a:r>
          </a:p>
        </p:txBody>
      </p:sp>
      <p:sp>
        <p:nvSpPr>
          <p:cNvPr id="20" name="textruta 2"/>
          <p:cNvSpPr txBox="1">
            <a:spLocks noChangeArrowheads="1"/>
          </p:cNvSpPr>
          <p:nvPr/>
        </p:nvSpPr>
        <p:spPr bwMode="auto">
          <a:xfrm>
            <a:off x="6192179" y="691270"/>
            <a:ext cx="2664296" cy="1477328"/>
          </a:xfrm>
          <a:prstGeom prst="rect">
            <a:avLst/>
          </a:prstGeom>
          <a:gradFill rotWithShape="0">
            <a:gsLst>
              <a:gs pos="0">
                <a:srgbClr val="8488C4"/>
              </a:gs>
              <a:gs pos="53000">
                <a:srgbClr val="D4DEFF"/>
              </a:gs>
              <a:gs pos="83000">
                <a:srgbClr val="D4DEFF"/>
              </a:gs>
              <a:gs pos="100000">
                <a:srgbClr val="96AB94"/>
              </a:gs>
            </a:gsLst>
            <a:lin ang="5400000"/>
          </a:gradFill>
          <a:ln w="9525">
            <a:solidFill>
              <a:schemeClr val="tx1"/>
            </a:solidFill>
            <a:miter lim="800000"/>
            <a:headEnd/>
            <a:tailEnd/>
          </a:ln>
        </p:spPr>
        <p:txBody>
          <a:bodyPr wrap="square">
            <a:spAutoFit/>
          </a:bodyPr>
          <a:lstStyle/>
          <a:p>
            <a:pPr>
              <a:buFont typeface="Arial" pitchFamily="34" charset="0"/>
              <a:buChar char="•"/>
            </a:pPr>
            <a:r>
              <a:rPr lang="sv-SE" dirty="0" smtClean="0"/>
              <a:t>Ålder</a:t>
            </a:r>
          </a:p>
          <a:p>
            <a:pPr>
              <a:buFont typeface="Arial" pitchFamily="34" charset="0"/>
              <a:buChar char="•"/>
            </a:pPr>
            <a:r>
              <a:rPr lang="sv-SE" dirty="0" smtClean="0"/>
              <a:t>Kön</a:t>
            </a:r>
          </a:p>
          <a:p>
            <a:pPr>
              <a:buFont typeface="Arial" pitchFamily="34" charset="0"/>
              <a:buChar char="•"/>
            </a:pPr>
            <a:r>
              <a:rPr lang="sv-SE" dirty="0" smtClean="0"/>
              <a:t>Program</a:t>
            </a:r>
          </a:p>
          <a:p>
            <a:pPr>
              <a:buFont typeface="Arial" pitchFamily="34" charset="0"/>
              <a:buChar char="•"/>
            </a:pPr>
            <a:r>
              <a:rPr lang="sv-SE" dirty="0" smtClean="0"/>
              <a:t>Helfart/halvfart</a:t>
            </a:r>
          </a:p>
          <a:p>
            <a:pPr>
              <a:buFont typeface="Arial" pitchFamily="34" charset="0"/>
              <a:buChar char="•"/>
            </a:pPr>
            <a:r>
              <a:rPr lang="sv-SE" dirty="0" smtClean="0"/>
              <a:t>Bostadsort</a:t>
            </a:r>
            <a:endParaRPr lang="sv-SE" dirty="0"/>
          </a:p>
        </p:txBody>
      </p:sp>
      <p:cxnSp>
        <p:nvCxnSpPr>
          <p:cNvPr id="23" name="Rak pil 22"/>
          <p:cNvCxnSpPr>
            <a:stCxn id="5127" idx="2"/>
          </p:cNvCxnSpPr>
          <p:nvPr/>
        </p:nvCxnSpPr>
        <p:spPr>
          <a:xfrm flipH="1">
            <a:off x="4363515" y="2168599"/>
            <a:ext cx="14481" cy="401096"/>
          </a:xfrm>
          <a:prstGeom prst="straightConnector1">
            <a:avLst/>
          </a:prstGeom>
          <a:ln w="38100">
            <a:solidFill>
              <a:srgbClr val="C00000"/>
            </a:solidFill>
            <a:tailEnd type="arrow"/>
          </a:ln>
        </p:spPr>
        <p:style>
          <a:lnRef idx="1">
            <a:schemeClr val="accent1"/>
          </a:lnRef>
          <a:fillRef idx="0">
            <a:schemeClr val="accent1"/>
          </a:fillRef>
          <a:effectRef idx="0">
            <a:schemeClr val="accent1"/>
          </a:effectRef>
          <a:fontRef idx="minor">
            <a:schemeClr val="tx1"/>
          </a:fontRef>
        </p:style>
      </p:cxnSp>
      <p:cxnSp>
        <p:nvCxnSpPr>
          <p:cNvPr id="24" name="Rak pil 23"/>
          <p:cNvCxnSpPr>
            <a:stCxn id="20" idx="2"/>
          </p:cNvCxnSpPr>
          <p:nvPr/>
        </p:nvCxnSpPr>
        <p:spPr>
          <a:xfrm flipH="1">
            <a:off x="6876257" y="2168598"/>
            <a:ext cx="648070" cy="324298"/>
          </a:xfrm>
          <a:prstGeom prst="straightConnector1">
            <a:avLst/>
          </a:prstGeom>
          <a:ln w="38100">
            <a:solidFill>
              <a:srgbClr val="C00000"/>
            </a:solidFill>
            <a:tailEnd type="arrow"/>
          </a:ln>
        </p:spPr>
        <p:style>
          <a:lnRef idx="1">
            <a:schemeClr val="accent1"/>
          </a:lnRef>
          <a:fillRef idx="0">
            <a:schemeClr val="accent1"/>
          </a:fillRef>
          <a:effectRef idx="0">
            <a:schemeClr val="accent1"/>
          </a:effectRef>
          <a:fontRef idx="minor">
            <a:schemeClr val="tx1"/>
          </a:fontRef>
        </p:style>
      </p:cxnSp>
      <p:cxnSp>
        <p:nvCxnSpPr>
          <p:cNvPr id="25" name="Rak pil 24"/>
          <p:cNvCxnSpPr/>
          <p:nvPr/>
        </p:nvCxnSpPr>
        <p:spPr>
          <a:xfrm flipV="1">
            <a:off x="4735745" y="5499160"/>
            <a:ext cx="0" cy="306104"/>
          </a:xfrm>
          <a:prstGeom prst="straightConnector1">
            <a:avLst/>
          </a:prstGeom>
          <a:ln w="38100">
            <a:solidFill>
              <a:srgbClr val="C00000"/>
            </a:solidFill>
            <a:tailEnd type="arrow"/>
          </a:ln>
        </p:spPr>
        <p:style>
          <a:lnRef idx="1">
            <a:schemeClr val="accent1"/>
          </a:lnRef>
          <a:fillRef idx="0">
            <a:schemeClr val="accent1"/>
          </a:fillRef>
          <a:effectRef idx="0">
            <a:schemeClr val="accent1"/>
          </a:effectRef>
          <a:fontRef idx="minor">
            <a:schemeClr val="tx1"/>
          </a:fontRef>
        </p:style>
      </p:cxnSp>
      <p:sp>
        <p:nvSpPr>
          <p:cNvPr id="15" name="Platshållare för datum 14"/>
          <p:cNvSpPr>
            <a:spLocks noGrp="1"/>
          </p:cNvSpPr>
          <p:nvPr>
            <p:ph type="dt" sz="half" idx="10"/>
          </p:nvPr>
        </p:nvSpPr>
        <p:spPr/>
        <p:txBody>
          <a:bodyPr/>
          <a:lstStyle/>
          <a:p>
            <a:fld id="{7C36B743-54E4-4660-B63B-3DB570525D91}" type="datetime1">
              <a:rPr lang="sv-SE" smtClean="0"/>
              <a:pPr/>
              <a:t>2012-10-15</a:t>
            </a:fld>
            <a:endParaRPr lang="sv-SE"/>
          </a:p>
        </p:txBody>
      </p:sp>
      <p:sp>
        <p:nvSpPr>
          <p:cNvPr id="26" name="Platshållare för sidfot 25"/>
          <p:cNvSpPr>
            <a:spLocks noGrp="1"/>
          </p:cNvSpPr>
          <p:nvPr>
            <p:ph type="ftr" sz="quarter" idx="11"/>
          </p:nvPr>
        </p:nvSpPr>
        <p:spPr>
          <a:xfrm>
            <a:off x="3059832" y="6492875"/>
            <a:ext cx="2895600" cy="365125"/>
          </a:xfrm>
        </p:spPr>
        <p:txBody>
          <a:bodyPr/>
          <a:lstStyle/>
          <a:p>
            <a:r>
              <a:rPr lang="sv-SE" smtClean="0"/>
              <a:t>Studenter om studier på distans                        Haglund &amp; Johansson</a:t>
            </a:r>
            <a:endParaRPr lang="sv-SE" dirty="0"/>
          </a:p>
        </p:txBody>
      </p:sp>
      <p:sp>
        <p:nvSpPr>
          <p:cNvPr id="27" name="Platshållare för bildnummer 26"/>
          <p:cNvSpPr>
            <a:spLocks noGrp="1"/>
          </p:cNvSpPr>
          <p:nvPr>
            <p:ph type="sldNum" sz="quarter" idx="12"/>
          </p:nvPr>
        </p:nvSpPr>
        <p:spPr/>
        <p:txBody>
          <a:bodyPr/>
          <a:lstStyle/>
          <a:p>
            <a:fld id="{F988FF4A-F6C2-4A82-8183-ED2FAD7DE4BB}" type="slidenum">
              <a:rPr lang="sv-SE" smtClean="0"/>
              <a:pPr/>
              <a:t>14</a:t>
            </a:fld>
            <a:endParaRPr lang="sv-SE"/>
          </a:p>
        </p:txBody>
      </p:sp>
      <p:cxnSp>
        <p:nvCxnSpPr>
          <p:cNvPr id="18" name="Rak pil 17"/>
          <p:cNvCxnSpPr/>
          <p:nvPr/>
        </p:nvCxnSpPr>
        <p:spPr>
          <a:xfrm flipH="1">
            <a:off x="971600" y="2780928"/>
            <a:ext cx="1728192" cy="360040"/>
          </a:xfrm>
          <a:prstGeom prst="straightConnector1">
            <a:avLst/>
          </a:prstGeom>
          <a:ln w="190500">
            <a:solidFill>
              <a:srgbClr val="002060"/>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Diagram 2"/>
          <p:cNvGraphicFramePr>
            <a:graphicFrameLocks/>
          </p:cNvGraphicFramePr>
          <p:nvPr>
            <p:extLst>
              <p:ext uri="{D42A27DB-BD31-4B8C-83A1-F6EECF244321}">
                <p14:modId xmlns:p14="http://schemas.microsoft.com/office/powerpoint/2010/main" val="1830216725"/>
              </p:ext>
            </p:extLst>
          </p:nvPr>
        </p:nvGraphicFramePr>
        <p:xfrm>
          <a:off x="971600" y="692696"/>
          <a:ext cx="7272808" cy="5328592"/>
        </p:xfrm>
        <a:graphic>
          <a:graphicData uri="http://schemas.openxmlformats.org/drawingml/2006/chart">
            <c:chart xmlns:c="http://schemas.openxmlformats.org/drawingml/2006/chart" xmlns:r="http://schemas.openxmlformats.org/officeDocument/2006/relationships" r:id="rId2"/>
          </a:graphicData>
        </a:graphic>
      </p:graphicFrame>
      <p:sp>
        <p:nvSpPr>
          <p:cNvPr id="2" name="Platshållare för datum 1"/>
          <p:cNvSpPr>
            <a:spLocks noGrp="1"/>
          </p:cNvSpPr>
          <p:nvPr>
            <p:ph type="dt" sz="half" idx="10"/>
          </p:nvPr>
        </p:nvSpPr>
        <p:spPr/>
        <p:txBody>
          <a:bodyPr/>
          <a:lstStyle/>
          <a:p>
            <a:fld id="{F8AF6304-3D27-4532-A9A3-7AF9C8B152D6}" type="datetime1">
              <a:rPr lang="sv-SE" smtClean="0"/>
              <a:pPr/>
              <a:t>2012-10-15</a:t>
            </a:fld>
            <a:endParaRPr lang="sv-SE"/>
          </a:p>
        </p:txBody>
      </p:sp>
      <p:sp>
        <p:nvSpPr>
          <p:cNvPr id="4" name="Platshållare för sidfot 3"/>
          <p:cNvSpPr>
            <a:spLocks noGrp="1"/>
          </p:cNvSpPr>
          <p:nvPr>
            <p:ph type="ftr" sz="quarter" idx="11"/>
          </p:nvPr>
        </p:nvSpPr>
        <p:spPr/>
        <p:txBody>
          <a:bodyPr/>
          <a:lstStyle/>
          <a:p>
            <a:r>
              <a:rPr lang="sv-SE" smtClean="0"/>
              <a:t>Studenter om studier på distans                        Haglund &amp; Johansson</a:t>
            </a:r>
            <a:endParaRPr lang="sv-SE"/>
          </a:p>
        </p:txBody>
      </p:sp>
      <p:sp>
        <p:nvSpPr>
          <p:cNvPr id="5" name="Platshållare för bildnummer 4"/>
          <p:cNvSpPr>
            <a:spLocks noGrp="1"/>
          </p:cNvSpPr>
          <p:nvPr>
            <p:ph type="sldNum" sz="quarter" idx="12"/>
          </p:nvPr>
        </p:nvSpPr>
        <p:spPr/>
        <p:txBody>
          <a:bodyPr/>
          <a:lstStyle/>
          <a:p>
            <a:fld id="{F988FF4A-F6C2-4A82-8183-ED2FAD7DE4BB}" type="slidenum">
              <a:rPr lang="sv-SE" smtClean="0"/>
              <a:pPr/>
              <a:t>15</a:t>
            </a:fld>
            <a:endParaRPr lang="sv-SE"/>
          </a:p>
        </p:txBody>
      </p:sp>
    </p:spTree>
    <p:extLst>
      <p:ext uri="{BB962C8B-B14F-4D97-AF65-F5344CB8AC3E}">
        <p14:creationId xmlns:p14="http://schemas.microsoft.com/office/powerpoint/2010/main" val="322224399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ctrTitle"/>
          </p:nvPr>
        </p:nvSpPr>
        <p:spPr/>
        <p:txBody>
          <a:bodyPr>
            <a:noAutofit/>
          </a:bodyPr>
          <a:lstStyle/>
          <a:p>
            <a:r>
              <a:rPr lang="sv-SE" sz="2400" b="1" i="1" dirty="0" smtClean="0">
                <a:latin typeface="Lucida Handwriting" pitchFamily="66" charset="0"/>
              </a:rPr>
              <a:t>”</a:t>
            </a:r>
            <a:r>
              <a:rPr lang="sv-SE" sz="2400" i="1" dirty="0" smtClean="0">
                <a:latin typeface="Lucida Handwriting" pitchFamily="66" charset="0"/>
              </a:rPr>
              <a:t>Kommunikationen med lärarna är delvis långsam och man får vänta flera dagar på svar om man får något svar alls”. </a:t>
            </a:r>
            <a:r>
              <a:rPr lang="sv-SE" sz="1200" i="1" dirty="0">
                <a:latin typeface="Lucida Handwriting" pitchFamily="66" charset="0"/>
              </a:rPr>
              <a:t>(fristående kurs)</a:t>
            </a:r>
            <a:r>
              <a:rPr lang="sv-SE" sz="2400" i="1" dirty="0">
                <a:latin typeface="Lucida Handwriting" pitchFamily="66" charset="0"/>
              </a:rPr>
              <a:t/>
            </a:r>
            <a:br>
              <a:rPr lang="sv-SE" sz="2400" i="1" dirty="0">
                <a:latin typeface="Lucida Handwriting" pitchFamily="66" charset="0"/>
              </a:rPr>
            </a:br>
            <a:r>
              <a:rPr lang="sv-SE" sz="2400" i="1" dirty="0" smtClean="0">
                <a:latin typeface="Lucida Handwriting" pitchFamily="66" charset="0"/>
              </a:rPr>
              <a:t/>
            </a:r>
            <a:br>
              <a:rPr lang="sv-SE" sz="2400" i="1" dirty="0" smtClean="0">
                <a:latin typeface="Lucida Handwriting" pitchFamily="66" charset="0"/>
              </a:rPr>
            </a:br>
            <a:r>
              <a:rPr lang="sv-SE" sz="2400" i="1" dirty="0" smtClean="0">
                <a:latin typeface="Lucida Handwriting" pitchFamily="66" charset="0"/>
              </a:rPr>
              <a:t/>
            </a:r>
            <a:br>
              <a:rPr lang="sv-SE" sz="2400" i="1" dirty="0" smtClean="0">
                <a:latin typeface="Lucida Handwriting" pitchFamily="66" charset="0"/>
              </a:rPr>
            </a:br>
            <a:r>
              <a:rPr lang="sv-SE" sz="2400" i="1" dirty="0">
                <a:latin typeface="Lucida Handwriting" pitchFamily="66" charset="0"/>
              </a:rPr>
              <a:t/>
            </a:r>
            <a:br>
              <a:rPr lang="sv-SE" sz="2400" i="1" dirty="0">
                <a:latin typeface="Lucida Handwriting" pitchFamily="66" charset="0"/>
              </a:rPr>
            </a:br>
            <a:r>
              <a:rPr lang="sv-SE" sz="2400" i="1" dirty="0" smtClean="0">
                <a:latin typeface="Lucida Handwriting" pitchFamily="66" charset="0"/>
              </a:rPr>
              <a:t>”Det är positivt då jag kan komma åt allt material och andra studerande både dagtid och kvällstid”. </a:t>
            </a:r>
            <a:r>
              <a:rPr lang="sv-SE" sz="1200" i="1" dirty="0" smtClean="0">
                <a:latin typeface="Lucida Handwriting" pitchFamily="66" charset="0"/>
              </a:rPr>
              <a:t>(fristående kurs)</a:t>
            </a:r>
            <a:endParaRPr lang="sv-SE" sz="1200" i="1" dirty="0">
              <a:latin typeface="Lucida Handwriting" pitchFamily="66" charset="0"/>
            </a:endParaRPr>
          </a:p>
        </p:txBody>
      </p:sp>
      <p:pic>
        <p:nvPicPr>
          <p:cNvPr id="10"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596336" y="5229199"/>
            <a:ext cx="1495425" cy="1266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63742534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t>Lärplattformen</a:t>
            </a:r>
            <a:endParaRPr lang="sv-SE" dirty="0"/>
          </a:p>
        </p:txBody>
      </p:sp>
      <p:sp>
        <p:nvSpPr>
          <p:cNvPr id="3" name="Platshållare för innehåll 2"/>
          <p:cNvSpPr>
            <a:spLocks noGrp="1"/>
          </p:cNvSpPr>
          <p:nvPr>
            <p:ph idx="1"/>
          </p:nvPr>
        </p:nvSpPr>
        <p:spPr/>
        <p:txBody>
          <a:bodyPr>
            <a:normAutofit lnSpcReduction="10000"/>
          </a:bodyPr>
          <a:lstStyle/>
          <a:p>
            <a:r>
              <a:rPr lang="sv-SE" dirty="0" smtClean="0"/>
              <a:t>Hur ofta arbetar studenterna i lärplattformen?</a:t>
            </a:r>
          </a:p>
          <a:p>
            <a:r>
              <a:rPr lang="sv-SE" dirty="0" smtClean="0"/>
              <a:t>37 % dagligen</a:t>
            </a:r>
          </a:p>
          <a:p>
            <a:r>
              <a:rPr lang="sv-SE" dirty="0" smtClean="0"/>
              <a:t>45 % flera gånger i veckan</a:t>
            </a:r>
          </a:p>
          <a:p>
            <a:pPr marL="0" indent="0">
              <a:buNone/>
            </a:pPr>
            <a:endParaRPr lang="sv-SE" dirty="0" smtClean="0"/>
          </a:p>
          <a:p>
            <a:pPr marL="0" indent="0">
              <a:buNone/>
            </a:pPr>
            <a:r>
              <a:rPr lang="sv-SE" dirty="0" smtClean="0"/>
              <a:t>Mest arbetar</a:t>
            </a:r>
          </a:p>
          <a:p>
            <a:r>
              <a:rPr lang="sv-SE" dirty="0" smtClean="0"/>
              <a:t>Tandhygienisterna</a:t>
            </a:r>
          </a:p>
          <a:p>
            <a:r>
              <a:rPr lang="sv-SE" dirty="0" smtClean="0"/>
              <a:t>IT, projektledning och affärssystem</a:t>
            </a:r>
          </a:p>
          <a:p>
            <a:r>
              <a:rPr lang="sv-SE" dirty="0" smtClean="0"/>
              <a:t>Lärare (fritidshem)</a:t>
            </a:r>
          </a:p>
        </p:txBody>
      </p:sp>
      <p:sp>
        <p:nvSpPr>
          <p:cNvPr id="6" name="Platshållare för datum 5"/>
          <p:cNvSpPr>
            <a:spLocks noGrp="1"/>
          </p:cNvSpPr>
          <p:nvPr>
            <p:ph type="dt" sz="half" idx="10"/>
          </p:nvPr>
        </p:nvSpPr>
        <p:spPr/>
        <p:txBody>
          <a:bodyPr/>
          <a:lstStyle/>
          <a:p>
            <a:fld id="{30F8C773-2890-4181-8B33-92E51495E142}" type="datetime1">
              <a:rPr lang="sv-SE" smtClean="0"/>
              <a:pPr/>
              <a:t>2012-10-15</a:t>
            </a:fld>
            <a:endParaRPr lang="sv-SE" dirty="0"/>
          </a:p>
        </p:txBody>
      </p:sp>
      <p:sp>
        <p:nvSpPr>
          <p:cNvPr id="8" name="Platshållare för sidfot 7"/>
          <p:cNvSpPr>
            <a:spLocks noGrp="1"/>
          </p:cNvSpPr>
          <p:nvPr>
            <p:ph type="ftr" sz="quarter" idx="11"/>
          </p:nvPr>
        </p:nvSpPr>
        <p:spPr/>
        <p:txBody>
          <a:bodyPr/>
          <a:lstStyle/>
          <a:p>
            <a:r>
              <a:rPr lang="sv-SE" smtClean="0"/>
              <a:t>Studenter om studier på distans                        Haglund &amp; Johansson</a:t>
            </a:r>
            <a:endParaRPr lang="sv-SE" dirty="0"/>
          </a:p>
        </p:txBody>
      </p:sp>
      <p:sp>
        <p:nvSpPr>
          <p:cNvPr id="7" name="Platshållare för bildnummer 6"/>
          <p:cNvSpPr>
            <a:spLocks noGrp="1"/>
          </p:cNvSpPr>
          <p:nvPr>
            <p:ph type="sldNum" sz="quarter" idx="12"/>
          </p:nvPr>
        </p:nvSpPr>
        <p:spPr/>
        <p:txBody>
          <a:bodyPr/>
          <a:lstStyle/>
          <a:p>
            <a:fld id="{C847504D-8BD9-47E7-B2AC-7E83D953DF82}" type="slidenum">
              <a:rPr lang="sv-SE" smtClean="0"/>
              <a:pPr/>
              <a:t>17</a:t>
            </a:fld>
            <a:endParaRPr lang="sv-SE" dirty="0"/>
          </a:p>
        </p:txBody>
      </p:sp>
      <p:pic>
        <p:nvPicPr>
          <p:cNvPr id="10"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596336" y="5229199"/>
            <a:ext cx="1495425" cy="1266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50847403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t>Vilka funktioner används, ofta?</a:t>
            </a:r>
            <a:endParaRPr lang="sv-SE" dirty="0"/>
          </a:p>
        </p:txBody>
      </p:sp>
      <p:sp>
        <p:nvSpPr>
          <p:cNvPr id="3" name="Platshållare för innehåll 2"/>
          <p:cNvSpPr>
            <a:spLocks noGrp="1"/>
          </p:cNvSpPr>
          <p:nvPr>
            <p:ph idx="1"/>
          </p:nvPr>
        </p:nvSpPr>
        <p:spPr/>
        <p:txBody>
          <a:bodyPr>
            <a:normAutofit fontScale="85000" lnSpcReduction="20000"/>
          </a:bodyPr>
          <a:lstStyle/>
          <a:p>
            <a:r>
              <a:rPr lang="sv-SE" dirty="0" smtClean="0"/>
              <a:t>Publicerat kursmaterial 			81 %</a:t>
            </a:r>
          </a:p>
          <a:p>
            <a:r>
              <a:rPr lang="sv-SE" dirty="0" smtClean="0"/>
              <a:t>Inlämningsuppgifter			80 %</a:t>
            </a:r>
          </a:p>
          <a:p>
            <a:r>
              <a:rPr lang="sv-SE" dirty="0" smtClean="0"/>
              <a:t>Diskussionsforum			46 %</a:t>
            </a:r>
          </a:p>
          <a:p>
            <a:r>
              <a:rPr lang="sv-SE" dirty="0" smtClean="0"/>
              <a:t>Projekt för grupparbeten		29 %</a:t>
            </a:r>
          </a:p>
          <a:p>
            <a:r>
              <a:rPr lang="sv-SE" dirty="0" smtClean="0"/>
              <a:t>Konferens med video, ljud mm	25 %</a:t>
            </a:r>
          </a:p>
          <a:p>
            <a:r>
              <a:rPr lang="sv-SE" dirty="0" smtClean="0"/>
              <a:t>Undersökningar 				18 %</a:t>
            </a:r>
          </a:p>
          <a:p>
            <a:r>
              <a:rPr lang="sv-SE" dirty="0" smtClean="0"/>
              <a:t>E-portfolio 				12 %</a:t>
            </a:r>
          </a:p>
          <a:p>
            <a:r>
              <a:rPr lang="sv-SE" dirty="0" smtClean="0"/>
              <a:t>Testverktyg 				11 %</a:t>
            </a:r>
          </a:p>
          <a:p>
            <a:r>
              <a:rPr lang="sv-SE" dirty="0" smtClean="0"/>
              <a:t>Kalenderfunktion			5 %</a:t>
            </a:r>
          </a:p>
          <a:p>
            <a:r>
              <a:rPr lang="sv-SE" dirty="0" smtClean="0"/>
              <a:t>Loggbok					5 %</a:t>
            </a:r>
          </a:p>
        </p:txBody>
      </p:sp>
      <p:sp>
        <p:nvSpPr>
          <p:cNvPr id="6" name="Platshållare för datum 5"/>
          <p:cNvSpPr>
            <a:spLocks noGrp="1"/>
          </p:cNvSpPr>
          <p:nvPr>
            <p:ph type="dt" sz="half" idx="10"/>
          </p:nvPr>
        </p:nvSpPr>
        <p:spPr/>
        <p:txBody>
          <a:bodyPr/>
          <a:lstStyle/>
          <a:p>
            <a:fld id="{29F5B049-B0A2-4D1F-94E5-3F1C3E2D4152}" type="datetime1">
              <a:rPr lang="sv-SE" smtClean="0"/>
              <a:pPr/>
              <a:t>2012-10-15</a:t>
            </a:fld>
            <a:endParaRPr lang="sv-SE" dirty="0"/>
          </a:p>
        </p:txBody>
      </p:sp>
      <p:sp>
        <p:nvSpPr>
          <p:cNvPr id="8" name="Platshållare för sidfot 7"/>
          <p:cNvSpPr>
            <a:spLocks noGrp="1"/>
          </p:cNvSpPr>
          <p:nvPr>
            <p:ph type="ftr" sz="quarter" idx="11"/>
          </p:nvPr>
        </p:nvSpPr>
        <p:spPr/>
        <p:txBody>
          <a:bodyPr/>
          <a:lstStyle/>
          <a:p>
            <a:r>
              <a:rPr lang="sv-SE" smtClean="0"/>
              <a:t>Studenter om studier på distans                        Haglund &amp; Johansson</a:t>
            </a:r>
            <a:endParaRPr lang="sv-SE" dirty="0"/>
          </a:p>
        </p:txBody>
      </p:sp>
      <p:sp>
        <p:nvSpPr>
          <p:cNvPr id="7" name="Platshållare för bildnummer 6"/>
          <p:cNvSpPr>
            <a:spLocks noGrp="1"/>
          </p:cNvSpPr>
          <p:nvPr>
            <p:ph type="sldNum" sz="quarter" idx="12"/>
          </p:nvPr>
        </p:nvSpPr>
        <p:spPr/>
        <p:txBody>
          <a:bodyPr/>
          <a:lstStyle/>
          <a:p>
            <a:fld id="{C847504D-8BD9-47E7-B2AC-7E83D953DF82}" type="slidenum">
              <a:rPr lang="sv-SE" smtClean="0"/>
              <a:pPr/>
              <a:t>18</a:t>
            </a:fld>
            <a:endParaRPr lang="sv-SE" dirty="0"/>
          </a:p>
        </p:txBody>
      </p:sp>
      <p:pic>
        <p:nvPicPr>
          <p:cNvPr id="10"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596336" y="5229199"/>
            <a:ext cx="1495425" cy="1266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82818922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ubrik 4"/>
          <p:cNvSpPr>
            <a:spLocks noGrp="1"/>
          </p:cNvSpPr>
          <p:nvPr>
            <p:ph type="ctrTitle"/>
          </p:nvPr>
        </p:nvSpPr>
        <p:spPr/>
        <p:txBody>
          <a:bodyPr>
            <a:noAutofit/>
          </a:bodyPr>
          <a:lstStyle/>
          <a:p>
            <a:r>
              <a:rPr lang="sv-SE" sz="1800" i="1" dirty="0" smtClean="0">
                <a:latin typeface="Lucida Handwriting" pitchFamily="66" charset="0"/>
              </a:rPr>
              <a:t>”</a:t>
            </a:r>
            <a:r>
              <a:rPr lang="sv-SE" sz="2400" i="1" dirty="0" smtClean="0">
                <a:latin typeface="Lucida Handwriting" pitchFamily="66" charset="0"/>
              </a:rPr>
              <a:t>Det skulle behövas mer sociala media mellan lärare och studenter, för tillfället är det studenter själva som tar initiativ. …</a:t>
            </a:r>
            <a:br>
              <a:rPr lang="sv-SE" sz="2400" i="1" dirty="0" smtClean="0">
                <a:latin typeface="Lucida Handwriting" pitchFamily="66" charset="0"/>
              </a:rPr>
            </a:br>
            <a:r>
              <a:rPr lang="sv-SE" sz="2400" i="1" dirty="0" smtClean="0">
                <a:latin typeface="Lucida Handwriting" pitchFamily="66" charset="0"/>
              </a:rPr>
              <a:t/>
            </a:r>
            <a:br>
              <a:rPr lang="sv-SE" sz="2400" i="1" dirty="0" smtClean="0">
                <a:latin typeface="Lucida Handwriting" pitchFamily="66" charset="0"/>
              </a:rPr>
            </a:br>
            <a:r>
              <a:rPr lang="sv-SE" sz="2400" i="1" dirty="0" smtClean="0">
                <a:latin typeface="Lucida Handwriting" pitchFamily="66" charset="0"/>
              </a:rPr>
              <a:t>Jag tycker universitetet ska vara en förebild när det gäller IKT i skolan om lärarna ska kunna göra det samma sedan.” </a:t>
            </a:r>
            <a:r>
              <a:rPr lang="sv-SE" sz="1200" i="1" dirty="0" smtClean="0">
                <a:latin typeface="Lucida Handwriting" pitchFamily="66" charset="0"/>
              </a:rPr>
              <a:t>(Lärare senare år)</a:t>
            </a:r>
            <a:endParaRPr lang="sv-SE" sz="1200" i="1" dirty="0">
              <a:latin typeface="Lucida Handwriting" pitchFamily="66" charset="0"/>
            </a:endParaRPr>
          </a:p>
        </p:txBody>
      </p:sp>
      <p:pic>
        <p:nvPicPr>
          <p:cNvPr id="7"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596336" y="5229199"/>
            <a:ext cx="1495425" cy="1266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7020099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ChangeArrowheads="1"/>
          </p:cNvSpPr>
          <p:nvPr/>
        </p:nvSpPr>
        <p:spPr bwMode="auto">
          <a:xfrm>
            <a:off x="755650" y="868176"/>
            <a:ext cx="7920038" cy="5816977"/>
          </a:xfrm>
          <a:prstGeom prst="rect">
            <a:avLst/>
          </a:prstGeom>
          <a:noFill/>
          <a:ln w="9525">
            <a:noFill/>
            <a:miter lim="800000"/>
            <a:headEnd/>
            <a:tailEnd/>
          </a:ln>
        </p:spPr>
        <p:txBody>
          <a:bodyPr anchor="ctr">
            <a:spAutoFit/>
          </a:bodyPr>
          <a:lstStyle/>
          <a:p>
            <a:pPr algn="ctr">
              <a:tabLst>
                <a:tab pos="69850" algn="dec"/>
                <a:tab pos="942975" algn="l"/>
              </a:tabLst>
            </a:pPr>
            <a:r>
              <a:rPr lang="sv-SE" sz="3600" b="1" dirty="0"/>
              <a:t>Studentenkäter till distansstudenter</a:t>
            </a:r>
          </a:p>
          <a:p>
            <a:pPr algn="ctr">
              <a:tabLst>
                <a:tab pos="69850" algn="dec"/>
                <a:tab pos="942975" algn="l"/>
              </a:tabLst>
            </a:pPr>
            <a:r>
              <a:rPr lang="sv-SE" sz="2000" dirty="0" smtClean="0"/>
              <a:t>(Nätenkäter)</a:t>
            </a:r>
            <a:endParaRPr lang="sv-SE" sz="2000" dirty="0"/>
          </a:p>
          <a:p>
            <a:pPr algn="ctr">
              <a:buFont typeface="Wingdings" pitchFamily="2" charset="2"/>
              <a:buChar char="v"/>
              <a:tabLst>
                <a:tab pos="69850" algn="dec"/>
                <a:tab pos="942975" algn="l"/>
              </a:tabLst>
            </a:pPr>
            <a:endParaRPr lang="sv-SE" sz="3200" dirty="0"/>
          </a:p>
          <a:p>
            <a:pPr>
              <a:buFont typeface="Wingdings" pitchFamily="2" charset="2"/>
              <a:buChar char="v"/>
              <a:tabLst>
                <a:tab pos="69850" algn="dec"/>
                <a:tab pos="942975" algn="l"/>
              </a:tabLst>
            </a:pPr>
            <a:r>
              <a:rPr lang="sv-SE" sz="3200" dirty="0"/>
              <a:t>Svar hösten 2007 </a:t>
            </a:r>
            <a:r>
              <a:rPr lang="sv-SE" sz="3200" dirty="0" smtClean="0"/>
              <a:t>-2011 </a:t>
            </a:r>
            <a:r>
              <a:rPr lang="sv-SE" sz="3200" dirty="0"/>
              <a:t>		Ca </a:t>
            </a:r>
            <a:r>
              <a:rPr lang="sv-SE" sz="3200" dirty="0" smtClean="0"/>
              <a:t>2900</a:t>
            </a:r>
          </a:p>
          <a:p>
            <a:pPr>
              <a:buFont typeface="Wingdings" pitchFamily="2" charset="2"/>
              <a:buChar char="v"/>
              <a:tabLst>
                <a:tab pos="69850" algn="dec"/>
                <a:tab pos="942975" algn="l"/>
              </a:tabLst>
            </a:pPr>
            <a:r>
              <a:rPr lang="sv-SE" sz="2800" dirty="0" smtClean="0"/>
              <a:t>Svarsfrekvens genomsnitt 2011 program	50 % </a:t>
            </a:r>
          </a:p>
          <a:p>
            <a:pPr>
              <a:buFont typeface="Wingdings" pitchFamily="2" charset="2"/>
              <a:buChar char="v"/>
              <a:tabLst>
                <a:tab pos="69850" algn="dec"/>
                <a:tab pos="942975" algn="l"/>
              </a:tabLst>
            </a:pPr>
            <a:r>
              <a:rPr lang="sv-SE" sz="2800" dirty="0" smtClean="0"/>
              <a:t>Svarsfrekvens genomsnitt 2011 alla		34 </a:t>
            </a:r>
            <a:r>
              <a:rPr lang="sv-SE" sz="3200" dirty="0" smtClean="0"/>
              <a:t>%</a:t>
            </a:r>
            <a:endParaRPr lang="sv-SE" sz="3200" dirty="0"/>
          </a:p>
          <a:p>
            <a:pPr>
              <a:tabLst>
                <a:tab pos="69850" algn="dec"/>
                <a:tab pos="942975" algn="l"/>
              </a:tabLst>
            </a:pPr>
            <a:r>
              <a:rPr lang="sv-SE" sz="3200" dirty="0"/>
              <a:t>	</a:t>
            </a:r>
            <a:endParaRPr lang="sv-SE" sz="3200" dirty="0" smtClean="0"/>
          </a:p>
          <a:p>
            <a:pPr>
              <a:buFont typeface="Wingdings" pitchFamily="2" charset="2"/>
              <a:buChar char="v"/>
              <a:tabLst>
                <a:tab pos="69850" algn="dec"/>
                <a:tab pos="942975" algn="l"/>
              </a:tabLst>
            </a:pPr>
            <a:r>
              <a:rPr lang="sv-SE" sz="3200" dirty="0" smtClean="0"/>
              <a:t>Frågor </a:t>
            </a:r>
            <a:r>
              <a:rPr lang="sv-SE" sz="3200" dirty="0"/>
              <a:t>från Campusenkäter</a:t>
            </a:r>
          </a:p>
          <a:p>
            <a:pPr>
              <a:buFont typeface="Wingdings" pitchFamily="2" charset="2"/>
              <a:buChar char="v"/>
              <a:tabLst>
                <a:tab pos="69850" algn="dec"/>
                <a:tab pos="942975" algn="l"/>
              </a:tabLst>
            </a:pPr>
            <a:r>
              <a:rPr lang="sv-SE" sz="3200" dirty="0" smtClean="0"/>
              <a:t>Frågor </a:t>
            </a:r>
            <a:r>
              <a:rPr lang="sv-SE" sz="3200" dirty="0"/>
              <a:t>från Studentspegel </a:t>
            </a:r>
            <a:endParaRPr lang="sv-SE" sz="3200" dirty="0" smtClean="0"/>
          </a:p>
          <a:p>
            <a:pPr>
              <a:buFont typeface="Wingdings" pitchFamily="2" charset="2"/>
              <a:buChar char="v"/>
              <a:tabLst>
                <a:tab pos="69850" algn="dec"/>
                <a:tab pos="942975" algn="l"/>
              </a:tabLst>
            </a:pPr>
            <a:r>
              <a:rPr lang="sv-SE" sz="3200" dirty="0" smtClean="0"/>
              <a:t>Frågor från Alumnstudier</a:t>
            </a:r>
            <a:endParaRPr lang="sv-SE" sz="3200" dirty="0"/>
          </a:p>
          <a:p>
            <a:pPr>
              <a:buFont typeface="Wingdings" pitchFamily="2" charset="2"/>
              <a:buChar char="v"/>
              <a:tabLst>
                <a:tab pos="69850" algn="dec"/>
                <a:tab pos="942975" algn="l"/>
              </a:tabLst>
            </a:pPr>
            <a:endParaRPr lang="sv-SE" sz="3200" dirty="0"/>
          </a:p>
          <a:p>
            <a:pPr algn="ctr">
              <a:buFont typeface="Wingdings" pitchFamily="2" charset="2"/>
              <a:buChar char="v"/>
              <a:tabLst>
                <a:tab pos="69850" algn="dec"/>
                <a:tab pos="942975" algn="l"/>
              </a:tabLst>
            </a:pPr>
            <a:endParaRPr lang="sv-SE" sz="3200" dirty="0"/>
          </a:p>
        </p:txBody>
      </p:sp>
      <p:pic>
        <p:nvPicPr>
          <p:cNvPr id="155650"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596336" y="5229200"/>
            <a:ext cx="1495425" cy="1266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Platshållare för datum 1"/>
          <p:cNvSpPr>
            <a:spLocks noGrp="1"/>
          </p:cNvSpPr>
          <p:nvPr>
            <p:ph type="dt" sz="half" idx="10"/>
          </p:nvPr>
        </p:nvSpPr>
        <p:spPr/>
        <p:txBody>
          <a:bodyPr/>
          <a:lstStyle/>
          <a:p>
            <a:fld id="{EB3B5DBB-FC3C-4073-9874-AD58D81E39D4}" type="datetime1">
              <a:rPr lang="sv-SE" smtClean="0"/>
              <a:pPr/>
              <a:t>2012-10-15</a:t>
            </a:fld>
            <a:endParaRPr lang="sv-SE"/>
          </a:p>
        </p:txBody>
      </p:sp>
      <p:sp>
        <p:nvSpPr>
          <p:cNvPr id="3" name="Platshållare för sidfot 2"/>
          <p:cNvSpPr>
            <a:spLocks noGrp="1"/>
          </p:cNvSpPr>
          <p:nvPr>
            <p:ph type="ftr" sz="quarter" idx="11"/>
          </p:nvPr>
        </p:nvSpPr>
        <p:spPr/>
        <p:txBody>
          <a:bodyPr/>
          <a:lstStyle/>
          <a:p>
            <a:r>
              <a:rPr lang="sv-SE" smtClean="0"/>
              <a:t>Studenter om studier på distans                        Haglund &amp; Johansson</a:t>
            </a:r>
            <a:endParaRPr lang="sv-SE"/>
          </a:p>
        </p:txBody>
      </p:sp>
      <p:sp>
        <p:nvSpPr>
          <p:cNvPr id="4" name="Platshållare för bildnummer 3"/>
          <p:cNvSpPr>
            <a:spLocks noGrp="1"/>
          </p:cNvSpPr>
          <p:nvPr>
            <p:ph type="sldNum" sz="quarter" idx="12"/>
          </p:nvPr>
        </p:nvSpPr>
        <p:spPr/>
        <p:txBody>
          <a:bodyPr/>
          <a:lstStyle/>
          <a:p>
            <a:fld id="{F988FF4A-F6C2-4A82-8183-ED2FAD7DE4BB}" type="slidenum">
              <a:rPr lang="sv-SE" smtClean="0"/>
              <a:pPr/>
              <a:t>2</a:t>
            </a:fld>
            <a:endParaRPr lang="sv-SE"/>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normAutofit/>
          </a:bodyPr>
          <a:lstStyle/>
          <a:p>
            <a:r>
              <a:rPr lang="sv-SE" dirty="0" smtClean="0"/>
              <a:t>Användning av olika IKT-verktyg</a:t>
            </a:r>
            <a:endParaRPr lang="sv-SE" dirty="0"/>
          </a:p>
        </p:txBody>
      </p:sp>
      <p:sp>
        <p:nvSpPr>
          <p:cNvPr id="3" name="Platshållare för innehåll 2"/>
          <p:cNvSpPr>
            <a:spLocks noGrp="1"/>
          </p:cNvSpPr>
          <p:nvPr>
            <p:ph idx="1"/>
          </p:nvPr>
        </p:nvSpPr>
        <p:spPr/>
        <p:txBody>
          <a:bodyPr/>
          <a:lstStyle/>
          <a:p>
            <a:r>
              <a:rPr lang="sv-SE" sz="2800" dirty="0" smtClean="0"/>
              <a:t>Inspelade föreläsningar		69 %</a:t>
            </a:r>
          </a:p>
          <a:p>
            <a:r>
              <a:rPr lang="sv-SE" sz="2800" dirty="0" smtClean="0"/>
              <a:t>Videokonferens/telebild		35 %</a:t>
            </a:r>
          </a:p>
          <a:p>
            <a:r>
              <a:rPr lang="sv-SE" sz="2800" dirty="0" smtClean="0"/>
              <a:t>Egenproducerat material 		25 %</a:t>
            </a:r>
          </a:p>
          <a:p>
            <a:r>
              <a:rPr lang="sv-SE" sz="2800" dirty="0" smtClean="0"/>
              <a:t>Adobe connect				24 %</a:t>
            </a:r>
          </a:p>
          <a:p>
            <a:r>
              <a:rPr lang="sv-SE" sz="2800" dirty="0" smtClean="0"/>
              <a:t>Vetenskapliga databaser		20 %</a:t>
            </a:r>
          </a:p>
          <a:p>
            <a:r>
              <a:rPr lang="sv-SE" sz="2800" dirty="0" smtClean="0"/>
              <a:t>Query &amp; </a:t>
            </a:r>
            <a:r>
              <a:rPr lang="sv-SE" sz="2800" dirty="0" err="1" smtClean="0"/>
              <a:t>report</a:t>
            </a:r>
            <a:r>
              <a:rPr lang="sv-SE" sz="2800" dirty="0" smtClean="0"/>
              <a:t>				17 %</a:t>
            </a:r>
          </a:p>
          <a:p>
            <a:r>
              <a:rPr lang="sv-SE" sz="2800" dirty="0" smtClean="0"/>
              <a:t>Sociala medier 				13 %</a:t>
            </a:r>
          </a:p>
          <a:p>
            <a:endParaRPr lang="sv-SE" sz="2800" dirty="0" smtClean="0"/>
          </a:p>
          <a:p>
            <a:pPr marL="0" indent="0">
              <a:buNone/>
            </a:pPr>
            <a:endParaRPr lang="sv-SE" dirty="0"/>
          </a:p>
        </p:txBody>
      </p:sp>
      <p:sp>
        <p:nvSpPr>
          <p:cNvPr id="4" name="Platshållare för datum 3"/>
          <p:cNvSpPr>
            <a:spLocks noGrp="1"/>
          </p:cNvSpPr>
          <p:nvPr>
            <p:ph type="dt" sz="half" idx="10"/>
          </p:nvPr>
        </p:nvSpPr>
        <p:spPr/>
        <p:txBody>
          <a:bodyPr/>
          <a:lstStyle/>
          <a:p>
            <a:fld id="{A7D40E41-31D4-46FE-9C64-BA9C847F4D37}" type="datetime1">
              <a:rPr lang="sv-SE" smtClean="0"/>
              <a:pPr/>
              <a:t>2012-10-15</a:t>
            </a:fld>
            <a:endParaRPr lang="sv-SE"/>
          </a:p>
        </p:txBody>
      </p:sp>
      <p:sp>
        <p:nvSpPr>
          <p:cNvPr id="5" name="Platshållare för sidfot 4"/>
          <p:cNvSpPr>
            <a:spLocks noGrp="1"/>
          </p:cNvSpPr>
          <p:nvPr>
            <p:ph type="ftr" sz="quarter" idx="11"/>
          </p:nvPr>
        </p:nvSpPr>
        <p:spPr/>
        <p:txBody>
          <a:bodyPr/>
          <a:lstStyle/>
          <a:p>
            <a:r>
              <a:rPr lang="sv-SE" smtClean="0"/>
              <a:t>Studenter om studier på distans                        Haglund &amp; Johansson</a:t>
            </a:r>
            <a:endParaRPr lang="sv-SE"/>
          </a:p>
        </p:txBody>
      </p:sp>
      <p:sp>
        <p:nvSpPr>
          <p:cNvPr id="6" name="Platshållare för bildnummer 5"/>
          <p:cNvSpPr>
            <a:spLocks noGrp="1"/>
          </p:cNvSpPr>
          <p:nvPr>
            <p:ph type="sldNum" sz="quarter" idx="12"/>
          </p:nvPr>
        </p:nvSpPr>
        <p:spPr/>
        <p:txBody>
          <a:bodyPr/>
          <a:lstStyle/>
          <a:p>
            <a:fld id="{F988FF4A-F6C2-4A82-8183-ED2FAD7DE4BB}" type="slidenum">
              <a:rPr lang="sv-SE" smtClean="0"/>
              <a:pPr/>
              <a:t>20</a:t>
            </a:fld>
            <a:endParaRPr lang="sv-SE" dirty="0"/>
          </a:p>
        </p:txBody>
      </p:sp>
      <p:pic>
        <p:nvPicPr>
          <p:cNvPr id="7"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665369" y="5445224"/>
            <a:ext cx="1495425" cy="1266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85247871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extruta 1"/>
          <p:cNvSpPr txBox="1">
            <a:spLocks noChangeArrowheads="1"/>
          </p:cNvSpPr>
          <p:nvPr/>
        </p:nvSpPr>
        <p:spPr bwMode="auto">
          <a:xfrm>
            <a:off x="6846959" y="3284984"/>
            <a:ext cx="1800225" cy="922338"/>
          </a:xfrm>
          <a:prstGeom prst="rect">
            <a:avLst/>
          </a:prstGeom>
          <a:solidFill>
            <a:srgbClr val="FF0000"/>
          </a:solidFill>
          <a:ln w="9525">
            <a:solidFill>
              <a:schemeClr val="tx1"/>
            </a:solidFill>
            <a:miter lim="800000"/>
            <a:headEnd/>
            <a:tailEnd/>
          </a:ln>
        </p:spPr>
        <p:txBody>
          <a:bodyPr>
            <a:spAutoFit/>
          </a:bodyPr>
          <a:lstStyle/>
          <a:p>
            <a:pPr>
              <a:defRPr/>
            </a:pPr>
            <a:r>
              <a:rPr lang="sv-SE" dirty="0"/>
              <a:t>Nöjd med utbildningens kvalitet</a:t>
            </a:r>
          </a:p>
        </p:txBody>
      </p:sp>
      <p:sp>
        <p:nvSpPr>
          <p:cNvPr id="5124" name="textruta 3"/>
          <p:cNvSpPr txBox="1">
            <a:spLocks noChangeArrowheads="1"/>
          </p:cNvSpPr>
          <p:nvPr/>
        </p:nvSpPr>
        <p:spPr bwMode="auto">
          <a:xfrm>
            <a:off x="395288" y="692150"/>
            <a:ext cx="2089150" cy="1200329"/>
          </a:xfrm>
          <a:prstGeom prst="rect">
            <a:avLst/>
          </a:prstGeom>
          <a:solidFill>
            <a:schemeClr val="tx2">
              <a:lumMod val="20000"/>
              <a:lumOff val="80000"/>
            </a:schemeClr>
          </a:solidFill>
          <a:ln w="9525">
            <a:solidFill>
              <a:schemeClr val="tx1"/>
            </a:solidFill>
            <a:miter lim="800000"/>
            <a:headEnd/>
            <a:tailEnd/>
          </a:ln>
        </p:spPr>
        <p:txBody>
          <a:bodyPr>
            <a:spAutoFit/>
          </a:bodyPr>
          <a:lstStyle/>
          <a:p>
            <a:pPr>
              <a:defRPr/>
            </a:pPr>
            <a:r>
              <a:rPr lang="sv-SE" dirty="0"/>
              <a:t>Lärare:</a:t>
            </a:r>
          </a:p>
          <a:p>
            <a:pPr>
              <a:buFont typeface="Arial" charset="0"/>
              <a:buChar char="•"/>
              <a:defRPr/>
            </a:pPr>
            <a:r>
              <a:rPr lang="sv-SE" dirty="0" smtClean="0"/>
              <a:t>Kunniga</a:t>
            </a:r>
            <a:endParaRPr lang="sv-SE" dirty="0"/>
          </a:p>
          <a:p>
            <a:pPr>
              <a:buFont typeface="Arial" charset="0"/>
              <a:buChar char="•"/>
              <a:defRPr/>
            </a:pPr>
            <a:r>
              <a:rPr lang="sv-SE" dirty="0" smtClean="0"/>
              <a:t>Stödjande</a:t>
            </a:r>
            <a:endParaRPr lang="sv-SE" dirty="0"/>
          </a:p>
          <a:p>
            <a:pPr>
              <a:defRPr/>
            </a:pPr>
            <a:endParaRPr lang="sv-SE" dirty="0"/>
          </a:p>
        </p:txBody>
      </p:sp>
      <p:sp>
        <p:nvSpPr>
          <p:cNvPr id="5125" name="textruta 4"/>
          <p:cNvSpPr txBox="1">
            <a:spLocks noChangeArrowheads="1"/>
          </p:cNvSpPr>
          <p:nvPr/>
        </p:nvSpPr>
        <p:spPr bwMode="auto">
          <a:xfrm>
            <a:off x="2987675" y="2636838"/>
            <a:ext cx="3313113" cy="2862322"/>
          </a:xfrm>
          <a:prstGeom prst="rect">
            <a:avLst/>
          </a:prstGeom>
          <a:solidFill>
            <a:srgbClr val="92D050"/>
          </a:solidFill>
          <a:ln w="9525">
            <a:solidFill>
              <a:schemeClr val="tx1"/>
            </a:solidFill>
            <a:miter lim="800000"/>
            <a:headEnd/>
            <a:tailEnd/>
          </a:ln>
        </p:spPr>
        <p:txBody>
          <a:bodyPr>
            <a:spAutoFit/>
          </a:bodyPr>
          <a:lstStyle/>
          <a:p>
            <a:pPr fontAlgn="t">
              <a:defRPr/>
            </a:pPr>
            <a:r>
              <a:rPr lang="sv-SE" dirty="0"/>
              <a:t>Vad man lärt sig</a:t>
            </a:r>
            <a:r>
              <a:rPr lang="sv-SE" dirty="0" smtClean="0"/>
              <a:t>:</a:t>
            </a:r>
          </a:p>
          <a:p>
            <a:pPr fontAlgn="t">
              <a:defRPr/>
            </a:pPr>
            <a:endParaRPr lang="sv-SE" dirty="0"/>
          </a:p>
          <a:p>
            <a:pPr fontAlgn="t">
              <a:buFont typeface="Arial" charset="0"/>
              <a:buChar char="•"/>
              <a:defRPr/>
            </a:pPr>
            <a:r>
              <a:rPr lang="sv-SE" dirty="0"/>
              <a:t>Yrkesrelaterade kunskaper och färdigheter</a:t>
            </a:r>
          </a:p>
          <a:p>
            <a:pPr fontAlgn="t">
              <a:buFont typeface="Arial" charset="0"/>
              <a:buChar char="•"/>
              <a:defRPr/>
            </a:pPr>
            <a:r>
              <a:rPr lang="sv-SE" dirty="0"/>
              <a:t>Breddad allmänbildning</a:t>
            </a:r>
          </a:p>
          <a:p>
            <a:pPr fontAlgn="t">
              <a:buFont typeface="Arial" charset="0"/>
              <a:buChar char="•"/>
              <a:defRPr/>
            </a:pPr>
            <a:r>
              <a:rPr lang="sv-SE" dirty="0"/>
              <a:t>Tänka kritiskt och analytiskt</a:t>
            </a:r>
          </a:p>
          <a:p>
            <a:pPr fontAlgn="t">
              <a:buFont typeface="Arial" charset="0"/>
              <a:buChar char="•"/>
              <a:defRPr/>
            </a:pPr>
            <a:r>
              <a:rPr lang="sv-SE" dirty="0"/>
              <a:t>Samarbeta med andra</a:t>
            </a:r>
          </a:p>
          <a:p>
            <a:pPr fontAlgn="t">
              <a:buFont typeface="Arial" charset="0"/>
              <a:buChar char="•"/>
              <a:defRPr/>
            </a:pPr>
            <a:r>
              <a:rPr lang="sv-SE" dirty="0"/>
              <a:t>Ta del av aktuell forskning</a:t>
            </a:r>
          </a:p>
          <a:p>
            <a:pPr fontAlgn="t">
              <a:buFont typeface="Arial" charset="0"/>
              <a:buChar char="•"/>
              <a:defRPr/>
            </a:pPr>
            <a:r>
              <a:rPr lang="sv-SE" dirty="0"/>
              <a:t>Skriva tydligt och klart</a:t>
            </a:r>
          </a:p>
          <a:p>
            <a:pPr fontAlgn="t">
              <a:buFont typeface="Arial" charset="0"/>
              <a:buChar char="•"/>
              <a:defRPr/>
            </a:pPr>
            <a:r>
              <a:rPr lang="sv-SE" dirty="0" smtClean="0"/>
              <a:t>Tala </a:t>
            </a:r>
            <a:r>
              <a:rPr lang="sv-SE" dirty="0"/>
              <a:t>tydligt och klart </a:t>
            </a:r>
          </a:p>
        </p:txBody>
      </p:sp>
      <p:sp>
        <p:nvSpPr>
          <p:cNvPr id="5127" name="textruta 6"/>
          <p:cNvSpPr txBox="1">
            <a:spLocks noChangeArrowheads="1"/>
          </p:cNvSpPr>
          <p:nvPr/>
        </p:nvSpPr>
        <p:spPr bwMode="auto">
          <a:xfrm>
            <a:off x="3118029" y="691271"/>
            <a:ext cx="2519933" cy="1477328"/>
          </a:xfrm>
          <a:prstGeom prst="rect">
            <a:avLst/>
          </a:prstGeom>
          <a:solidFill>
            <a:srgbClr val="FFFF00"/>
          </a:solidFill>
          <a:ln w="9525">
            <a:solidFill>
              <a:schemeClr val="tx1"/>
            </a:solidFill>
            <a:miter lim="800000"/>
            <a:headEnd/>
            <a:tailEnd/>
          </a:ln>
        </p:spPr>
        <p:txBody>
          <a:bodyPr wrap="square">
            <a:spAutoFit/>
          </a:bodyPr>
          <a:lstStyle/>
          <a:p>
            <a:pPr marL="285750" indent="-285750">
              <a:buFont typeface="Arial" pitchFamily="34" charset="0"/>
              <a:buChar char="•"/>
              <a:defRPr/>
            </a:pPr>
            <a:r>
              <a:rPr lang="sv-SE" dirty="0" smtClean="0"/>
              <a:t>Studietempo</a:t>
            </a:r>
          </a:p>
          <a:p>
            <a:pPr marL="285750" indent="-285750">
              <a:buFont typeface="Arial" pitchFamily="34" charset="0"/>
              <a:buChar char="•"/>
              <a:defRPr/>
            </a:pPr>
            <a:r>
              <a:rPr lang="sv-SE" dirty="0" smtClean="0"/>
              <a:t>Studiestress</a:t>
            </a:r>
          </a:p>
          <a:p>
            <a:pPr marL="285750" indent="-285750">
              <a:buFont typeface="Arial" pitchFamily="34" charset="0"/>
              <a:buChar char="•"/>
              <a:defRPr/>
            </a:pPr>
            <a:r>
              <a:rPr lang="sv-SE" dirty="0" smtClean="0"/>
              <a:t>Balans teori/praktik</a:t>
            </a:r>
          </a:p>
          <a:p>
            <a:pPr marL="285750" indent="-285750">
              <a:buFont typeface="Arial" pitchFamily="34" charset="0"/>
              <a:buChar char="•"/>
              <a:defRPr/>
            </a:pPr>
            <a:r>
              <a:rPr lang="sv-SE" dirty="0" smtClean="0"/>
              <a:t>Studentinflytande</a:t>
            </a:r>
          </a:p>
          <a:p>
            <a:pPr marL="285750" indent="-285750">
              <a:buFont typeface="Arial" pitchFamily="34" charset="0"/>
              <a:buChar char="•"/>
              <a:defRPr/>
            </a:pPr>
            <a:r>
              <a:rPr lang="sv-SE" dirty="0" smtClean="0"/>
              <a:t>Attityd till IKT</a:t>
            </a:r>
            <a:endParaRPr lang="sv-SE" dirty="0"/>
          </a:p>
        </p:txBody>
      </p:sp>
      <p:sp>
        <p:nvSpPr>
          <p:cNvPr id="5128" name="textruta 8"/>
          <p:cNvSpPr txBox="1">
            <a:spLocks noChangeArrowheads="1"/>
          </p:cNvSpPr>
          <p:nvPr/>
        </p:nvSpPr>
        <p:spPr bwMode="auto">
          <a:xfrm>
            <a:off x="448574" y="2665943"/>
            <a:ext cx="1963185" cy="3139321"/>
          </a:xfrm>
          <a:prstGeom prst="rect">
            <a:avLst/>
          </a:prstGeom>
          <a:solidFill>
            <a:schemeClr val="tx2">
              <a:lumMod val="20000"/>
              <a:lumOff val="80000"/>
            </a:schemeClr>
          </a:solidFill>
          <a:ln w="9525">
            <a:solidFill>
              <a:schemeClr val="tx1"/>
            </a:solidFill>
            <a:miter lim="800000"/>
            <a:headEnd/>
            <a:tailEnd/>
          </a:ln>
        </p:spPr>
        <p:txBody>
          <a:bodyPr wrap="square">
            <a:spAutoFit/>
          </a:bodyPr>
          <a:lstStyle/>
          <a:p>
            <a:pPr>
              <a:defRPr/>
            </a:pPr>
            <a:r>
              <a:rPr lang="sv-SE" dirty="0" smtClean="0">
                <a:cs typeface="Times New Roman" pitchFamily="18" charset="0"/>
              </a:rPr>
              <a:t>Stödfunktioner</a:t>
            </a:r>
            <a:endParaRPr lang="sv-SE" dirty="0">
              <a:cs typeface="Times New Roman" pitchFamily="18" charset="0"/>
            </a:endParaRPr>
          </a:p>
          <a:p>
            <a:pPr fontAlgn="t">
              <a:buFont typeface="Arial" charset="0"/>
              <a:buChar char="•"/>
              <a:defRPr/>
            </a:pPr>
            <a:r>
              <a:rPr lang="sv-SE" dirty="0"/>
              <a:t>IKT</a:t>
            </a:r>
          </a:p>
          <a:p>
            <a:pPr fontAlgn="t">
              <a:buFont typeface="Arial" charset="0"/>
              <a:buChar char="•"/>
              <a:defRPr/>
            </a:pPr>
            <a:r>
              <a:rPr lang="sv-SE" dirty="0" smtClean="0"/>
              <a:t>Studieplattformar</a:t>
            </a:r>
            <a:endParaRPr lang="sv-SE" dirty="0"/>
          </a:p>
          <a:p>
            <a:pPr fontAlgn="t">
              <a:buFont typeface="Arial" charset="0"/>
              <a:buChar char="•"/>
              <a:defRPr/>
            </a:pPr>
            <a:r>
              <a:rPr lang="sv-SE" dirty="0" smtClean="0"/>
              <a:t>Telebild/film</a:t>
            </a:r>
            <a:endParaRPr lang="sv-SE" dirty="0"/>
          </a:p>
          <a:p>
            <a:pPr fontAlgn="t">
              <a:buFont typeface="Arial" charset="0"/>
              <a:buChar char="•"/>
              <a:defRPr/>
            </a:pPr>
            <a:r>
              <a:rPr lang="sv-SE" dirty="0" smtClean="0"/>
              <a:t>Administrativ </a:t>
            </a:r>
            <a:r>
              <a:rPr lang="sv-SE" dirty="0"/>
              <a:t>personal</a:t>
            </a:r>
          </a:p>
          <a:p>
            <a:pPr fontAlgn="t">
              <a:buFont typeface="Arial" charset="0"/>
              <a:buChar char="•"/>
              <a:defRPr/>
            </a:pPr>
            <a:r>
              <a:rPr lang="sv-SE" dirty="0" smtClean="0"/>
              <a:t>Studievägledning</a:t>
            </a:r>
            <a:endParaRPr lang="sv-SE" dirty="0"/>
          </a:p>
          <a:p>
            <a:pPr fontAlgn="t">
              <a:buFont typeface="Arial" charset="0"/>
              <a:buChar char="•"/>
              <a:defRPr/>
            </a:pPr>
            <a:r>
              <a:rPr lang="sv-SE" dirty="0"/>
              <a:t>Biblioteksservice</a:t>
            </a:r>
          </a:p>
          <a:p>
            <a:pPr fontAlgn="t">
              <a:buFont typeface="Arial" charset="0"/>
              <a:buChar char="•"/>
              <a:defRPr/>
            </a:pPr>
            <a:r>
              <a:rPr lang="sv-SE" dirty="0" smtClean="0"/>
              <a:t>Lärcentrum</a:t>
            </a:r>
            <a:endParaRPr lang="sv-SE" dirty="0"/>
          </a:p>
          <a:p>
            <a:pPr fontAlgn="t">
              <a:buFont typeface="Arial" charset="0"/>
              <a:buChar char="•"/>
              <a:defRPr/>
            </a:pPr>
            <a:r>
              <a:rPr lang="sv-SE" dirty="0"/>
              <a:t>m.m.</a:t>
            </a:r>
          </a:p>
          <a:p>
            <a:pPr>
              <a:defRPr/>
            </a:pPr>
            <a:endParaRPr lang="sv-SE" dirty="0"/>
          </a:p>
        </p:txBody>
      </p:sp>
      <p:cxnSp>
        <p:nvCxnSpPr>
          <p:cNvPr id="12" name="Rak pil 11"/>
          <p:cNvCxnSpPr>
            <a:stCxn id="5124" idx="2"/>
          </p:cNvCxnSpPr>
          <p:nvPr/>
        </p:nvCxnSpPr>
        <p:spPr>
          <a:xfrm>
            <a:off x="1439863" y="1892479"/>
            <a:ext cx="827881" cy="456401"/>
          </a:xfrm>
          <a:prstGeom prst="straightConnector1">
            <a:avLst/>
          </a:prstGeom>
          <a:ln w="38100">
            <a:solidFill>
              <a:srgbClr val="C00000"/>
            </a:solidFill>
            <a:tailEnd type="arrow"/>
          </a:ln>
        </p:spPr>
        <p:style>
          <a:lnRef idx="1">
            <a:schemeClr val="accent1"/>
          </a:lnRef>
          <a:fillRef idx="0">
            <a:schemeClr val="accent1"/>
          </a:fillRef>
          <a:effectRef idx="0">
            <a:schemeClr val="accent1"/>
          </a:effectRef>
          <a:fontRef idx="minor">
            <a:schemeClr val="tx1"/>
          </a:fontRef>
        </p:style>
      </p:cxnSp>
      <p:cxnSp>
        <p:nvCxnSpPr>
          <p:cNvPr id="14" name="Rak pil 13"/>
          <p:cNvCxnSpPr/>
          <p:nvPr/>
        </p:nvCxnSpPr>
        <p:spPr>
          <a:xfrm flipV="1">
            <a:off x="2411760" y="4077072"/>
            <a:ext cx="360040" cy="72008"/>
          </a:xfrm>
          <a:prstGeom prst="straightConnector1">
            <a:avLst/>
          </a:prstGeom>
          <a:ln w="38100">
            <a:solidFill>
              <a:srgbClr val="C00000"/>
            </a:solidFill>
            <a:tailEnd type="arrow"/>
          </a:ln>
        </p:spPr>
        <p:style>
          <a:lnRef idx="1">
            <a:schemeClr val="accent1"/>
          </a:lnRef>
          <a:fillRef idx="0">
            <a:schemeClr val="accent1"/>
          </a:fillRef>
          <a:effectRef idx="0">
            <a:schemeClr val="accent1"/>
          </a:effectRef>
          <a:fontRef idx="minor">
            <a:schemeClr val="tx1"/>
          </a:fontRef>
        </p:style>
      </p:cxnSp>
      <p:sp>
        <p:nvSpPr>
          <p:cNvPr id="19" name="Höger 18"/>
          <p:cNvSpPr/>
          <p:nvPr/>
        </p:nvSpPr>
        <p:spPr>
          <a:xfrm>
            <a:off x="6300192" y="3640574"/>
            <a:ext cx="468801" cy="288925"/>
          </a:xfrm>
          <a:prstGeom prst="rightArrow">
            <a:avLst/>
          </a:prstGeom>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sv-SE"/>
          </a:p>
        </p:txBody>
      </p:sp>
      <p:sp>
        <p:nvSpPr>
          <p:cNvPr id="17" name="textruta 2"/>
          <p:cNvSpPr txBox="1">
            <a:spLocks noChangeArrowheads="1"/>
          </p:cNvSpPr>
          <p:nvPr/>
        </p:nvSpPr>
        <p:spPr bwMode="auto">
          <a:xfrm>
            <a:off x="3203848" y="5805264"/>
            <a:ext cx="4895850" cy="646113"/>
          </a:xfrm>
          <a:prstGeom prst="rect">
            <a:avLst/>
          </a:prstGeom>
          <a:solidFill>
            <a:schemeClr val="accent6">
              <a:lumMod val="40000"/>
              <a:lumOff val="60000"/>
            </a:schemeClr>
          </a:solidFill>
          <a:ln w="9525">
            <a:solidFill>
              <a:schemeClr val="tx1"/>
            </a:solidFill>
            <a:miter lim="800000"/>
            <a:headEnd/>
            <a:tailEnd/>
          </a:ln>
        </p:spPr>
        <p:txBody>
          <a:bodyPr>
            <a:spAutoFit/>
          </a:bodyPr>
          <a:lstStyle>
            <a:defPPr>
              <a:defRPr lang="sv-SE"/>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r>
              <a:rPr lang="sv-SE" dirty="0"/>
              <a:t>Öppna frågor:</a:t>
            </a:r>
          </a:p>
          <a:p>
            <a:r>
              <a:rPr lang="sv-SE" dirty="0"/>
              <a:t>Särskilt bra – Mindre bra – Saknats – Förslag</a:t>
            </a:r>
          </a:p>
        </p:txBody>
      </p:sp>
      <p:sp>
        <p:nvSpPr>
          <p:cNvPr id="20" name="textruta 2"/>
          <p:cNvSpPr txBox="1">
            <a:spLocks noChangeArrowheads="1"/>
          </p:cNvSpPr>
          <p:nvPr/>
        </p:nvSpPr>
        <p:spPr bwMode="auto">
          <a:xfrm>
            <a:off x="6192179" y="691270"/>
            <a:ext cx="2664296" cy="1477328"/>
          </a:xfrm>
          <a:prstGeom prst="rect">
            <a:avLst/>
          </a:prstGeom>
          <a:gradFill rotWithShape="0">
            <a:gsLst>
              <a:gs pos="0">
                <a:srgbClr val="8488C4"/>
              </a:gs>
              <a:gs pos="53000">
                <a:srgbClr val="D4DEFF"/>
              </a:gs>
              <a:gs pos="83000">
                <a:srgbClr val="D4DEFF"/>
              </a:gs>
              <a:gs pos="100000">
                <a:srgbClr val="96AB94"/>
              </a:gs>
            </a:gsLst>
            <a:lin ang="5400000"/>
          </a:gradFill>
          <a:ln w="9525">
            <a:solidFill>
              <a:schemeClr val="tx1"/>
            </a:solidFill>
            <a:miter lim="800000"/>
            <a:headEnd/>
            <a:tailEnd/>
          </a:ln>
        </p:spPr>
        <p:txBody>
          <a:bodyPr wrap="square">
            <a:spAutoFit/>
          </a:bodyPr>
          <a:lstStyle/>
          <a:p>
            <a:pPr>
              <a:buFont typeface="Arial" pitchFamily="34" charset="0"/>
              <a:buChar char="•"/>
            </a:pPr>
            <a:r>
              <a:rPr lang="sv-SE" dirty="0" smtClean="0"/>
              <a:t>Ålder</a:t>
            </a:r>
          </a:p>
          <a:p>
            <a:pPr>
              <a:buFont typeface="Arial" pitchFamily="34" charset="0"/>
              <a:buChar char="•"/>
            </a:pPr>
            <a:r>
              <a:rPr lang="sv-SE" dirty="0" smtClean="0"/>
              <a:t>Kön</a:t>
            </a:r>
          </a:p>
          <a:p>
            <a:pPr>
              <a:buFont typeface="Arial" pitchFamily="34" charset="0"/>
              <a:buChar char="•"/>
            </a:pPr>
            <a:r>
              <a:rPr lang="sv-SE" dirty="0" smtClean="0"/>
              <a:t>Program</a:t>
            </a:r>
          </a:p>
          <a:p>
            <a:pPr>
              <a:buFont typeface="Arial" pitchFamily="34" charset="0"/>
              <a:buChar char="•"/>
            </a:pPr>
            <a:r>
              <a:rPr lang="sv-SE" dirty="0" smtClean="0"/>
              <a:t>Helfart/halvfart</a:t>
            </a:r>
          </a:p>
          <a:p>
            <a:pPr>
              <a:buFont typeface="Arial" pitchFamily="34" charset="0"/>
              <a:buChar char="•"/>
            </a:pPr>
            <a:r>
              <a:rPr lang="sv-SE" dirty="0" smtClean="0"/>
              <a:t>Bostadsort</a:t>
            </a:r>
            <a:endParaRPr lang="sv-SE" dirty="0"/>
          </a:p>
        </p:txBody>
      </p:sp>
      <p:cxnSp>
        <p:nvCxnSpPr>
          <p:cNvPr id="23" name="Rak pil 22"/>
          <p:cNvCxnSpPr>
            <a:stCxn id="5127" idx="2"/>
          </p:cNvCxnSpPr>
          <p:nvPr/>
        </p:nvCxnSpPr>
        <p:spPr>
          <a:xfrm flipH="1">
            <a:off x="4363515" y="2168599"/>
            <a:ext cx="14481" cy="401096"/>
          </a:xfrm>
          <a:prstGeom prst="straightConnector1">
            <a:avLst/>
          </a:prstGeom>
          <a:ln w="38100">
            <a:solidFill>
              <a:srgbClr val="C00000"/>
            </a:solidFill>
            <a:tailEnd type="arrow"/>
          </a:ln>
        </p:spPr>
        <p:style>
          <a:lnRef idx="1">
            <a:schemeClr val="accent1"/>
          </a:lnRef>
          <a:fillRef idx="0">
            <a:schemeClr val="accent1"/>
          </a:fillRef>
          <a:effectRef idx="0">
            <a:schemeClr val="accent1"/>
          </a:effectRef>
          <a:fontRef idx="minor">
            <a:schemeClr val="tx1"/>
          </a:fontRef>
        </p:style>
      </p:cxnSp>
      <p:cxnSp>
        <p:nvCxnSpPr>
          <p:cNvPr id="24" name="Rak pil 23"/>
          <p:cNvCxnSpPr>
            <a:stCxn id="20" idx="2"/>
          </p:cNvCxnSpPr>
          <p:nvPr/>
        </p:nvCxnSpPr>
        <p:spPr>
          <a:xfrm flipH="1">
            <a:off x="6876257" y="2168598"/>
            <a:ext cx="648070" cy="324298"/>
          </a:xfrm>
          <a:prstGeom prst="straightConnector1">
            <a:avLst/>
          </a:prstGeom>
          <a:ln w="38100">
            <a:solidFill>
              <a:srgbClr val="C00000"/>
            </a:solidFill>
            <a:tailEnd type="arrow"/>
          </a:ln>
        </p:spPr>
        <p:style>
          <a:lnRef idx="1">
            <a:schemeClr val="accent1"/>
          </a:lnRef>
          <a:fillRef idx="0">
            <a:schemeClr val="accent1"/>
          </a:fillRef>
          <a:effectRef idx="0">
            <a:schemeClr val="accent1"/>
          </a:effectRef>
          <a:fontRef idx="minor">
            <a:schemeClr val="tx1"/>
          </a:fontRef>
        </p:style>
      </p:cxnSp>
      <p:cxnSp>
        <p:nvCxnSpPr>
          <p:cNvPr id="25" name="Rak pil 24"/>
          <p:cNvCxnSpPr/>
          <p:nvPr/>
        </p:nvCxnSpPr>
        <p:spPr>
          <a:xfrm flipV="1">
            <a:off x="4735745" y="5499160"/>
            <a:ext cx="0" cy="306104"/>
          </a:xfrm>
          <a:prstGeom prst="straightConnector1">
            <a:avLst/>
          </a:prstGeom>
          <a:ln w="38100">
            <a:solidFill>
              <a:srgbClr val="C00000"/>
            </a:solidFill>
            <a:tailEnd type="arrow"/>
          </a:ln>
        </p:spPr>
        <p:style>
          <a:lnRef idx="1">
            <a:schemeClr val="accent1"/>
          </a:lnRef>
          <a:fillRef idx="0">
            <a:schemeClr val="accent1"/>
          </a:fillRef>
          <a:effectRef idx="0">
            <a:schemeClr val="accent1"/>
          </a:effectRef>
          <a:fontRef idx="minor">
            <a:schemeClr val="tx1"/>
          </a:fontRef>
        </p:style>
      </p:cxnSp>
      <p:sp>
        <p:nvSpPr>
          <p:cNvPr id="15" name="Platshållare för datum 14"/>
          <p:cNvSpPr>
            <a:spLocks noGrp="1"/>
          </p:cNvSpPr>
          <p:nvPr>
            <p:ph type="dt" sz="half" idx="10"/>
          </p:nvPr>
        </p:nvSpPr>
        <p:spPr/>
        <p:txBody>
          <a:bodyPr/>
          <a:lstStyle/>
          <a:p>
            <a:fld id="{54007533-3F0F-4F08-811D-03DD41F5CE36}" type="datetime1">
              <a:rPr lang="sv-SE" smtClean="0"/>
              <a:pPr/>
              <a:t>2012-10-15</a:t>
            </a:fld>
            <a:endParaRPr lang="sv-SE"/>
          </a:p>
        </p:txBody>
      </p:sp>
      <p:sp>
        <p:nvSpPr>
          <p:cNvPr id="26" name="Platshållare för sidfot 25"/>
          <p:cNvSpPr>
            <a:spLocks noGrp="1"/>
          </p:cNvSpPr>
          <p:nvPr>
            <p:ph type="ftr" sz="quarter" idx="11"/>
          </p:nvPr>
        </p:nvSpPr>
        <p:spPr>
          <a:xfrm>
            <a:off x="3059832" y="6492875"/>
            <a:ext cx="2895600" cy="365125"/>
          </a:xfrm>
        </p:spPr>
        <p:txBody>
          <a:bodyPr/>
          <a:lstStyle/>
          <a:p>
            <a:r>
              <a:rPr lang="sv-SE" smtClean="0"/>
              <a:t>Studenter om studier på distans                        Haglund &amp; Johansson</a:t>
            </a:r>
            <a:endParaRPr lang="sv-SE" dirty="0"/>
          </a:p>
        </p:txBody>
      </p:sp>
      <p:sp>
        <p:nvSpPr>
          <p:cNvPr id="27" name="Platshållare för bildnummer 26"/>
          <p:cNvSpPr>
            <a:spLocks noGrp="1"/>
          </p:cNvSpPr>
          <p:nvPr>
            <p:ph type="sldNum" sz="quarter" idx="12"/>
          </p:nvPr>
        </p:nvSpPr>
        <p:spPr/>
        <p:txBody>
          <a:bodyPr/>
          <a:lstStyle/>
          <a:p>
            <a:fld id="{F988FF4A-F6C2-4A82-8183-ED2FAD7DE4BB}" type="slidenum">
              <a:rPr lang="sv-SE" smtClean="0"/>
              <a:pPr/>
              <a:t>21</a:t>
            </a:fld>
            <a:endParaRPr lang="sv-SE"/>
          </a:p>
        </p:txBody>
      </p:sp>
      <p:cxnSp>
        <p:nvCxnSpPr>
          <p:cNvPr id="18" name="Rak pil 17"/>
          <p:cNvCxnSpPr/>
          <p:nvPr/>
        </p:nvCxnSpPr>
        <p:spPr>
          <a:xfrm flipH="1">
            <a:off x="4932040" y="2276872"/>
            <a:ext cx="936103" cy="864096"/>
          </a:xfrm>
          <a:prstGeom prst="straightConnector1">
            <a:avLst/>
          </a:prstGeom>
          <a:ln w="190500">
            <a:solidFill>
              <a:srgbClr val="002060"/>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normAutofit/>
          </a:bodyPr>
          <a:lstStyle/>
          <a:p>
            <a:r>
              <a:rPr lang="sv-SE" dirty="0" smtClean="0"/>
              <a:t>Vad anser studenterna att de lär sig</a:t>
            </a:r>
            <a:endParaRPr lang="sv-SE" dirty="0"/>
          </a:p>
        </p:txBody>
      </p:sp>
      <p:sp>
        <p:nvSpPr>
          <p:cNvPr id="3" name="Platshållare för innehåll 2"/>
          <p:cNvSpPr>
            <a:spLocks noGrp="1"/>
          </p:cNvSpPr>
          <p:nvPr>
            <p:ph idx="1"/>
          </p:nvPr>
        </p:nvSpPr>
        <p:spPr>
          <a:xfrm>
            <a:off x="457200" y="1600200"/>
            <a:ext cx="8363272" cy="4525963"/>
          </a:xfrm>
        </p:spPr>
        <p:txBody>
          <a:bodyPr>
            <a:normAutofit/>
          </a:bodyPr>
          <a:lstStyle/>
          <a:p>
            <a:pPr marL="3657600" lvl="8" indent="0">
              <a:buNone/>
            </a:pPr>
            <a:r>
              <a:rPr lang="sv-SE" sz="1600" dirty="0" smtClean="0"/>
              <a:t>		Myckethög grad  (och hög grad)</a:t>
            </a:r>
          </a:p>
          <a:p>
            <a:r>
              <a:rPr lang="sv-SE" sz="2800" dirty="0" smtClean="0"/>
              <a:t>Yrkesrelaterade kunskaper* 		35 % </a:t>
            </a:r>
            <a:r>
              <a:rPr lang="sv-SE" sz="2000" dirty="0" smtClean="0"/>
              <a:t>(74 %)</a:t>
            </a:r>
          </a:p>
          <a:p>
            <a:r>
              <a:rPr lang="sv-SE" sz="2800" dirty="0" smtClean="0"/>
              <a:t>Breddad allmänbildning*		28 % </a:t>
            </a:r>
            <a:r>
              <a:rPr lang="sv-SE" sz="2000" dirty="0" smtClean="0"/>
              <a:t>(68 %)</a:t>
            </a:r>
          </a:p>
          <a:p>
            <a:r>
              <a:rPr lang="sv-SE" sz="2800" dirty="0" smtClean="0"/>
              <a:t>Tänka kritiskt och analytiskt*		26 % </a:t>
            </a:r>
            <a:r>
              <a:rPr lang="sv-SE" sz="2000" dirty="0" smtClean="0"/>
              <a:t>(66 %)</a:t>
            </a:r>
          </a:p>
          <a:p>
            <a:r>
              <a:rPr lang="sv-SE" sz="2800" dirty="0" smtClean="0"/>
              <a:t>Ta del av aktuell forskning*		24 % </a:t>
            </a:r>
            <a:r>
              <a:rPr lang="sv-SE" sz="2000" dirty="0" smtClean="0"/>
              <a:t>(57 %)</a:t>
            </a:r>
          </a:p>
          <a:p>
            <a:r>
              <a:rPr lang="sv-SE" sz="2800" dirty="0"/>
              <a:t>Samarbeta med </a:t>
            </a:r>
            <a:r>
              <a:rPr lang="sv-SE" sz="2800" dirty="0" smtClean="0"/>
              <a:t>andra</a:t>
            </a:r>
            <a:r>
              <a:rPr lang="sv-SE" sz="2800" dirty="0"/>
              <a:t>			21 </a:t>
            </a:r>
            <a:r>
              <a:rPr lang="sv-SE" sz="2800" dirty="0" smtClean="0"/>
              <a:t>% </a:t>
            </a:r>
            <a:r>
              <a:rPr lang="sv-SE" sz="2000" dirty="0" smtClean="0"/>
              <a:t>(55 %) </a:t>
            </a:r>
          </a:p>
          <a:p>
            <a:r>
              <a:rPr lang="sv-SE" sz="2800" dirty="0" smtClean="0"/>
              <a:t>Skriva tydligt*				21 % </a:t>
            </a:r>
            <a:r>
              <a:rPr lang="sv-SE" sz="2000" dirty="0" smtClean="0"/>
              <a:t>(51 %)</a:t>
            </a:r>
          </a:p>
          <a:p>
            <a:r>
              <a:rPr lang="sv-SE" sz="2800" dirty="0" smtClean="0"/>
              <a:t>Tala tydligt och klart			13 % </a:t>
            </a:r>
            <a:r>
              <a:rPr lang="sv-SE" sz="2000" dirty="0" smtClean="0"/>
              <a:t>(38 %)</a:t>
            </a:r>
          </a:p>
          <a:p>
            <a:pPr marL="0" indent="0">
              <a:buNone/>
            </a:pPr>
            <a:r>
              <a:rPr lang="sv-SE" sz="2800" dirty="0" smtClean="0"/>
              <a:t>*</a:t>
            </a:r>
            <a:r>
              <a:rPr lang="sv-SE" sz="2800" i="1" dirty="0" smtClean="0"/>
              <a:t>Distansstudenterna mer nöjda</a:t>
            </a:r>
          </a:p>
          <a:p>
            <a:pPr marL="0" indent="0">
              <a:buNone/>
            </a:pPr>
            <a:endParaRPr lang="sv-SE" sz="2800" dirty="0" smtClean="0"/>
          </a:p>
          <a:p>
            <a:endParaRPr lang="sv-SE" dirty="0"/>
          </a:p>
        </p:txBody>
      </p:sp>
      <p:sp>
        <p:nvSpPr>
          <p:cNvPr id="4" name="Platshållare för datum 3"/>
          <p:cNvSpPr>
            <a:spLocks noGrp="1"/>
          </p:cNvSpPr>
          <p:nvPr>
            <p:ph type="dt" sz="half" idx="10"/>
          </p:nvPr>
        </p:nvSpPr>
        <p:spPr/>
        <p:txBody>
          <a:bodyPr/>
          <a:lstStyle/>
          <a:p>
            <a:fld id="{1F4416A9-D022-49E7-A2BA-0F90786E600E}" type="datetime1">
              <a:rPr lang="sv-SE" smtClean="0"/>
              <a:pPr/>
              <a:t>2012-10-15</a:t>
            </a:fld>
            <a:endParaRPr lang="sv-SE"/>
          </a:p>
        </p:txBody>
      </p:sp>
      <p:sp>
        <p:nvSpPr>
          <p:cNvPr id="5" name="Platshållare för sidfot 4"/>
          <p:cNvSpPr>
            <a:spLocks noGrp="1"/>
          </p:cNvSpPr>
          <p:nvPr>
            <p:ph type="ftr" sz="quarter" idx="11"/>
          </p:nvPr>
        </p:nvSpPr>
        <p:spPr/>
        <p:txBody>
          <a:bodyPr/>
          <a:lstStyle/>
          <a:p>
            <a:r>
              <a:rPr lang="sv-SE" smtClean="0"/>
              <a:t>Studenter om studier på distans                        Haglund &amp; Johansson</a:t>
            </a:r>
            <a:endParaRPr lang="sv-SE"/>
          </a:p>
        </p:txBody>
      </p:sp>
      <p:sp>
        <p:nvSpPr>
          <p:cNvPr id="6" name="Platshållare för bildnummer 5"/>
          <p:cNvSpPr>
            <a:spLocks noGrp="1"/>
          </p:cNvSpPr>
          <p:nvPr>
            <p:ph type="sldNum" sz="quarter" idx="12"/>
          </p:nvPr>
        </p:nvSpPr>
        <p:spPr/>
        <p:txBody>
          <a:bodyPr/>
          <a:lstStyle/>
          <a:p>
            <a:fld id="{F988FF4A-F6C2-4A82-8183-ED2FAD7DE4BB}" type="slidenum">
              <a:rPr lang="sv-SE" smtClean="0"/>
              <a:pPr/>
              <a:t>22</a:t>
            </a:fld>
            <a:endParaRPr lang="sv-SE" dirty="0"/>
          </a:p>
        </p:txBody>
      </p:sp>
      <p:pic>
        <p:nvPicPr>
          <p:cNvPr id="7"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665369" y="5445224"/>
            <a:ext cx="1495425" cy="1266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76664714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normAutofit/>
          </a:bodyPr>
          <a:lstStyle/>
          <a:p>
            <a:r>
              <a:rPr lang="sv-SE" sz="3600" dirty="0" smtClean="0"/>
              <a:t>Är undervisningen forskningsanknuten?</a:t>
            </a:r>
            <a:endParaRPr lang="sv-SE" sz="3600" dirty="0"/>
          </a:p>
        </p:txBody>
      </p:sp>
      <p:sp>
        <p:nvSpPr>
          <p:cNvPr id="3" name="Platshållare för innehåll 2"/>
          <p:cNvSpPr>
            <a:spLocks noGrp="1"/>
          </p:cNvSpPr>
          <p:nvPr>
            <p:ph idx="1"/>
          </p:nvPr>
        </p:nvSpPr>
        <p:spPr>
          <a:xfrm>
            <a:off x="457200" y="1600200"/>
            <a:ext cx="8363272" cy="4525963"/>
          </a:xfrm>
        </p:spPr>
        <p:txBody>
          <a:bodyPr>
            <a:normAutofit/>
          </a:bodyPr>
          <a:lstStyle/>
          <a:p>
            <a:r>
              <a:rPr lang="sv-SE" sz="4400" b="1" dirty="0" smtClean="0"/>
              <a:t>Ja, anser</a:t>
            </a:r>
          </a:p>
          <a:p>
            <a:endParaRPr lang="sv-SE" sz="2800" dirty="0"/>
          </a:p>
          <a:p>
            <a:r>
              <a:rPr lang="sv-SE" sz="2800" dirty="0" smtClean="0"/>
              <a:t>30% av campusstudenterna</a:t>
            </a:r>
          </a:p>
          <a:p>
            <a:endParaRPr lang="sv-SE" sz="2800" dirty="0"/>
          </a:p>
          <a:p>
            <a:r>
              <a:rPr lang="sv-SE" sz="2800" dirty="0" smtClean="0"/>
              <a:t>55 % av distansstudenterna</a:t>
            </a:r>
          </a:p>
          <a:p>
            <a:endParaRPr lang="sv-SE" dirty="0"/>
          </a:p>
        </p:txBody>
      </p:sp>
      <p:sp>
        <p:nvSpPr>
          <p:cNvPr id="4" name="Platshållare för datum 3"/>
          <p:cNvSpPr>
            <a:spLocks noGrp="1"/>
          </p:cNvSpPr>
          <p:nvPr>
            <p:ph type="dt" sz="half" idx="10"/>
          </p:nvPr>
        </p:nvSpPr>
        <p:spPr/>
        <p:txBody>
          <a:bodyPr/>
          <a:lstStyle/>
          <a:p>
            <a:fld id="{1F4416A9-D022-49E7-A2BA-0F90786E600E}" type="datetime1">
              <a:rPr lang="sv-SE" smtClean="0"/>
              <a:pPr/>
              <a:t>2012-10-15</a:t>
            </a:fld>
            <a:endParaRPr lang="sv-SE"/>
          </a:p>
        </p:txBody>
      </p:sp>
      <p:sp>
        <p:nvSpPr>
          <p:cNvPr id="5" name="Platshållare för sidfot 4"/>
          <p:cNvSpPr>
            <a:spLocks noGrp="1"/>
          </p:cNvSpPr>
          <p:nvPr>
            <p:ph type="ftr" sz="quarter" idx="11"/>
          </p:nvPr>
        </p:nvSpPr>
        <p:spPr/>
        <p:txBody>
          <a:bodyPr/>
          <a:lstStyle/>
          <a:p>
            <a:r>
              <a:rPr lang="sv-SE" smtClean="0"/>
              <a:t>Studenter om studier på distans                        Haglund &amp; Johansson</a:t>
            </a:r>
            <a:endParaRPr lang="sv-SE"/>
          </a:p>
        </p:txBody>
      </p:sp>
      <p:sp>
        <p:nvSpPr>
          <p:cNvPr id="6" name="Platshållare för bildnummer 5"/>
          <p:cNvSpPr>
            <a:spLocks noGrp="1"/>
          </p:cNvSpPr>
          <p:nvPr>
            <p:ph type="sldNum" sz="quarter" idx="12"/>
          </p:nvPr>
        </p:nvSpPr>
        <p:spPr/>
        <p:txBody>
          <a:bodyPr/>
          <a:lstStyle/>
          <a:p>
            <a:fld id="{F988FF4A-F6C2-4A82-8183-ED2FAD7DE4BB}" type="slidenum">
              <a:rPr lang="sv-SE" smtClean="0"/>
              <a:pPr/>
              <a:t>23</a:t>
            </a:fld>
            <a:endParaRPr lang="sv-SE" dirty="0"/>
          </a:p>
        </p:txBody>
      </p:sp>
      <p:pic>
        <p:nvPicPr>
          <p:cNvPr id="7"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665369" y="5445224"/>
            <a:ext cx="1495425" cy="1266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07199657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424" name="Rectangle 1"/>
          <p:cNvSpPr>
            <a:spLocks noChangeArrowheads="1"/>
          </p:cNvSpPr>
          <p:nvPr/>
        </p:nvSpPr>
        <p:spPr bwMode="auto">
          <a:xfrm>
            <a:off x="2915816" y="0"/>
            <a:ext cx="2868734" cy="415498"/>
          </a:xfrm>
          <a:prstGeom prst="rect">
            <a:avLst/>
          </a:prstGeom>
          <a:noFill/>
          <a:ln w="9525">
            <a:noFill/>
            <a:miter lim="800000"/>
            <a:headEnd/>
            <a:tailEnd/>
          </a:ln>
        </p:spPr>
        <p:txBody>
          <a:bodyPr wrap="none" bIns="0" anchor="ctr">
            <a:spAutoFit/>
          </a:bodyPr>
          <a:lstStyle/>
          <a:p>
            <a:pPr>
              <a:tabLst>
                <a:tab pos="69850" algn="dec"/>
                <a:tab pos="342900" algn="l"/>
                <a:tab pos="942975" algn="l"/>
                <a:tab pos="1714500" algn="l"/>
                <a:tab pos="2514600" algn="l"/>
                <a:tab pos="3200400" algn="l"/>
                <a:tab pos="3886200" algn="l"/>
                <a:tab pos="4457700" algn="l"/>
                <a:tab pos="5143500" algn="l"/>
              </a:tabLst>
            </a:pPr>
            <a:r>
              <a:rPr lang="sv-SE" sz="2400" b="1" dirty="0" smtClean="0">
                <a:cs typeface="Times New Roman" pitchFamily="18" charset="0"/>
              </a:rPr>
              <a:t>Vad har man lärt sig?</a:t>
            </a:r>
            <a:endParaRPr lang="sv-SE" sz="2400" b="1" dirty="0"/>
          </a:p>
        </p:txBody>
      </p:sp>
      <p:graphicFrame>
        <p:nvGraphicFramePr>
          <p:cNvPr id="4" name="Tabell 3"/>
          <p:cNvGraphicFramePr>
            <a:graphicFrameLocks noGrp="1"/>
          </p:cNvGraphicFramePr>
          <p:nvPr>
            <p:extLst>
              <p:ext uri="{D42A27DB-BD31-4B8C-83A1-F6EECF244321}">
                <p14:modId xmlns:p14="http://schemas.microsoft.com/office/powerpoint/2010/main" val="1236374562"/>
              </p:ext>
            </p:extLst>
          </p:nvPr>
        </p:nvGraphicFramePr>
        <p:xfrm>
          <a:off x="611560" y="404664"/>
          <a:ext cx="8208910" cy="6349344"/>
        </p:xfrm>
        <a:graphic>
          <a:graphicData uri="http://schemas.openxmlformats.org/drawingml/2006/table">
            <a:tbl>
              <a:tblPr/>
              <a:tblGrid>
                <a:gridCol w="2625875"/>
                <a:gridCol w="729561"/>
                <a:gridCol w="893034"/>
                <a:gridCol w="720080"/>
                <a:gridCol w="720080"/>
                <a:gridCol w="792088"/>
                <a:gridCol w="504056"/>
                <a:gridCol w="792088"/>
                <a:gridCol w="432048"/>
              </a:tblGrid>
              <a:tr h="1512168">
                <a:tc>
                  <a:txBody>
                    <a:bodyPr/>
                    <a:lstStyle/>
                    <a:p>
                      <a:pPr>
                        <a:spcAft>
                          <a:spcPts val="0"/>
                        </a:spcAft>
                        <a:tabLst>
                          <a:tab pos="342900" algn="l"/>
                          <a:tab pos="943610" algn="l"/>
                          <a:tab pos="1714500" algn="l"/>
                          <a:tab pos="2514600" algn="l"/>
                          <a:tab pos="3200400" algn="l"/>
                          <a:tab pos="3886200" algn="l"/>
                          <a:tab pos="4457700" algn="l"/>
                          <a:tab pos="5143500" algn="l"/>
                        </a:tabLst>
                      </a:pPr>
                      <a:r>
                        <a:rPr lang="sv-SE" sz="1200" b="1" dirty="0">
                          <a:latin typeface="Times New Roman"/>
                          <a:ea typeface="Times New Roman"/>
                          <a:cs typeface="Times New Roman"/>
                        </a:rPr>
                        <a:t>Distansstudenter 2011</a:t>
                      </a:r>
                      <a:endParaRPr lang="sv-SE" sz="1200" dirty="0">
                        <a:latin typeface="Calibri"/>
                        <a:ea typeface="Times New Roman"/>
                        <a:cs typeface="Times New Roman"/>
                      </a:endParaRPr>
                    </a:p>
                  </a:txBody>
                  <a:tcPr marL="42614" marR="4261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1755" marR="71755">
                        <a:spcAft>
                          <a:spcPts val="0"/>
                        </a:spcAft>
                        <a:tabLst>
                          <a:tab pos="342900" algn="l"/>
                          <a:tab pos="943610" algn="l"/>
                          <a:tab pos="1714500" algn="l"/>
                          <a:tab pos="2514600" algn="l"/>
                          <a:tab pos="3200400" algn="l"/>
                          <a:tab pos="3886200" algn="l"/>
                          <a:tab pos="4457700" algn="l"/>
                          <a:tab pos="5143500" algn="l"/>
                        </a:tabLst>
                      </a:pPr>
                      <a:r>
                        <a:rPr lang="sv-SE" sz="1200" b="1" dirty="0">
                          <a:latin typeface="Times New Roman"/>
                          <a:ea typeface="Times New Roman"/>
                          <a:cs typeface="Times New Roman"/>
                        </a:rPr>
                        <a:t>Att du uppnått en breddad allmänbildning</a:t>
                      </a:r>
                      <a:endParaRPr lang="sv-SE" sz="1200" dirty="0">
                        <a:latin typeface="Calibri"/>
                        <a:ea typeface="Times New Roman"/>
                        <a:cs typeface="Times New Roman"/>
                      </a:endParaRPr>
                    </a:p>
                  </a:txBody>
                  <a:tcPr marL="42614" marR="42614" marT="0" marB="0" vert="vert27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1755" marR="71755">
                        <a:spcAft>
                          <a:spcPts val="0"/>
                        </a:spcAft>
                        <a:tabLst>
                          <a:tab pos="342900" algn="l"/>
                          <a:tab pos="943610" algn="l"/>
                          <a:tab pos="1714500" algn="l"/>
                          <a:tab pos="2514600" algn="l"/>
                          <a:tab pos="3200400" algn="l"/>
                          <a:tab pos="3886200" algn="l"/>
                          <a:tab pos="4457700" algn="l"/>
                          <a:tab pos="5143500" algn="l"/>
                        </a:tabLst>
                      </a:pPr>
                      <a:r>
                        <a:rPr lang="sv-SE" sz="1200" b="1" dirty="0">
                          <a:latin typeface="Times New Roman"/>
                          <a:ea typeface="Times New Roman"/>
                          <a:cs typeface="Times New Roman"/>
                        </a:rPr>
                        <a:t>Att du uppnått yrkesrelaterade kunskaper och färdigheter</a:t>
                      </a:r>
                      <a:endParaRPr lang="sv-SE" sz="1200" dirty="0">
                        <a:latin typeface="Calibri"/>
                        <a:ea typeface="Times New Roman"/>
                        <a:cs typeface="Times New Roman"/>
                      </a:endParaRPr>
                    </a:p>
                  </a:txBody>
                  <a:tcPr marL="42614" marR="42614" marT="0" marB="0" vert="vert27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1755" marR="71755">
                        <a:spcAft>
                          <a:spcPts val="0"/>
                        </a:spcAft>
                        <a:tabLst>
                          <a:tab pos="342900" algn="l"/>
                          <a:tab pos="943610" algn="l"/>
                          <a:tab pos="1714500" algn="l"/>
                          <a:tab pos="2514600" algn="l"/>
                          <a:tab pos="3200400" algn="l"/>
                          <a:tab pos="3886200" algn="l"/>
                          <a:tab pos="4457700" algn="l"/>
                          <a:tab pos="5143500" algn="l"/>
                        </a:tabLst>
                      </a:pPr>
                      <a:r>
                        <a:rPr lang="sv-SE" sz="1200" b="1" dirty="0">
                          <a:latin typeface="Times New Roman"/>
                          <a:ea typeface="Times New Roman"/>
                          <a:cs typeface="Times New Roman"/>
                        </a:rPr>
                        <a:t>Att du kan tänka kritiskt och analytiskt</a:t>
                      </a:r>
                      <a:endParaRPr lang="sv-SE" sz="1200" dirty="0">
                        <a:latin typeface="Calibri"/>
                        <a:ea typeface="Times New Roman"/>
                        <a:cs typeface="Times New Roman"/>
                      </a:endParaRPr>
                    </a:p>
                  </a:txBody>
                  <a:tcPr marL="42614" marR="42614" marT="0" marB="0" vert="vert27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1755" marR="71755">
                        <a:spcAft>
                          <a:spcPts val="0"/>
                        </a:spcAft>
                        <a:tabLst>
                          <a:tab pos="342900" algn="l"/>
                          <a:tab pos="943610" algn="l"/>
                          <a:tab pos="1714500" algn="l"/>
                          <a:tab pos="2514600" algn="l"/>
                          <a:tab pos="3200400" algn="l"/>
                          <a:tab pos="3886200" algn="l"/>
                          <a:tab pos="4457700" algn="l"/>
                          <a:tab pos="5143500" algn="l"/>
                        </a:tabLst>
                      </a:pPr>
                      <a:r>
                        <a:rPr lang="sv-SE" sz="1200" b="1" dirty="0">
                          <a:latin typeface="Times New Roman"/>
                          <a:ea typeface="Times New Roman"/>
                          <a:cs typeface="Times New Roman"/>
                        </a:rPr>
                        <a:t>Att du lärt dig samarbeta med andra</a:t>
                      </a:r>
                      <a:endParaRPr lang="sv-SE" sz="1200" dirty="0">
                        <a:latin typeface="Calibri"/>
                        <a:ea typeface="Times New Roman"/>
                        <a:cs typeface="Times New Roman"/>
                      </a:endParaRPr>
                    </a:p>
                  </a:txBody>
                  <a:tcPr marL="42614" marR="42614" marT="0" marB="0" vert="vert27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1755" marR="71755">
                        <a:spcAft>
                          <a:spcPts val="0"/>
                        </a:spcAft>
                        <a:tabLst>
                          <a:tab pos="342900" algn="l"/>
                          <a:tab pos="943610" algn="l"/>
                          <a:tab pos="1714500" algn="l"/>
                          <a:tab pos="2514600" algn="l"/>
                          <a:tab pos="3200400" algn="l"/>
                          <a:tab pos="3886200" algn="l"/>
                          <a:tab pos="4457700" algn="l"/>
                          <a:tab pos="5143500" algn="l"/>
                        </a:tabLst>
                      </a:pPr>
                      <a:r>
                        <a:rPr lang="sv-SE" sz="1200" b="1" dirty="0">
                          <a:latin typeface="Times New Roman"/>
                          <a:ea typeface="Times New Roman"/>
                          <a:cs typeface="Times New Roman"/>
                        </a:rPr>
                        <a:t>Att du lärt dig skriva klart och tydligt</a:t>
                      </a:r>
                      <a:endParaRPr lang="sv-SE" sz="1200" dirty="0">
                        <a:latin typeface="Calibri"/>
                        <a:ea typeface="Times New Roman"/>
                        <a:cs typeface="Times New Roman"/>
                      </a:endParaRPr>
                    </a:p>
                  </a:txBody>
                  <a:tcPr marL="42614" marR="42614" marT="0" marB="0" vert="vert27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1755" marR="71755">
                        <a:spcAft>
                          <a:spcPts val="0"/>
                        </a:spcAft>
                        <a:tabLst>
                          <a:tab pos="342900" algn="l"/>
                          <a:tab pos="943610" algn="l"/>
                          <a:tab pos="1714500" algn="l"/>
                          <a:tab pos="2514600" algn="l"/>
                          <a:tab pos="3200400" algn="l"/>
                          <a:tab pos="3886200" algn="l"/>
                          <a:tab pos="4457700" algn="l"/>
                          <a:tab pos="5143500" algn="l"/>
                        </a:tabLst>
                      </a:pPr>
                      <a:r>
                        <a:rPr lang="sv-SE" sz="1200" b="1" dirty="0">
                          <a:latin typeface="Times New Roman"/>
                          <a:ea typeface="Times New Roman"/>
                          <a:cs typeface="Times New Roman"/>
                        </a:rPr>
                        <a:t>Att du lärt dig tala klart och tydligt</a:t>
                      </a:r>
                      <a:endParaRPr lang="sv-SE" sz="1200" dirty="0">
                        <a:latin typeface="Calibri"/>
                        <a:ea typeface="Times New Roman"/>
                        <a:cs typeface="Times New Roman"/>
                      </a:endParaRPr>
                    </a:p>
                  </a:txBody>
                  <a:tcPr marL="42614" marR="42614" marT="0" marB="0" vert="vert27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1755" marR="71755">
                        <a:spcAft>
                          <a:spcPts val="0"/>
                        </a:spcAft>
                        <a:tabLst>
                          <a:tab pos="342900" algn="l"/>
                          <a:tab pos="943610" algn="l"/>
                          <a:tab pos="1714500" algn="l"/>
                          <a:tab pos="2514600" algn="l"/>
                          <a:tab pos="3200400" algn="l"/>
                          <a:tab pos="3886200" algn="l"/>
                          <a:tab pos="4457700" algn="l"/>
                          <a:tab pos="5143500" algn="l"/>
                        </a:tabLst>
                      </a:pPr>
                      <a:r>
                        <a:rPr lang="sv-SE" sz="1200" b="1" dirty="0">
                          <a:latin typeface="Times New Roman"/>
                          <a:ea typeface="Times New Roman"/>
                          <a:cs typeface="Times New Roman"/>
                        </a:rPr>
                        <a:t>Att du stimulerats att ta del av aktuell forskning</a:t>
                      </a:r>
                      <a:endParaRPr lang="sv-SE" sz="1200" dirty="0">
                        <a:latin typeface="Calibri"/>
                        <a:ea typeface="Times New Roman"/>
                        <a:cs typeface="Times New Roman"/>
                      </a:endParaRPr>
                    </a:p>
                  </a:txBody>
                  <a:tcPr marL="42614" marR="42614" marT="0" marB="0" vert="vert27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1755" marR="71755">
                        <a:spcAft>
                          <a:spcPts val="0"/>
                        </a:spcAft>
                        <a:tabLst>
                          <a:tab pos="342900" algn="l"/>
                          <a:tab pos="943610" algn="l"/>
                          <a:tab pos="1714500" algn="l"/>
                          <a:tab pos="2514600" algn="l"/>
                          <a:tab pos="3200400" algn="l"/>
                          <a:tab pos="3886200" algn="l"/>
                          <a:tab pos="4457700" algn="l"/>
                          <a:tab pos="5143500" algn="l"/>
                        </a:tabLst>
                      </a:pPr>
                      <a:r>
                        <a:rPr lang="sv-SE" sz="1200" b="1" dirty="0">
                          <a:latin typeface="Times New Roman"/>
                          <a:ea typeface="Times New Roman"/>
                          <a:cs typeface="Times New Roman"/>
                        </a:rPr>
                        <a:t>Summa</a:t>
                      </a:r>
                      <a:endParaRPr lang="sv-SE" sz="1200" dirty="0">
                        <a:latin typeface="Calibri"/>
                        <a:ea typeface="Times New Roman"/>
                        <a:cs typeface="Times New Roman"/>
                      </a:endParaRPr>
                    </a:p>
                  </a:txBody>
                  <a:tcPr marL="42614" marR="42614" marT="0" marB="0" vert="vert27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51169">
                <a:tc>
                  <a:txBody>
                    <a:bodyPr/>
                    <a:lstStyle/>
                    <a:p>
                      <a:pPr>
                        <a:lnSpc>
                          <a:spcPct val="115000"/>
                        </a:lnSpc>
                        <a:spcAft>
                          <a:spcPts val="0"/>
                        </a:spcAft>
                        <a:tabLst>
                          <a:tab pos="342900" algn="l"/>
                          <a:tab pos="943610" algn="l"/>
                          <a:tab pos="1714500" algn="l"/>
                          <a:tab pos="2514600" algn="l"/>
                          <a:tab pos="3200400" algn="l"/>
                          <a:tab pos="3886200" algn="l"/>
                          <a:tab pos="4457700" algn="l"/>
                          <a:tab pos="5143500" algn="l"/>
                        </a:tabLst>
                      </a:pPr>
                      <a:r>
                        <a:rPr lang="sv-SE" sz="1200" dirty="0">
                          <a:latin typeface="Calibri"/>
                          <a:ea typeface="Times New Roman"/>
                          <a:cs typeface="Times New Roman"/>
                        </a:rPr>
                        <a:t>Master </a:t>
                      </a:r>
                      <a:r>
                        <a:rPr lang="sv-SE" sz="1200" dirty="0" err="1">
                          <a:latin typeface="Calibri"/>
                          <a:ea typeface="Times New Roman"/>
                          <a:cs typeface="Times New Roman"/>
                        </a:rPr>
                        <a:t>Samh</a:t>
                      </a:r>
                      <a:r>
                        <a:rPr lang="sv-SE" sz="1200" dirty="0">
                          <a:latin typeface="Calibri"/>
                          <a:ea typeface="Times New Roman"/>
                          <a:cs typeface="Times New Roman"/>
                        </a:rPr>
                        <a:t> riskhantering</a:t>
                      </a:r>
                    </a:p>
                  </a:txBody>
                  <a:tcPr marL="42614" marR="4261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tabLst>
                          <a:tab pos="342900" algn="l"/>
                          <a:tab pos="943610" algn="l"/>
                          <a:tab pos="1714500" algn="l"/>
                          <a:tab pos="2514600" algn="l"/>
                          <a:tab pos="3200400" algn="l"/>
                          <a:tab pos="3886200" algn="l"/>
                          <a:tab pos="4457700" algn="l"/>
                          <a:tab pos="5143500" algn="l"/>
                        </a:tabLst>
                      </a:pPr>
                      <a:r>
                        <a:rPr lang="sv-SE" sz="1200" dirty="0">
                          <a:latin typeface="Times New Roman"/>
                          <a:ea typeface="Times New Roman"/>
                          <a:cs typeface="Times New Roman"/>
                        </a:rPr>
                        <a:t>6+</a:t>
                      </a:r>
                      <a:endParaRPr lang="sv-SE" sz="1200" dirty="0">
                        <a:latin typeface="Calibri"/>
                        <a:ea typeface="Times New Roman"/>
                        <a:cs typeface="Times New Roman"/>
                      </a:endParaRPr>
                    </a:p>
                  </a:txBody>
                  <a:tcPr marL="42614" marR="4261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tabLst>
                          <a:tab pos="342900" algn="l"/>
                          <a:tab pos="943610" algn="l"/>
                          <a:tab pos="1714500" algn="l"/>
                          <a:tab pos="2514600" algn="l"/>
                          <a:tab pos="3200400" algn="l"/>
                          <a:tab pos="3886200" algn="l"/>
                          <a:tab pos="4457700" algn="l"/>
                          <a:tab pos="5143500" algn="l"/>
                        </a:tabLst>
                      </a:pPr>
                      <a:r>
                        <a:rPr lang="sv-SE" sz="1200">
                          <a:latin typeface="Times New Roman"/>
                          <a:ea typeface="Times New Roman"/>
                          <a:cs typeface="Times New Roman"/>
                        </a:rPr>
                        <a:t>3+</a:t>
                      </a:r>
                      <a:endParaRPr lang="sv-SE" sz="1200">
                        <a:latin typeface="Calibri"/>
                        <a:ea typeface="Times New Roman"/>
                        <a:cs typeface="Times New Roman"/>
                      </a:endParaRPr>
                    </a:p>
                  </a:txBody>
                  <a:tcPr marL="42614" marR="4261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tabLst>
                          <a:tab pos="342900" algn="l"/>
                          <a:tab pos="943610" algn="l"/>
                          <a:tab pos="1714500" algn="l"/>
                          <a:tab pos="2514600" algn="l"/>
                          <a:tab pos="3200400" algn="l"/>
                          <a:tab pos="3886200" algn="l"/>
                          <a:tab pos="4457700" algn="l"/>
                          <a:tab pos="5143500" algn="l"/>
                        </a:tabLst>
                      </a:pPr>
                      <a:r>
                        <a:rPr lang="sv-SE" sz="1200">
                          <a:latin typeface="Times New Roman"/>
                          <a:ea typeface="Times New Roman"/>
                          <a:cs typeface="Times New Roman"/>
                        </a:rPr>
                        <a:t>6+</a:t>
                      </a:r>
                      <a:endParaRPr lang="sv-SE" sz="1200">
                        <a:latin typeface="Calibri"/>
                        <a:ea typeface="Times New Roman"/>
                        <a:cs typeface="Times New Roman"/>
                      </a:endParaRPr>
                    </a:p>
                  </a:txBody>
                  <a:tcPr marL="42614" marR="4261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tabLst>
                          <a:tab pos="342900" algn="l"/>
                          <a:tab pos="943610" algn="l"/>
                          <a:tab pos="1714500" algn="l"/>
                          <a:tab pos="2514600" algn="l"/>
                          <a:tab pos="3200400" algn="l"/>
                          <a:tab pos="3886200" algn="l"/>
                          <a:tab pos="4457700" algn="l"/>
                          <a:tab pos="5143500" algn="l"/>
                        </a:tabLst>
                      </a:pPr>
                      <a:r>
                        <a:rPr lang="sv-SE" sz="1200">
                          <a:latin typeface="Times New Roman"/>
                          <a:ea typeface="Times New Roman"/>
                          <a:cs typeface="Times New Roman"/>
                        </a:rPr>
                        <a:t>6+</a:t>
                      </a:r>
                      <a:endParaRPr lang="sv-SE" sz="1200">
                        <a:latin typeface="Calibri"/>
                        <a:ea typeface="Times New Roman"/>
                        <a:cs typeface="Times New Roman"/>
                      </a:endParaRPr>
                    </a:p>
                  </a:txBody>
                  <a:tcPr marL="42614" marR="4261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tabLst>
                          <a:tab pos="342900" algn="l"/>
                          <a:tab pos="943610" algn="l"/>
                          <a:tab pos="1714500" algn="l"/>
                          <a:tab pos="2514600" algn="l"/>
                          <a:tab pos="3200400" algn="l"/>
                          <a:tab pos="3886200" algn="l"/>
                          <a:tab pos="4457700" algn="l"/>
                          <a:tab pos="5143500" algn="l"/>
                        </a:tabLst>
                      </a:pPr>
                      <a:r>
                        <a:rPr lang="sv-SE" sz="1200">
                          <a:latin typeface="Times New Roman"/>
                          <a:ea typeface="Times New Roman"/>
                          <a:cs typeface="Times New Roman"/>
                        </a:rPr>
                        <a:t>4+</a:t>
                      </a:r>
                      <a:endParaRPr lang="sv-SE" sz="1200">
                        <a:latin typeface="Calibri"/>
                        <a:ea typeface="Times New Roman"/>
                        <a:cs typeface="Times New Roman"/>
                      </a:endParaRPr>
                    </a:p>
                  </a:txBody>
                  <a:tcPr marL="42614" marR="4261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tabLst>
                          <a:tab pos="342900" algn="l"/>
                          <a:tab pos="943610" algn="l"/>
                          <a:tab pos="1714500" algn="l"/>
                          <a:tab pos="2514600" algn="l"/>
                          <a:tab pos="3200400" algn="l"/>
                          <a:tab pos="3886200" algn="l"/>
                          <a:tab pos="4457700" algn="l"/>
                          <a:tab pos="5143500" algn="l"/>
                        </a:tabLst>
                      </a:pPr>
                      <a:r>
                        <a:rPr lang="sv-SE" sz="1200">
                          <a:latin typeface="Times New Roman"/>
                          <a:ea typeface="Times New Roman"/>
                          <a:cs typeface="Times New Roman"/>
                        </a:rPr>
                        <a:t>5+</a:t>
                      </a:r>
                      <a:endParaRPr lang="sv-SE" sz="1200">
                        <a:latin typeface="Calibri"/>
                        <a:ea typeface="Times New Roman"/>
                        <a:cs typeface="Times New Roman"/>
                      </a:endParaRPr>
                    </a:p>
                  </a:txBody>
                  <a:tcPr marL="42614" marR="4261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tabLst>
                          <a:tab pos="342900" algn="l"/>
                          <a:tab pos="943610" algn="l"/>
                          <a:tab pos="1714500" algn="l"/>
                          <a:tab pos="2514600" algn="l"/>
                          <a:tab pos="3200400" algn="l"/>
                          <a:tab pos="3886200" algn="l"/>
                          <a:tab pos="4457700" algn="l"/>
                          <a:tab pos="5143500" algn="l"/>
                        </a:tabLst>
                      </a:pPr>
                      <a:r>
                        <a:rPr lang="sv-SE" sz="1200">
                          <a:latin typeface="Times New Roman"/>
                          <a:ea typeface="Times New Roman"/>
                          <a:cs typeface="Times New Roman"/>
                        </a:rPr>
                        <a:t>5+</a:t>
                      </a:r>
                      <a:endParaRPr lang="sv-SE" sz="1200">
                        <a:latin typeface="Calibri"/>
                        <a:ea typeface="Times New Roman"/>
                        <a:cs typeface="Times New Roman"/>
                      </a:endParaRPr>
                    </a:p>
                  </a:txBody>
                  <a:tcPr marL="42614" marR="4261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sv-SE" sz="1200" dirty="0">
                          <a:solidFill>
                            <a:srgbClr val="000000"/>
                          </a:solidFill>
                          <a:latin typeface="Calibri"/>
                          <a:ea typeface="Times New Roman"/>
                          <a:cs typeface="Times New Roman"/>
                        </a:rPr>
                        <a:t>35+</a:t>
                      </a:r>
                      <a:endParaRPr lang="sv-SE" sz="1200" dirty="0">
                        <a:latin typeface="Calibri"/>
                        <a:ea typeface="Times New Roman"/>
                        <a:cs typeface="Times New Roman"/>
                      </a:endParaRPr>
                    </a:p>
                  </a:txBody>
                  <a:tcPr marL="42614" marR="4261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51169">
                <a:tc>
                  <a:txBody>
                    <a:bodyPr/>
                    <a:lstStyle/>
                    <a:p>
                      <a:pPr>
                        <a:lnSpc>
                          <a:spcPct val="115000"/>
                        </a:lnSpc>
                        <a:spcAft>
                          <a:spcPts val="0"/>
                        </a:spcAft>
                        <a:tabLst>
                          <a:tab pos="342900" algn="l"/>
                          <a:tab pos="943610" algn="l"/>
                          <a:tab pos="1714500" algn="l"/>
                          <a:tab pos="2514600" algn="l"/>
                          <a:tab pos="3200400" algn="l"/>
                          <a:tab pos="3886200" algn="l"/>
                          <a:tab pos="4457700" algn="l"/>
                          <a:tab pos="5143500" algn="l"/>
                        </a:tabLst>
                      </a:pPr>
                      <a:r>
                        <a:rPr lang="sv-SE" sz="1200">
                          <a:latin typeface="Calibri"/>
                          <a:ea typeface="Times New Roman"/>
                          <a:cs typeface="Times New Roman"/>
                        </a:rPr>
                        <a:t>Speciallärare</a:t>
                      </a:r>
                    </a:p>
                  </a:txBody>
                  <a:tcPr marL="42614" marR="4261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tabLst>
                          <a:tab pos="342900" algn="l"/>
                          <a:tab pos="943610" algn="l"/>
                          <a:tab pos="1714500" algn="l"/>
                          <a:tab pos="2514600" algn="l"/>
                          <a:tab pos="3200400" algn="l"/>
                          <a:tab pos="3886200" algn="l"/>
                          <a:tab pos="4457700" algn="l"/>
                          <a:tab pos="5143500" algn="l"/>
                        </a:tabLst>
                      </a:pPr>
                      <a:r>
                        <a:rPr lang="sv-SE" sz="1200">
                          <a:latin typeface="Times New Roman"/>
                          <a:ea typeface="Times New Roman"/>
                          <a:cs typeface="Times New Roman"/>
                        </a:rPr>
                        <a:t>1+</a:t>
                      </a:r>
                      <a:endParaRPr lang="sv-SE" sz="1200">
                        <a:latin typeface="Calibri"/>
                        <a:ea typeface="Times New Roman"/>
                        <a:cs typeface="Times New Roman"/>
                      </a:endParaRPr>
                    </a:p>
                  </a:txBody>
                  <a:tcPr marL="42614" marR="4261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tabLst>
                          <a:tab pos="342900" algn="l"/>
                          <a:tab pos="943610" algn="l"/>
                          <a:tab pos="1714500" algn="l"/>
                          <a:tab pos="2514600" algn="l"/>
                          <a:tab pos="3200400" algn="l"/>
                          <a:tab pos="3886200" algn="l"/>
                          <a:tab pos="4457700" algn="l"/>
                          <a:tab pos="5143500" algn="l"/>
                        </a:tabLst>
                      </a:pPr>
                      <a:r>
                        <a:rPr lang="sv-SE" sz="1200" dirty="0">
                          <a:latin typeface="Times New Roman"/>
                          <a:ea typeface="Times New Roman"/>
                          <a:cs typeface="Times New Roman"/>
                        </a:rPr>
                        <a:t>3+</a:t>
                      </a:r>
                      <a:endParaRPr lang="sv-SE" sz="1200" dirty="0">
                        <a:latin typeface="Calibri"/>
                        <a:ea typeface="Times New Roman"/>
                        <a:cs typeface="Times New Roman"/>
                      </a:endParaRPr>
                    </a:p>
                  </a:txBody>
                  <a:tcPr marL="42614" marR="4261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tabLst>
                          <a:tab pos="342900" algn="l"/>
                          <a:tab pos="943610" algn="l"/>
                          <a:tab pos="1714500" algn="l"/>
                          <a:tab pos="2514600" algn="l"/>
                          <a:tab pos="3200400" algn="l"/>
                          <a:tab pos="3886200" algn="l"/>
                          <a:tab pos="4457700" algn="l"/>
                          <a:tab pos="5143500" algn="l"/>
                        </a:tabLst>
                      </a:pPr>
                      <a:r>
                        <a:rPr lang="sv-SE" sz="1200" dirty="0">
                          <a:latin typeface="Times New Roman"/>
                          <a:ea typeface="Times New Roman"/>
                          <a:cs typeface="Times New Roman"/>
                        </a:rPr>
                        <a:t>5+</a:t>
                      </a:r>
                      <a:endParaRPr lang="sv-SE" sz="1200" dirty="0">
                        <a:latin typeface="Calibri"/>
                        <a:ea typeface="Times New Roman"/>
                        <a:cs typeface="Times New Roman"/>
                      </a:endParaRPr>
                    </a:p>
                  </a:txBody>
                  <a:tcPr marL="42614" marR="4261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tabLst>
                          <a:tab pos="342900" algn="l"/>
                          <a:tab pos="943610" algn="l"/>
                          <a:tab pos="1714500" algn="l"/>
                          <a:tab pos="2514600" algn="l"/>
                          <a:tab pos="3200400" algn="l"/>
                          <a:tab pos="3886200" algn="l"/>
                          <a:tab pos="4457700" algn="l"/>
                          <a:tab pos="5143500" algn="l"/>
                        </a:tabLst>
                      </a:pPr>
                      <a:r>
                        <a:rPr lang="sv-SE" sz="1200">
                          <a:latin typeface="Times New Roman"/>
                          <a:ea typeface="Times New Roman"/>
                          <a:cs typeface="Times New Roman"/>
                        </a:rPr>
                        <a:t>3+</a:t>
                      </a:r>
                      <a:endParaRPr lang="sv-SE" sz="1200">
                        <a:latin typeface="Calibri"/>
                        <a:ea typeface="Times New Roman"/>
                        <a:cs typeface="Times New Roman"/>
                      </a:endParaRPr>
                    </a:p>
                  </a:txBody>
                  <a:tcPr marL="42614" marR="4261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tabLst>
                          <a:tab pos="342900" algn="l"/>
                          <a:tab pos="943610" algn="l"/>
                          <a:tab pos="1714500" algn="l"/>
                          <a:tab pos="2514600" algn="l"/>
                          <a:tab pos="3200400" algn="l"/>
                          <a:tab pos="3886200" algn="l"/>
                          <a:tab pos="4457700" algn="l"/>
                          <a:tab pos="5143500" algn="l"/>
                        </a:tabLst>
                      </a:pPr>
                      <a:r>
                        <a:rPr lang="sv-SE" sz="1200">
                          <a:latin typeface="Times New Roman"/>
                          <a:ea typeface="Times New Roman"/>
                          <a:cs typeface="Times New Roman"/>
                        </a:rPr>
                        <a:t>4+</a:t>
                      </a:r>
                      <a:endParaRPr lang="sv-SE" sz="1200">
                        <a:latin typeface="Calibri"/>
                        <a:ea typeface="Times New Roman"/>
                        <a:cs typeface="Times New Roman"/>
                      </a:endParaRPr>
                    </a:p>
                  </a:txBody>
                  <a:tcPr marL="42614" marR="4261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tabLst>
                          <a:tab pos="342900" algn="l"/>
                          <a:tab pos="943610" algn="l"/>
                          <a:tab pos="1714500" algn="l"/>
                          <a:tab pos="2514600" algn="l"/>
                          <a:tab pos="3200400" algn="l"/>
                          <a:tab pos="3886200" algn="l"/>
                          <a:tab pos="4457700" algn="l"/>
                          <a:tab pos="5143500" algn="l"/>
                        </a:tabLst>
                      </a:pPr>
                      <a:r>
                        <a:rPr lang="sv-SE" sz="1200">
                          <a:latin typeface="Times New Roman"/>
                          <a:ea typeface="Times New Roman"/>
                          <a:cs typeface="Times New Roman"/>
                        </a:rPr>
                        <a:t>5+</a:t>
                      </a:r>
                      <a:endParaRPr lang="sv-SE" sz="1200">
                        <a:latin typeface="Calibri"/>
                        <a:ea typeface="Times New Roman"/>
                        <a:cs typeface="Times New Roman"/>
                      </a:endParaRPr>
                    </a:p>
                  </a:txBody>
                  <a:tcPr marL="42614" marR="4261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tabLst>
                          <a:tab pos="342900" algn="l"/>
                          <a:tab pos="943610" algn="l"/>
                          <a:tab pos="1714500" algn="l"/>
                          <a:tab pos="2514600" algn="l"/>
                          <a:tab pos="3200400" algn="l"/>
                          <a:tab pos="3886200" algn="l"/>
                          <a:tab pos="4457700" algn="l"/>
                          <a:tab pos="5143500" algn="l"/>
                        </a:tabLst>
                      </a:pPr>
                      <a:r>
                        <a:rPr lang="sv-SE" sz="1200">
                          <a:latin typeface="Times New Roman"/>
                          <a:ea typeface="Times New Roman"/>
                          <a:cs typeface="Times New Roman"/>
                        </a:rPr>
                        <a:t>10+</a:t>
                      </a:r>
                      <a:endParaRPr lang="sv-SE" sz="1200">
                        <a:latin typeface="Calibri"/>
                        <a:ea typeface="Times New Roman"/>
                        <a:cs typeface="Times New Roman"/>
                      </a:endParaRPr>
                    </a:p>
                  </a:txBody>
                  <a:tcPr marL="42614" marR="4261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sv-SE" sz="1200" dirty="0">
                          <a:solidFill>
                            <a:srgbClr val="000000"/>
                          </a:solidFill>
                          <a:latin typeface="Calibri"/>
                          <a:ea typeface="Times New Roman"/>
                          <a:cs typeface="Times New Roman"/>
                        </a:rPr>
                        <a:t>31+</a:t>
                      </a:r>
                      <a:endParaRPr lang="sv-SE" sz="1200" dirty="0">
                        <a:latin typeface="Calibri"/>
                        <a:ea typeface="Times New Roman"/>
                        <a:cs typeface="Times New Roman"/>
                      </a:endParaRPr>
                    </a:p>
                  </a:txBody>
                  <a:tcPr marL="42614" marR="4261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51169">
                <a:tc>
                  <a:txBody>
                    <a:bodyPr/>
                    <a:lstStyle/>
                    <a:p>
                      <a:pPr>
                        <a:lnSpc>
                          <a:spcPct val="115000"/>
                        </a:lnSpc>
                        <a:spcAft>
                          <a:spcPts val="0"/>
                        </a:spcAft>
                        <a:tabLst>
                          <a:tab pos="342900" algn="l"/>
                          <a:tab pos="943610" algn="l"/>
                          <a:tab pos="1714500" algn="l"/>
                          <a:tab pos="2514600" algn="l"/>
                          <a:tab pos="3200400" algn="l"/>
                          <a:tab pos="3886200" algn="l"/>
                          <a:tab pos="4457700" algn="l"/>
                          <a:tab pos="5143500" algn="l"/>
                        </a:tabLst>
                      </a:pPr>
                      <a:r>
                        <a:rPr lang="sv-SE" sz="1200">
                          <a:latin typeface="Calibri"/>
                          <a:ea typeface="Times New Roman"/>
                          <a:cs typeface="Times New Roman"/>
                        </a:rPr>
                        <a:t>Lärare (förskola)</a:t>
                      </a:r>
                    </a:p>
                  </a:txBody>
                  <a:tcPr marL="42614" marR="4261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tabLst>
                          <a:tab pos="342900" algn="l"/>
                          <a:tab pos="943610" algn="l"/>
                          <a:tab pos="1714500" algn="l"/>
                          <a:tab pos="2514600" algn="l"/>
                          <a:tab pos="3200400" algn="l"/>
                          <a:tab pos="3886200" algn="l"/>
                          <a:tab pos="4457700" algn="l"/>
                          <a:tab pos="5143500" algn="l"/>
                        </a:tabLst>
                      </a:pPr>
                      <a:r>
                        <a:rPr lang="sv-SE" sz="1200">
                          <a:latin typeface="Times New Roman"/>
                          <a:ea typeface="Times New Roman"/>
                          <a:cs typeface="Times New Roman"/>
                        </a:rPr>
                        <a:t>3+</a:t>
                      </a:r>
                      <a:endParaRPr lang="sv-SE" sz="1200">
                        <a:latin typeface="Calibri"/>
                        <a:ea typeface="Times New Roman"/>
                        <a:cs typeface="Times New Roman"/>
                      </a:endParaRPr>
                    </a:p>
                  </a:txBody>
                  <a:tcPr marL="42614" marR="4261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tabLst>
                          <a:tab pos="342900" algn="l"/>
                          <a:tab pos="943610" algn="l"/>
                          <a:tab pos="1714500" algn="l"/>
                          <a:tab pos="2514600" algn="l"/>
                          <a:tab pos="3200400" algn="l"/>
                          <a:tab pos="3886200" algn="l"/>
                          <a:tab pos="4457700" algn="l"/>
                          <a:tab pos="5143500" algn="l"/>
                        </a:tabLst>
                      </a:pPr>
                      <a:r>
                        <a:rPr lang="sv-SE" sz="1200">
                          <a:latin typeface="Times New Roman"/>
                          <a:ea typeface="Times New Roman"/>
                          <a:cs typeface="Times New Roman"/>
                        </a:rPr>
                        <a:t>2+</a:t>
                      </a:r>
                      <a:endParaRPr lang="sv-SE" sz="1200">
                        <a:latin typeface="Calibri"/>
                        <a:ea typeface="Times New Roman"/>
                        <a:cs typeface="Times New Roman"/>
                      </a:endParaRPr>
                    </a:p>
                  </a:txBody>
                  <a:tcPr marL="42614" marR="4261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tabLst>
                          <a:tab pos="342900" algn="l"/>
                          <a:tab pos="943610" algn="l"/>
                          <a:tab pos="1714500" algn="l"/>
                          <a:tab pos="2514600" algn="l"/>
                          <a:tab pos="3200400" algn="l"/>
                          <a:tab pos="3886200" algn="l"/>
                          <a:tab pos="4457700" algn="l"/>
                          <a:tab pos="5143500" algn="l"/>
                        </a:tabLst>
                      </a:pPr>
                      <a:r>
                        <a:rPr lang="sv-SE" sz="1200">
                          <a:latin typeface="Times New Roman"/>
                          <a:ea typeface="Times New Roman"/>
                          <a:cs typeface="Times New Roman"/>
                        </a:rPr>
                        <a:t>3+</a:t>
                      </a:r>
                      <a:endParaRPr lang="sv-SE" sz="1200">
                        <a:latin typeface="Calibri"/>
                        <a:ea typeface="Times New Roman"/>
                        <a:cs typeface="Times New Roman"/>
                      </a:endParaRPr>
                    </a:p>
                  </a:txBody>
                  <a:tcPr marL="42614" marR="4261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tabLst>
                          <a:tab pos="342900" algn="l"/>
                          <a:tab pos="943610" algn="l"/>
                          <a:tab pos="1714500" algn="l"/>
                          <a:tab pos="2514600" algn="l"/>
                          <a:tab pos="3200400" algn="l"/>
                          <a:tab pos="3886200" algn="l"/>
                          <a:tab pos="4457700" algn="l"/>
                          <a:tab pos="5143500" algn="l"/>
                        </a:tabLst>
                      </a:pPr>
                      <a:r>
                        <a:rPr lang="sv-SE" sz="1200" dirty="0">
                          <a:latin typeface="Times New Roman"/>
                          <a:ea typeface="Times New Roman"/>
                          <a:cs typeface="Times New Roman"/>
                        </a:rPr>
                        <a:t>6+</a:t>
                      </a:r>
                      <a:endParaRPr lang="sv-SE" sz="1200" dirty="0">
                        <a:latin typeface="Calibri"/>
                        <a:ea typeface="Times New Roman"/>
                        <a:cs typeface="Times New Roman"/>
                      </a:endParaRPr>
                    </a:p>
                  </a:txBody>
                  <a:tcPr marL="42614" marR="4261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tabLst>
                          <a:tab pos="342900" algn="l"/>
                          <a:tab pos="943610" algn="l"/>
                          <a:tab pos="1714500" algn="l"/>
                          <a:tab pos="2514600" algn="l"/>
                          <a:tab pos="3200400" algn="l"/>
                          <a:tab pos="3886200" algn="l"/>
                          <a:tab pos="4457700" algn="l"/>
                          <a:tab pos="5143500" algn="l"/>
                        </a:tabLst>
                      </a:pPr>
                      <a:r>
                        <a:rPr lang="sv-SE" sz="1200">
                          <a:latin typeface="Times New Roman"/>
                          <a:ea typeface="Times New Roman"/>
                          <a:cs typeface="Times New Roman"/>
                        </a:rPr>
                        <a:t>5+</a:t>
                      </a:r>
                      <a:endParaRPr lang="sv-SE" sz="1200">
                        <a:latin typeface="Calibri"/>
                        <a:ea typeface="Times New Roman"/>
                        <a:cs typeface="Times New Roman"/>
                      </a:endParaRPr>
                    </a:p>
                  </a:txBody>
                  <a:tcPr marL="42614" marR="4261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tabLst>
                          <a:tab pos="342900" algn="l"/>
                          <a:tab pos="943610" algn="l"/>
                          <a:tab pos="1714500" algn="l"/>
                          <a:tab pos="2514600" algn="l"/>
                          <a:tab pos="3200400" algn="l"/>
                          <a:tab pos="3886200" algn="l"/>
                          <a:tab pos="4457700" algn="l"/>
                          <a:tab pos="5143500" algn="l"/>
                        </a:tabLst>
                      </a:pPr>
                      <a:r>
                        <a:rPr lang="sv-SE" sz="1200">
                          <a:latin typeface="Times New Roman"/>
                          <a:ea typeface="Times New Roman"/>
                          <a:cs typeface="Times New Roman"/>
                        </a:rPr>
                        <a:t>6+</a:t>
                      </a:r>
                      <a:endParaRPr lang="sv-SE" sz="1200">
                        <a:latin typeface="Calibri"/>
                        <a:ea typeface="Times New Roman"/>
                        <a:cs typeface="Times New Roman"/>
                      </a:endParaRPr>
                    </a:p>
                  </a:txBody>
                  <a:tcPr marL="42614" marR="4261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tabLst>
                          <a:tab pos="342900" algn="l"/>
                          <a:tab pos="943610" algn="l"/>
                          <a:tab pos="1714500" algn="l"/>
                          <a:tab pos="2514600" algn="l"/>
                          <a:tab pos="3200400" algn="l"/>
                          <a:tab pos="3886200" algn="l"/>
                          <a:tab pos="4457700" algn="l"/>
                          <a:tab pos="5143500" algn="l"/>
                        </a:tabLst>
                      </a:pPr>
                      <a:r>
                        <a:rPr lang="sv-SE" sz="1200">
                          <a:latin typeface="Times New Roman"/>
                          <a:ea typeface="Times New Roman"/>
                          <a:cs typeface="Times New Roman"/>
                        </a:rPr>
                        <a:t>2+</a:t>
                      </a:r>
                      <a:endParaRPr lang="sv-SE" sz="1200">
                        <a:latin typeface="Calibri"/>
                        <a:ea typeface="Times New Roman"/>
                        <a:cs typeface="Times New Roman"/>
                      </a:endParaRPr>
                    </a:p>
                  </a:txBody>
                  <a:tcPr marL="42614" marR="4261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sv-SE" sz="1200" dirty="0">
                          <a:solidFill>
                            <a:srgbClr val="000000"/>
                          </a:solidFill>
                          <a:latin typeface="Calibri"/>
                          <a:ea typeface="Times New Roman"/>
                          <a:cs typeface="Times New Roman"/>
                        </a:rPr>
                        <a:t>27+</a:t>
                      </a:r>
                      <a:endParaRPr lang="sv-SE" sz="1200" dirty="0">
                        <a:latin typeface="Calibri"/>
                        <a:ea typeface="Times New Roman"/>
                        <a:cs typeface="Times New Roman"/>
                      </a:endParaRPr>
                    </a:p>
                  </a:txBody>
                  <a:tcPr marL="42614" marR="4261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51169">
                <a:tc>
                  <a:txBody>
                    <a:bodyPr/>
                    <a:lstStyle/>
                    <a:p>
                      <a:pPr>
                        <a:lnSpc>
                          <a:spcPct val="115000"/>
                        </a:lnSpc>
                        <a:spcAft>
                          <a:spcPts val="0"/>
                        </a:spcAft>
                        <a:tabLst>
                          <a:tab pos="342900" algn="l"/>
                          <a:tab pos="943610" algn="l"/>
                          <a:tab pos="1714500" algn="l"/>
                          <a:tab pos="2514600" algn="l"/>
                          <a:tab pos="3200400" algn="l"/>
                          <a:tab pos="3886200" algn="l"/>
                          <a:tab pos="4457700" algn="l"/>
                          <a:tab pos="5143500" algn="l"/>
                        </a:tabLst>
                      </a:pPr>
                      <a:r>
                        <a:rPr lang="sv-SE" sz="1200">
                          <a:latin typeface="Calibri"/>
                          <a:ea typeface="Times New Roman"/>
                          <a:cs typeface="Times New Roman"/>
                        </a:rPr>
                        <a:t>Lärare (fritidshem)</a:t>
                      </a:r>
                    </a:p>
                  </a:txBody>
                  <a:tcPr marL="42614" marR="4261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tabLst>
                          <a:tab pos="342900" algn="l"/>
                          <a:tab pos="943610" algn="l"/>
                          <a:tab pos="1714500" algn="l"/>
                          <a:tab pos="2514600" algn="l"/>
                          <a:tab pos="3200400" algn="l"/>
                          <a:tab pos="3886200" algn="l"/>
                          <a:tab pos="4457700" algn="l"/>
                          <a:tab pos="5143500" algn="l"/>
                        </a:tabLst>
                      </a:pPr>
                      <a:r>
                        <a:rPr lang="sv-SE" sz="1200">
                          <a:latin typeface="Times New Roman"/>
                          <a:ea typeface="Times New Roman"/>
                          <a:cs typeface="Times New Roman"/>
                        </a:rPr>
                        <a:t>0</a:t>
                      </a:r>
                      <a:endParaRPr lang="sv-SE" sz="1200">
                        <a:latin typeface="Calibri"/>
                        <a:ea typeface="Times New Roman"/>
                        <a:cs typeface="Times New Roman"/>
                      </a:endParaRPr>
                    </a:p>
                  </a:txBody>
                  <a:tcPr marL="42614" marR="4261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tabLst>
                          <a:tab pos="342900" algn="l"/>
                          <a:tab pos="943610" algn="l"/>
                          <a:tab pos="1714500" algn="l"/>
                          <a:tab pos="2514600" algn="l"/>
                          <a:tab pos="3200400" algn="l"/>
                          <a:tab pos="3886200" algn="l"/>
                          <a:tab pos="4457700" algn="l"/>
                          <a:tab pos="5143500" algn="l"/>
                        </a:tabLst>
                      </a:pPr>
                      <a:r>
                        <a:rPr lang="sv-SE" sz="1200">
                          <a:latin typeface="Times New Roman"/>
                          <a:ea typeface="Times New Roman"/>
                          <a:cs typeface="Times New Roman"/>
                        </a:rPr>
                        <a:t>1+</a:t>
                      </a:r>
                      <a:endParaRPr lang="sv-SE" sz="1200">
                        <a:latin typeface="Calibri"/>
                        <a:ea typeface="Times New Roman"/>
                        <a:cs typeface="Times New Roman"/>
                      </a:endParaRPr>
                    </a:p>
                  </a:txBody>
                  <a:tcPr marL="42614" marR="4261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tabLst>
                          <a:tab pos="342900" algn="l"/>
                          <a:tab pos="943610" algn="l"/>
                          <a:tab pos="1714500" algn="l"/>
                          <a:tab pos="2514600" algn="l"/>
                          <a:tab pos="3200400" algn="l"/>
                          <a:tab pos="3886200" algn="l"/>
                          <a:tab pos="4457700" algn="l"/>
                          <a:tab pos="5143500" algn="l"/>
                        </a:tabLst>
                      </a:pPr>
                      <a:r>
                        <a:rPr lang="sv-SE" sz="1200">
                          <a:latin typeface="Times New Roman"/>
                          <a:ea typeface="Times New Roman"/>
                          <a:cs typeface="Times New Roman"/>
                        </a:rPr>
                        <a:t>3+</a:t>
                      </a:r>
                      <a:endParaRPr lang="sv-SE" sz="1200">
                        <a:latin typeface="Calibri"/>
                        <a:ea typeface="Times New Roman"/>
                        <a:cs typeface="Times New Roman"/>
                      </a:endParaRPr>
                    </a:p>
                  </a:txBody>
                  <a:tcPr marL="42614" marR="4261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tabLst>
                          <a:tab pos="342900" algn="l"/>
                          <a:tab pos="943610" algn="l"/>
                          <a:tab pos="1714500" algn="l"/>
                          <a:tab pos="2514600" algn="l"/>
                          <a:tab pos="3200400" algn="l"/>
                          <a:tab pos="3886200" algn="l"/>
                          <a:tab pos="4457700" algn="l"/>
                          <a:tab pos="5143500" algn="l"/>
                        </a:tabLst>
                      </a:pPr>
                      <a:r>
                        <a:rPr lang="sv-SE" sz="1200" dirty="0">
                          <a:latin typeface="Times New Roman"/>
                          <a:ea typeface="Times New Roman"/>
                          <a:cs typeface="Times New Roman"/>
                        </a:rPr>
                        <a:t>6+</a:t>
                      </a:r>
                      <a:endParaRPr lang="sv-SE" sz="1200" dirty="0">
                        <a:latin typeface="Calibri"/>
                        <a:ea typeface="Times New Roman"/>
                        <a:cs typeface="Times New Roman"/>
                      </a:endParaRPr>
                    </a:p>
                  </a:txBody>
                  <a:tcPr marL="42614" marR="4261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tabLst>
                          <a:tab pos="342900" algn="l"/>
                          <a:tab pos="943610" algn="l"/>
                          <a:tab pos="1714500" algn="l"/>
                          <a:tab pos="2514600" algn="l"/>
                          <a:tab pos="3200400" algn="l"/>
                          <a:tab pos="3886200" algn="l"/>
                          <a:tab pos="4457700" algn="l"/>
                          <a:tab pos="5143500" algn="l"/>
                        </a:tabLst>
                      </a:pPr>
                      <a:r>
                        <a:rPr lang="sv-SE" sz="1200" dirty="0">
                          <a:latin typeface="Times New Roman"/>
                          <a:ea typeface="Times New Roman"/>
                          <a:cs typeface="Times New Roman"/>
                        </a:rPr>
                        <a:t>7+</a:t>
                      </a:r>
                      <a:endParaRPr lang="sv-SE" sz="1200" dirty="0">
                        <a:latin typeface="Calibri"/>
                        <a:ea typeface="Times New Roman"/>
                        <a:cs typeface="Times New Roman"/>
                      </a:endParaRPr>
                    </a:p>
                  </a:txBody>
                  <a:tcPr marL="42614" marR="4261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tabLst>
                          <a:tab pos="342900" algn="l"/>
                          <a:tab pos="943610" algn="l"/>
                          <a:tab pos="1714500" algn="l"/>
                          <a:tab pos="2514600" algn="l"/>
                          <a:tab pos="3200400" algn="l"/>
                          <a:tab pos="3886200" algn="l"/>
                          <a:tab pos="4457700" algn="l"/>
                          <a:tab pos="5143500" algn="l"/>
                        </a:tabLst>
                      </a:pPr>
                      <a:r>
                        <a:rPr lang="sv-SE" sz="1200">
                          <a:latin typeface="Times New Roman"/>
                          <a:ea typeface="Times New Roman"/>
                          <a:cs typeface="Times New Roman"/>
                        </a:rPr>
                        <a:t>7+</a:t>
                      </a:r>
                      <a:endParaRPr lang="sv-SE" sz="1200">
                        <a:latin typeface="Calibri"/>
                        <a:ea typeface="Times New Roman"/>
                        <a:cs typeface="Times New Roman"/>
                      </a:endParaRPr>
                    </a:p>
                  </a:txBody>
                  <a:tcPr marL="42614" marR="4261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tabLst>
                          <a:tab pos="342900" algn="l"/>
                          <a:tab pos="943610" algn="l"/>
                          <a:tab pos="1714500" algn="l"/>
                          <a:tab pos="2514600" algn="l"/>
                          <a:tab pos="3200400" algn="l"/>
                          <a:tab pos="3886200" algn="l"/>
                          <a:tab pos="4457700" algn="l"/>
                          <a:tab pos="5143500" algn="l"/>
                        </a:tabLst>
                      </a:pPr>
                      <a:r>
                        <a:rPr lang="sv-SE" sz="1200">
                          <a:latin typeface="Times New Roman"/>
                          <a:ea typeface="Times New Roman"/>
                          <a:cs typeface="Times New Roman"/>
                        </a:rPr>
                        <a:t>2-</a:t>
                      </a:r>
                      <a:endParaRPr lang="sv-SE" sz="1200">
                        <a:latin typeface="Calibri"/>
                        <a:ea typeface="Times New Roman"/>
                        <a:cs typeface="Times New Roman"/>
                      </a:endParaRPr>
                    </a:p>
                  </a:txBody>
                  <a:tcPr marL="42614" marR="4261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sv-SE" sz="1200">
                          <a:solidFill>
                            <a:srgbClr val="000000"/>
                          </a:solidFill>
                          <a:latin typeface="Calibri"/>
                          <a:ea typeface="Times New Roman"/>
                          <a:cs typeface="Times New Roman"/>
                        </a:rPr>
                        <a:t>22+</a:t>
                      </a:r>
                      <a:endParaRPr lang="sv-SE" sz="1200">
                        <a:latin typeface="Calibri"/>
                        <a:ea typeface="Times New Roman"/>
                        <a:cs typeface="Times New Roman"/>
                      </a:endParaRPr>
                    </a:p>
                  </a:txBody>
                  <a:tcPr marL="42614" marR="4261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51169">
                <a:tc>
                  <a:txBody>
                    <a:bodyPr/>
                    <a:lstStyle/>
                    <a:p>
                      <a:pPr>
                        <a:lnSpc>
                          <a:spcPct val="115000"/>
                        </a:lnSpc>
                        <a:spcAft>
                          <a:spcPts val="0"/>
                        </a:spcAft>
                        <a:tabLst>
                          <a:tab pos="342900" algn="l"/>
                          <a:tab pos="943610" algn="l"/>
                          <a:tab pos="1714500" algn="l"/>
                          <a:tab pos="2514600" algn="l"/>
                          <a:tab pos="3200400" algn="l"/>
                          <a:tab pos="3886200" algn="l"/>
                          <a:tab pos="4457700" algn="l"/>
                          <a:tab pos="5143500" algn="l"/>
                        </a:tabLst>
                      </a:pPr>
                      <a:r>
                        <a:rPr lang="sv-SE" sz="1200">
                          <a:latin typeface="Calibri"/>
                          <a:ea typeface="Times New Roman"/>
                          <a:cs typeface="Times New Roman"/>
                        </a:rPr>
                        <a:t>Utb ledning o skolutveckling</a:t>
                      </a:r>
                    </a:p>
                  </a:txBody>
                  <a:tcPr marL="42614" marR="4261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tabLst>
                          <a:tab pos="342900" algn="l"/>
                          <a:tab pos="943610" algn="l"/>
                          <a:tab pos="1714500" algn="l"/>
                          <a:tab pos="2514600" algn="l"/>
                          <a:tab pos="3200400" algn="l"/>
                          <a:tab pos="3886200" algn="l"/>
                          <a:tab pos="4457700" algn="l"/>
                          <a:tab pos="5143500" algn="l"/>
                        </a:tabLst>
                      </a:pPr>
                      <a:r>
                        <a:rPr lang="sv-SE" sz="1200">
                          <a:latin typeface="Times New Roman"/>
                          <a:ea typeface="Times New Roman"/>
                          <a:cs typeface="Times New Roman"/>
                        </a:rPr>
                        <a:t>0</a:t>
                      </a:r>
                      <a:endParaRPr lang="sv-SE" sz="1200">
                        <a:latin typeface="Calibri"/>
                        <a:ea typeface="Times New Roman"/>
                        <a:cs typeface="Times New Roman"/>
                      </a:endParaRPr>
                    </a:p>
                  </a:txBody>
                  <a:tcPr marL="42614" marR="4261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tabLst>
                          <a:tab pos="342900" algn="l"/>
                          <a:tab pos="943610" algn="l"/>
                          <a:tab pos="1714500" algn="l"/>
                          <a:tab pos="2514600" algn="l"/>
                          <a:tab pos="3200400" algn="l"/>
                          <a:tab pos="3886200" algn="l"/>
                          <a:tab pos="4457700" algn="l"/>
                          <a:tab pos="5143500" algn="l"/>
                        </a:tabLst>
                      </a:pPr>
                      <a:r>
                        <a:rPr lang="sv-SE" sz="1200">
                          <a:latin typeface="Times New Roman"/>
                          <a:ea typeface="Times New Roman"/>
                          <a:cs typeface="Times New Roman"/>
                        </a:rPr>
                        <a:t>3+</a:t>
                      </a:r>
                      <a:endParaRPr lang="sv-SE" sz="1200">
                        <a:latin typeface="Calibri"/>
                        <a:ea typeface="Times New Roman"/>
                        <a:cs typeface="Times New Roman"/>
                      </a:endParaRPr>
                    </a:p>
                  </a:txBody>
                  <a:tcPr marL="42614" marR="4261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tabLst>
                          <a:tab pos="342900" algn="l"/>
                          <a:tab pos="943610" algn="l"/>
                          <a:tab pos="1714500" algn="l"/>
                          <a:tab pos="2514600" algn="l"/>
                          <a:tab pos="3200400" algn="l"/>
                          <a:tab pos="3886200" algn="l"/>
                          <a:tab pos="4457700" algn="l"/>
                          <a:tab pos="5143500" algn="l"/>
                        </a:tabLst>
                      </a:pPr>
                      <a:r>
                        <a:rPr lang="sv-SE" sz="1200">
                          <a:latin typeface="Times New Roman"/>
                          <a:ea typeface="Times New Roman"/>
                          <a:cs typeface="Times New Roman"/>
                        </a:rPr>
                        <a:t>7+</a:t>
                      </a:r>
                      <a:endParaRPr lang="sv-SE" sz="1200">
                        <a:latin typeface="Calibri"/>
                        <a:ea typeface="Times New Roman"/>
                        <a:cs typeface="Times New Roman"/>
                      </a:endParaRPr>
                    </a:p>
                  </a:txBody>
                  <a:tcPr marL="42614" marR="4261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tabLst>
                          <a:tab pos="342900" algn="l"/>
                          <a:tab pos="943610" algn="l"/>
                          <a:tab pos="1714500" algn="l"/>
                          <a:tab pos="2514600" algn="l"/>
                          <a:tab pos="3200400" algn="l"/>
                          <a:tab pos="3886200" algn="l"/>
                          <a:tab pos="4457700" algn="l"/>
                          <a:tab pos="5143500" algn="l"/>
                        </a:tabLst>
                      </a:pPr>
                      <a:r>
                        <a:rPr lang="sv-SE" sz="1200">
                          <a:latin typeface="Times New Roman"/>
                          <a:ea typeface="Times New Roman"/>
                          <a:cs typeface="Times New Roman"/>
                        </a:rPr>
                        <a:t>1+</a:t>
                      </a:r>
                      <a:endParaRPr lang="sv-SE" sz="1200">
                        <a:latin typeface="Calibri"/>
                        <a:ea typeface="Times New Roman"/>
                        <a:cs typeface="Times New Roman"/>
                      </a:endParaRPr>
                    </a:p>
                  </a:txBody>
                  <a:tcPr marL="42614" marR="4261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tabLst>
                          <a:tab pos="342900" algn="l"/>
                          <a:tab pos="943610" algn="l"/>
                          <a:tab pos="1714500" algn="l"/>
                          <a:tab pos="2514600" algn="l"/>
                          <a:tab pos="3200400" algn="l"/>
                          <a:tab pos="3886200" algn="l"/>
                          <a:tab pos="4457700" algn="l"/>
                          <a:tab pos="5143500" algn="l"/>
                        </a:tabLst>
                      </a:pPr>
                      <a:r>
                        <a:rPr lang="sv-SE" sz="1200">
                          <a:latin typeface="Times New Roman"/>
                          <a:ea typeface="Times New Roman"/>
                          <a:cs typeface="Times New Roman"/>
                        </a:rPr>
                        <a:t>1+</a:t>
                      </a:r>
                      <a:endParaRPr lang="sv-SE" sz="1200">
                        <a:latin typeface="Calibri"/>
                        <a:ea typeface="Times New Roman"/>
                        <a:cs typeface="Times New Roman"/>
                      </a:endParaRPr>
                    </a:p>
                  </a:txBody>
                  <a:tcPr marL="42614" marR="4261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tabLst>
                          <a:tab pos="342900" algn="l"/>
                          <a:tab pos="943610" algn="l"/>
                          <a:tab pos="1714500" algn="l"/>
                          <a:tab pos="2514600" algn="l"/>
                          <a:tab pos="3200400" algn="l"/>
                          <a:tab pos="3886200" algn="l"/>
                          <a:tab pos="4457700" algn="l"/>
                          <a:tab pos="5143500" algn="l"/>
                        </a:tabLst>
                      </a:pPr>
                      <a:r>
                        <a:rPr lang="sv-SE" sz="1200" dirty="0">
                          <a:latin typeface="Times New Roman"/>
                          <a:ea typeface="Times New Roman"/>
                          <a:cs typeface="Times New Roman"/>
                        </a:rPr>
                        <a:t>1-</a:t>
                      </a:r>
                      <a:endParaRPr lang="sv-SE" sz="1200" dirty="0">
                        <a:latin typeface="Calibri"/>
                        <a:ea typeface="Times New Roman"/>
                        <a:cs typeface="Times New Roman"/>
                      </a:endParaRPr>
                    </a:p>
                  </a:txBody>
                  <a:tcPr marL="42614" marR="4261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tabLst>
                          <a:tab pos="342900" algn="l"/>
                          <a:tab pos="943610" algn="l"/>
                          <a:tab pos="1714500" algn="l"/>
                          <a:tab pos="2514600" algn="l"/>
                          <a:tab pos="3200400" algn="l"/>
                          <a:tab pos="3886200" algn="l"/>
                          <a:tab pos="4457700" algn="l"/>
                          <a:tab pos="5143500" algn="l"/>
                        </a:tabLst>
                      </a:pPr>
                      <a:r>
                        <a:rPr lang="sv-SE" sz="1200">
                          <a:latin typeface="Times New Roman"/>
                          <a:ea typeface="Times New Roman"/>
                          <a:cs typeface="Times New Roman"/>
                        </a:rPr>
                        <a:t>10+</a:t>
                      </a:r>
                      <a:endParaRPr lang="sv-SE" sz="1200">
                        <a:latin typeface="Calibri"/>
                        <a:ea typeface="Times New Roman"/>
                        <a:cs typeface="Times New Roman"/>
                      </a:endParaRPr>
                    </a:p>
                  </a:txBody>
                  <a:tcPr marL="42614" marR="4261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sv-SE" sz="1200" dirty="0">
                          <a:solidFill>
                            <a:srgbClr val="000000"/>
                          </a:solidFill>
                          <a:latin typeface="Calibri"/>
                          <a:ea typeface="Times New Roman"/>
                          <a:cs typeface="Times New Roman"/>
                        </a:rPr>
                        <a:t>21+</a:t>
                      </a:r>
                      <a:endParaRPr lang="sv-SE" sz="1200" dirty="0">
                        <a:latin typeface="Calibri"/>
                        <a:ea typeface="Times New Roman"/>
                        <a:cs typeface="Times New Roman"/>
                      </a:endParaRPr>
                    </a:p>
                  </a:txBody>
                  <a:tcPr marL="42614" marR="4261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51169">
                <a:tc>
                  <a:txBody>
                    <a:bodyPr/>
                    <a:lstStyle/>
                    <a:p>
                      <a:pPr>
                        <a:lnSpc>
                          <a:spcPct val="115000"/>
                        </a:lnSpc>
                        <a:spcAft>
                          <a:spcPts val="0"/>
                        </a:spcAft>
                        <a:tabLst>
                          <a:tab pos="342900" algn="l"/>
                          <a:tab pos="943610" algn="l"/>
                          <a:tab pos="1714500" algn="l"/>
                          <a:tab pos="2514600" algn="l"/>
                          <a:tab pos="3200400" algn="l"/>
                          <a:tab pos="3886200" algn="l"/>
                          <a:tab pos="4457700" algn="l"/>
                          <a:tab pos="5143500" algn="l"/>
                        </a:tabLst>
                      </a:pPr>
                      <a:r>
                        <a:rPr lang="sv-SE" sz="1200">
                          <a:latin typeface="Calibri"/>
                          <a:ea typeface="Times New Roman"/>
                          <a:cs typeface="Times New Roman"/>
                        </a:rPr>
                        <a:t>Förskollärare 210hp</a:t>
                      </a:r>
                    </a:p>
                  </a:txBody>
                  <a:tcPr marL="42614" marR="4261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tabLst>
                          <a:tab pos="342900" algn="l"/>
                          <a:tab pos="943610" algn="l"/>
                          <a:tab pos="1714500" algn="l"/>
                          <a:tab pos="2514600" algn="l"/>
                          <a:tab pos="3200400" algn="l"/>
                          <a:tab pos="3886200" algn="l"/>
                          <a:tab pos="4457700" algn="l"/>
                          <a:tab pos="5143500" algn="l"/>
                        </a:tabLst>
                      </a:pPr>
                      <a:r>
                        <a:rPr lang="sv-SE" sz="1200">
                          <a:latin typeface="Times New Roman"/>
                          <a:ea typeface="Times New Roman"/>
                          <a:cs typeface="Times New Roman"/>
                        </a:rPr>
                        <a:t>0</a:t>
                      </a:r>
                      <a:endParaRPr lang="sv-SE" sz="1200">
                        <a:latin typeface="Calibri"/>
                        <a:ea typeface="Times New Roman"/>
                        <a:cs typeface="Times New Roman"/>
                      </a:endParaRPr>
                    </a:p>
                  </a:txBody>
                  <a:tcPr marL="42614" marR="4261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tabLst>
                          <a:tab pos="342900" algn="l"/>
                          <a:tab pos="943610" algn="l"/>
                          <a:tab pos="1714500" algn="l"/>
                          <a:tab pos="2514600" algn="l"/>
                          <a:tab pos="3200400" algn="l"/>
                          <a:tab pos="3886200" algn="l"/>
                          <a:tab pos="4457700" algn="l"/>
                          <a:tab pos="5143500" algn="l"/>
                        </a:tabLst>
                      </a:pPr>
                      <a:r>
                        <a:rPr lang="sv-SE" sz="1200">
                          <a:latin typeface="Times New Roman"/>
                          <a:ea typeface="Times New Roman"/>
                          <a:cs typeface="Times New Roman"/>
                        </a:rPr>
                        <a:t>3+</a:t>
                      </a:r>
                      <a:endParaRPr lang="sv-SE" sz="1200">
                        <a:latin typeface="Calibri"/>
                        <a:ea typeface="Times New Roman"/>
                        <a:cs typeface="Times New Roman"/>
                      </a:endParaRPr>
                    </a:p>
                  </a:txBody>
                  <a:tcPr marL="42614" marR="4261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tabLst>
                          <a:tab pos="342900" algn="l"/>
                          <a:tab pos="943610" algn="l"/>
                          <a:tab pos="1714500" algn="l"/>
                          <a:tab pos="2514600" algn="l"/>
                          <a:tab pos="3200400" algn="l"/>
                          <a:tab pos="3886200" algn="l"/>
                          <a:tab pos="4457700" algn="l"/>
                          <a:tab pos="5143500" algn="l"/>
                        </a:tabLst>
                      </a:pPr>
                      <a:r>
                        <a:rPr lang="sv-SE" sz="1200">
                          <a:latin typeface="Times New Roman"/>
                          <a:ea typeface="Times New Roman"/>
                          <a:cs typeface="Times New Roman"/>
                        </a:rPr>
                        <a:t>1+</a:t>
                      </a:r>
                      <a:endParaRPr lang="sv-SE" sz="1200">
                        <a:latin typeface="Calibri"/>
                        <a:ea typeface="Times New Roman"/>
                        <a:cs typeface="Times New Roman"/>
                      </a:endParaRPr>
                    </a:p>
                  </a:txBody>
                  <a:tcPr marL="42614" marR="4261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tabLst>
                          <a:tab pos="342900" algn="l"/>
                          <a:tab pos="943610" algn="l"/>
                          <a:tab pos="1714500" algn="l"/>
                          <a:tab pos="2514600" algn="l"/>
                          <a:tab pos="3200400" algn="l"/>
                          <a:tab pos="3886200" algn="l"/>
                          <a:tab pos="4457700" algn="l"/>
                          <a:tab pos="5143500" algn="l"/>
                        </a:tabLst>
                      </a:pPr>
                      <a:r>
                        <a:rPr lang="sv-SE" sz="1200">
                          <a:latin typeface="Times New Roman"/>
                          <a:ea typeface="Times New Roman"/>
                          <a:cs typeface="Times New Roman"/>
                        </a:rPr>
                        <a:t>6+</a:t>
                      </a:r>
                      <a:endParaRPr lang="sv-SE" sz="1200">
                        <a:latin typeface="Calibri"/>
                        <a:ea typeface="Times New Roman"/>
                        <a:cs typeface="Times New Roman"/>
                      </a:endParaRPr>
                    </a:p>
                  </a:txBody>
                  <a:tcPr marL="42614" marR="4261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tabLst>
                          <a:tab pos="342900" algn="l"/>
                          <a:tab pos="943610" algn="l"/>
                          <a:tab pos="1714500" algn="l"/>
                          <a:tab pos="2514600" algn="l"/>
                          <a:tab pos="3200400" algn="l"/>
                          <a:tab pos="3886200" algn="l"/>
                          <a:tab pos="4457700" algn="l"/>
                          <a:tab pos="5143500" algn="l"/>
                        </a:tabLst>
                      </a:pPr>
                      <a:r>
                        <a:rPr lang="sv-SE" sz="1200">
                          <a:latin typeface="Times New Roman"/>
                          <a:ea typeface="Times New Roman"/>
                          <a:cs typeface="Times New Roman"/>
                        </a:rPr>
                        <a:t>3+</a:t>
                      </a:r>
                      <a:endParaRPr lang="sv-SE" sz="1200">
                        <a:latin typeface="Calibri"/>
                        <a:ea typeface="Times New Roman"/>
                        <a:cs typeface="Times New Roman"/>
                      </a:endParaRPr>
                    </a:p>
                  </a:txBody>
                  <a:tcPr marL="42614" marR="4261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tabLst>
                          <a:tab pos="342900" algn="l"/>
                          <a:tab pos="943610" algn="l"/>
                          <a:tab pos="1714500" algn="l"/>
                          <a:tab pos="2514600" algn="l"/>
                          <a:tab pos="3200400" algn="l"/>
                          <a:tab pos="3886200" algn="l"/>
                          <a:tab pos="4457700" algn="l"/>
                          <a:tab pos="5143500" algn="l"/>
                        </a:tabLst>
                      </a:pPr>
                      <a:r>
                        <a:rPr lang="sv-SE" sz="1200" dirty="0">
                          <a:latin typeface="Times New Roman"/>
                          <a:ea typeface="Times New Roman"/>
                          <a:cs typeface="Times New Roman"/>
                        </a:rPr>
                        <a:t>3+</a:t>
                      </a:r>
                      <a:endParaRPr lang="sv-SE" sz="1200" dirty="0">
                        <a:latin typeface="Calibri"/>
                        <a:ea typeface="Times New Roman"/>
                        <a:cs typeface="Times New Roman"/>
                      </a:endParaRPr>
                    </a:p>
                  </a:txBody>
                  <a:tcPr marL="42614" marR="4261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tabLst>
                          <a:tab pos="342900" algn="l"/>
                          <a:tab pos="943610" algn="l"/>
                          <a:tab pos="1714500" algn="l"/>
                          <a:tab pos="2514600" algn="l"/>
                          <a:tab pos="3200400" algn="l"/>
                          <a:tab pos="3886200" algn="l"/>
                          <a:tab pos="4457700" algn="l"/>
                          <a:tab pos="5143500" algn="l"/>
                        </a:tabLst>
                      </a:pPr>
                      <a:r>
                        <a:rPr lang="sv-SE" sz="1200">
                          <a:latin typeface="Times New Roman"/>
                          <a:ea typeface="Times New Roman"/>
                          <a:cs typeface="Times New Roman"/>
                        </a:rPr>
                        <a:t>1+</a:t>
                      </a:r>
                      <a:endParaRPr lang="sv-SE" sz="1200">
                        <a:latin typeface="Calibri"/>
                        <a:ea typeface="Times New Roman"/>
                        <a:cs typeface="Times New Roman"/>
                      </a:endParaRPr>
                    </a:p>
                  </a:txBody>
                  <a:tcPr marL="42614" marR="4261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sv-SE" sz="1200" dirty="0">
                          <a:solidFill>
                            <a:srgbClr val="000000"/>
                          </a:solidFill>
                          <a:latin typeface="Calibri"/>
                          <a:ea typeface="Times New Roman"/>
                          <a:cs typeface="Times New Roman"/>
                        </a:rPr>
                        <a:t>17+</a:t>
                      </a:r>
                      <a:endParaRPr lang="sv-SE" sz="1200" dirty="0">
                        <a:latin typeface="Calibri"/>
                        <a:ea typeface="Times New Roman"/>
                        <a:cs typeface="Times New Roman"/>
                      </a:endParaRPr>
                    </a:p>
                  </a:txBody>
                  <a:tcPr marL="42614" marR="4261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51169">
                <a:tc>
                  <a:txBody>
                    <a:bodyPr/>
                    <a:lstStyle/>
                    <a:p>
                      <a:pPr>
                        <a:lnSpc>
                          <a:spcPct val="115000"/>
                        </a:lnSpc>
                        <a:spcAft>
                          <a:spcPts val="0"/>
                        </a:spcAft>
                        <a:tabLst>
                          <a:tab pos="342900" algn="l"/>
                          <a:tab pos="943610" algn="l"/>
                          <a:tab pos="1714500" algn="l"/>
                          <a:tab pos="2514600" algn="l"/>
                          <a:tab pos="3200400" algn="l"/>
                          <a:tab pos="3886200" algn="l"/>
                          <a:tab pos="4457700" algn="l"/>
                          <a:tab pos="5143500" algn="l"/>
                        </a:tabLst>
                      </a:pPr>
                      <a:r>
                        <a:rPr lang="sv-SE" sz="1200">
                          <a:latin typeface="Calibri"/>
                          <a:ea typeface="Times New Roman"/>
                          <a:cs typeface="Times New Roman"/>
                        </a:rPr>
                        <a:t>Grundlärare</a:t>
                      </a:r>
                    </a:p>
                  </a:txBody>
                  <a:tcPr marL="42614" marR="4261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tabLst>
                          <a:tab pos="342900" algn="l"/>
                          <a:tab pos="943610" algn="l"/>
                          <a:tab pos="1714500" algn="l"/>
                          <a:tab pos="2514600" algn="l"/>
                          <a:tab pos="3200400" algn="l"/>
                          <a:tab pos="3886200" algn="l"/>
                          <a:tab pos="4457700" algn="l"/>
                          <a:tab pos="5143500" algn="l"/>
                        </a:tabLst>
                      </a:pPr>
                      <a:r>
                        <a:rPr lang="sv-SE" sz="1200">
                          <a:latin typeface="Times New Roman"/>
                          <a:ea typeface="Times New Roman"/>
                          <a:cs typeface="Times New Roman"/>
                        </a:rPr>
                        <a:t>1+</a:t>
                      </a:r>
                      <a:endParaRPr lang="sv-SE" sz="1200">
                        <a:latin typeface="Calibri"/>
                        <a:ea typeface="Times New Roman"/>
                        <a:cs typeface="Times New Roman"/>
                      </a:endParaRPr>
                    </a:p>
                  </a:txBody>
                  <a:tcPr marL="42614" marR="4261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tabLst>
                          <a:tab pos="342900" algn="l"/>
                          <a:tab pos="943610" algn="l"/>
                          <a:tab pos="1714500" algn="l"/>
                          <a:tab pos="2514600" algn="l"/>
                          <a:tab pos="3200400" algn="l"/>
                          <a:tab pos="3886200" algn="l"/>
                          <a:tab pos="4457700" algn="l"/>
                          <a:tab pos="5143500" algn="l"/>
                        </a:tabLst>
                      </a:pPr>
                      <a:r>
                        <a:rPr lang="sv-SE" sz="1200">
                          <a:latin typeface="Times New Roman"/>
                          <a:ea typeface="Times New Roman"/>
                          <a:cs typeface="Times New Roman"/>
                        </a:rPr>
                        <a:t>1+</a:t>
                      </a:r>
                      <a:endParaRPr lang="sv-SE" sz="1200">
                        <a:latin typeface="Calibri"/>
                        <a:ea typeface="Times New Roman"/>
                        <a:cs typeface="Times New Roman"/>
                      </a:endParaRPr>
                    </a:p>
                  </a:txBody>
                  <a:tcPr marL="42614" marR="4261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tabLst>
                          <a:tab pos="342900" algn="l"/>
                          <a:tab pos="943610" algn="l"/>
                          <a:tab pos="1714500" algn="l"/>
                          <a:tab pos="2514600" algn="l"/>
                          <a:tab pos="3200400" algn="l"/>
                          <a:tab pos="3886200" algn="l"/>
                          <a:tab pos="4457700" algn="l"/>
                          <a:tab pos="5143500" algn="l"/>
                        </a:tabLst>
                      </a:pPr>
                      <a:r>
                        <a:rPr lang="sv-SE" sz="1200">
                          <a:latin typeface="Times New Roman"/>
                          <a:ea typeface="Times New Roman"/>
                          <a:cs typeface="Times New Roman"/>
                        </a:rPr>
                        <a:t>2+</a:t>
                      </a:r>
                      <a:endParaRPr lang="sv-SE" sz="1200">
                        <a:latin typeface="Calibri"/>
                        <a:ea typeface="Times New Roman"/>
                        <a:cs typeface="Times New Roman"/>
                      </a:endParaRPr>
                    </a:p>
                  </a:txBody>
                  <a:tcPr marL="42614" marR="4261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tabLst>
                          <a:tab pos="342900" algn="l"/>
                          <a:tab pos="943610" algn="l"/>
                          <a:tab pos="1714500" algn="l"/>
                          <a:tab pos="2514600" algn="l"/>
                          <a:tab pos="3200400" algn="l"/>
                          <a:tab pos="3886200" algn="l"/>
                          <a:tab pos="4457700" algn="l"/>
                          <a:tab pos="5143500" algn="l"/>
                        </a:tabLst>
                      </a:pPr>
                      <a:r>
                        <a:rPr lang="sv-SE" sz="1200">
                          <a:latin typeface="Times New Roman"/>
                          <a:ea typeface="Times New Roman"/>
                          <a:cs typeface="Times New Roman"/>
                        </a:rPr>
                        <a:t>5+</a:t>
                      </a:r>
                      <a:endParaRPr lang="sv-SE" sz="1200">
                        <a:latin typeface="Calibri"/>
                        <a:ea typeface="Times New Roman"/>
                        <a:cs typeface="Times New Roman"/>
                      </a:endParaRPr>
                    </a:p>
                  </a:txBody>
                  <a:tcPr marL="42614" marR="4261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tabLst>
                          <a:tab pos="342900" algn="l"/>
                          <a:tab pos="943610" algn="l"/>
                          <a:tab pos="1714500" algn="l"/>
                          <a:tab pos="2514600" algn="l"/>
                          <a:tab pos="3200400" algn="l"/>
                          <a:tab pos="3886200" algn="l"/>
                          <a:tab pos="4457700" algn="l"/>
                          <a:tab pos="5143500" algn="l"/>
                        </a:tabLst>
                      </a:pPr>
                      <a:r>
                        <a:rPr lang="sv-SE" sz="1200" dirty="0">
                          <a:latin typeface="Times New Roman"/>
                          <a:ea typeface="Times New Roman"/>
                          <a:cs typeface="Times New Roman"/>
                        </a:rPr>
                        <a:t>3+</a:t>
                      </a:r>
                      <a:endParaRPr lang="sv-SE" sz="1200" dirty="0">
                        <a:latin typeface="Calibri"/>
                        <a:ea typeface="Times New Roman"/>
                        <a:cs typeface="Times New Roman"/>
                      </a:endParaRPr>
                    </a:p>
                  </a:txBody>
                  <a:tcPr marL="42614" marR="4261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tabLst>
                          <a:tab pos="342900" algn="l"/>
                          <a:tab pos="943610" algn="l"/>
                          <a:tab pos="1714500" algn="l"/>
                          <a:tab pos="2514600" algn="l"/>
                          <a:tab pos="3200400" algn="l"/>
                          <a:tab pos="3886200" algn="l"/>
                          <a:tab pos="4457700" algn="l"/>
                          <a:tab pos="5143500" algn="l"/>
                        </a:tabLst>
                      </a:pPr>
                      <a:r>
                        <a:rPr lang="sv-SE" sz="1200">
                          <a:latin typeface="Times New Roman"/>
                          <a:ea typeface="Times New Roman"/>
                          <a:cs typeface="Times New Roman"/>
                        </a:rPr>
                        <a:t>4+</a:t>
                      </a:r>
                      <a:endParaRPr lang="sv-SE" sz="1200">
                        <a:latin typeface="Calibri"/>
                        <a:ea typeface="Times New Roman"/>
                        <a:cs typeface="Times New Roman"/>
                      </a:endParaRPr>
                    </a:p>
                  </a:txBody>
                  <a:tcPr marL="42614" marR="4261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tabLst>
                          <a:tab pos="342900" algn="l"/>
                          <a:tab pos="943610" algn="l"/>
                          <a:tab pos="1714500" algn="l"/>
                          <a:tab pos="2514600" algn="l"/>
                          <a:tab pos="3200400" algn="l"/>
                          <a:tab pos="3886200" algn="l"/>
                          <a:tab pos="4457700" algn="l"/>
                          <a:tab pos="5143500" algn="l"/>
                        </a:tabLst>
                      </a:pPr>
                      <a:r>
                        <a:rPr lang="sv-SE" sz="1200" dirty="0">
                          <a:latin typeface="Times New Roman"/>
                          <a:ea typeface="Times New Roman"/>
                          <a:cs typeface="Times New Roman"/>
                        </a:rPr>
                        <a:t>1+</a:t>
                      </a:r>
                      <a:endParaRPr lang="sv-SE" sz="1200" dirty="0">
                        <a:latin typeface="Calibri"/>
                        <a:ea typeface="Times New Roman"/>
                        <a:cs typeface="Times New Roman"/>
                      </a:endParaRPr>
                    </a:p>
                  </a:txBody>
                  <a:tcPr marL="42614" marR="4261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sv-SE" sz="1200" dirty="0">
                          <a:solidFill>
                            <a:srgbClr val="000000"/>
                          </a:solidFill>
                          <a:latin typeface="Calibri"/>
                          <a:ea typeface="Times New Roman"/>
                          <a:cs typeface="Times New Roman"/>
                        </a:rPr>
                        <a:t>17+</a:t>
                      </a:r>
                      <a:endParaRPr lang="sv-SE" sz="1200" dirty="0">
                        <a:latin typeface="Calibri"/>
                        <a:ea typeface="Times New Roman"/>
                        <a:cs typeface="Times New Roman"/>
                      </a:endParaRPr>
                    </a:p>
                  </a:txBody>
                  <a:tcPr marL="42614" marR="4261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51169">
                <a:tc>
                  <a:txBody>
                    <a:bodyPr/>
                    <a:lstStyle/>
                    <a:p>
                      <a:pPr>
                        <a:lnSpc>
                          <a:spcPct val="115000"/>
                        </a:lnSpc>
                        <a:spcAft>
                          <a:spcPts val="0"/>
                        </a:spcAft>
                        <a:tabLst>
                          <a:tab pos="342900" algn="l"/>
                          <a:tab pos="943610" algn="l"/>
                          <a:tab pos="1714500" algn="l"/>
                          <a:tab pos="2514600" algn="l"/>
                          <a:tab pos="3200400" algn="l"/>
                          <a:tab pos="3886200" algn="l"/>
                          <a:tab pos="4457700" algn="l"/>
                          <a:tab pos="5143500" algn="l"/>
                        </a:tabLst>
                      </a:pPr>
                      <a:r>
                        <a:rPr lang="sv-SE" sz="1200">
                          <a:latin typeface="Calibri"/>
                          <a:ea typeface="Times New Roman"/>
                          <a:cs typeface="Times New Roman"/>
                        </a:rPr>
                        <a:t>Projektled 60 hp</a:t>
                      </a:r>
                    </a:p>
                  </a:txBody>
                  <a:tcPr marL="42614" marR="4261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tabLst>
                          <a:tab pos="342900" algn="l"/>
                          <a:tab pos="943610" algn="l"/>
                          <a:tab pos="1714500" algn="l"/>
                          <a:tab pos="2514600" algn="l"/>
                          <a:tab pos="3200400" algn="l"/>
                          <a:tab pos="3886200" algn="l"/>
                          <a:tab pos="4457700" algn="l"/>
                          <a:tab pos="5143500" algn="l"/>
                        </a:tabLst>
                      </a:pPr>
                      <a:r>
                        <a:rPr lang="sv-SE" sz="1200">
                          <a:latin typeface="Times New Roman"/>
                          <a:ea typeface="Times New Roman"/>
                          <a:cs typeface="Times New Roman"/>
                        </a:rPr>
                        <a:t>1+</a:t>
                      </a:r>
                      <a:endParaRPr lang="sv-SE" sz="1200">
                        <a:latin typeface="Calibri"/>
                        <a:ea typeface="Times New Roman"/>
                        <a:cs typeface="Times New Roman"/>
                      </a:endParaRPr>
                    </a:p>
                  </a:txBody>
                  <a:tcPr marL="42614" marR="4261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tabLst>
                          <a:tab pos="342900" algn="l"/>
                          <a:tab pos="943610" algn="l"/>
                          <a:tab pos="1714500" algn="l"/>
                          <a:tab pos="2514600" algn="l"/>
                          <a:tab pos="3200400" algn="l"/>
                          <a:tab pos="3886200" algn="l"/>
                          <a:tab pos="4457700" algn="l"/>
                          <a:tab pos="5143500" algn="l"/>
                        </a:tabLst>
                      </a:pPr>
                      <a:r>
                        <a:rPr lang="sv-SE" sz="1200">
                          <a:latin typeface="Times New Roman"/>
                          <a:ea typeface="Times New Roman"/>
                          <a:cs typeface="Times New Roman"/>
                        </a:rPr>
                        <a:t>1+</a:t>
                      </a:r>
                      <a:endParaRPr lang="sv-SE" sz="1200">
                        <a:latin typeface="Calibri"/>
                        <a:ea typeface="Times New Roman"/>
                        <a:cs typeface="Times New Roman"/>
                      </a:endParaRPr>
                    </a:p>
                  </a:txBody>
                  <a:tcPr marL="42614" marR="4261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tabLst>
                          <a:tab pos="342900" algn="l"/>
                          <a:tab pos="943610" algn="l"/>
                          <a:tab pos="1714500" algn="l"/>
                          <a:tab pos="2514600" algn="l"/>
                          <a:tab pos="3200400" algn="l"/>
                          <a:tab pos="3886200" algn="l"/>
                          <a:tab pos="4457700" algn="l"/>
                          <a:tab pos="5143500" algn="l"/>
                        </a:tabLst>
                      </a:pPr>
                      <a:r>
                        <a:rPr lang="sv-SE" sz="1200">
                          <a:latin typeface="Times New Roman"/>
                          <a:ea typeface="Times New Roman"/>
                          <a:cs typeface="Times New Roman"/>
                        </a:rPr>
                        <a:t>2+</a:t>
                      </a:r>
                      <a:endParaRPr lang="sv-SE" sz="1200">
                        <a:latin typeface="Calibri"/>
                        <a:ea typeface="Times New Roman"/>
                        <a:cs typeface="Times New Roman"/>
                      </a:endParaRPr>
                    </a:p>
                  </a:txBody>
                  <a:tcPr marL="42614" marR="4261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tabLst>
                          <a:tab pos="342900" algn="l"/>
                          <a:tab pos="943610" algn="l"/>
                          <a:tab pos="1714500" algn="l"/>
                          <a:tab pos="2514600" algn="l"/>
                          <a:tab pos="3200400" algn="l"/>
                          <a:tab pos="3886200" algn="l"/>
                          <a:tab pos="4457700" algn="l"/>
                          <a:tab pos="5143500" algn="l"/>
                        </a:tabLst>
                      </a:pPr>
                      <a:r>
                        <a:rPr lang="sv-SE" sz="1200">
                          <a:latin typeface="Times New Roman"/>
                          <a:ea typeface="Times New Roman"/>
                          <a:cs typeface="Times New Roman"/>
                        </a:rPr>
                        <a:t>3+</a:t>
                      </a:r>
                      <a:endParaRPr lang="sv-SE" sz="1200">
                        <a:latin typeface="Calibri"/>
                        <a:ea typeface="Times New Roman"/>
                        <a:cs typeface="Times New Roman"/>
                      </a:endParaRPr>
                    </a:p>
                  </a:txBody>
                  <a:tcPr marL="42614" marR="4261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tabLst>
                          <a:tab pos="342900" algn="l"/>
                          <a:tab pos="943610" algn="l"/>
                          <a:tab pos="1714500" algn="l"/>
                          <a:tab pos="2514600" algn="l"/>
                          <a:tab pos="3200400" algn="l"/>
                          <a:tab pos="3886200" algn="l"/>
                          <a:tab pos="4457700" algn="l"/>
                          <a:tab pos="5143500" algn="l"/>
                        </a:tabLst>
                      </a:pPr>
                      <a:r>
                        <a:rPr lang="sv-SE" sz="1200">
                          <a:latin typeface="Times New Roman"/>
                          <a:ea typeface="Times New Roman"/>
                          <a:cs typeface="Times New Roman"/>
                        </a:rPr>
                        <a:t>2+</a:t>
                      </a:r>
                      <a:endParaRPr lang="sv-SE" sz="1200">
                        <a:latin typeface="Calibri"/>
                        <a:ea typeface="Times New Roman"/>
                        <a:cs typeface="Times New Roman"/>
                      </a:endParaRPr>
                    </a:p>
                  </a:txBody>
                  <a:tcPr marL="42614" marR="4261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tabLst>
                          <a:tab pos="342900" algn="l"/>
                          <a:tab pos="943610" algn="l"/>
                          <a:tab pos="1714500" algn="l"/>
                          <a:tab pos="2514600" algn="l"/>
                          <a:tab pos="3200400" algn="l"/>
                          <a:tab pos="3886200" algn="l"/>
                          <a:tab pos="4457700" algn="l"/>
                          <a:tab pos="5143500" algn="l"/>
                        </a:tabLst>
                      </a:pPr>
                      <a:r>
                        <a:rPr lang="sv-SE" sz="1200" dirty="0">
                          <a:latin typeface="Times New Roman"/>
                          <a:ea typeface="Times New Roman"/>
                          <a:cs typeface="Times New Roman"/>
                        </a:rPr>
                        <a:t>3+</a:t>
                      </a:r>
                      <a:endParaRPr lang="sv-SE" sz="1200" dirty="0">
                        <a:latin typeface="Calibri"/>
                        <a:ea typeface="Times New Roman"/>
                        <a:cs typeface="Times New Roman"/>
                      </a:endParaRPr>
                    </a:p>
                  </a:txBody>
                  <a:tcPr marL="42614" marR="4261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tabLst>
                          <a:tab pos="342900" algn="l"/>
                          <a:tab pos="943610" algn="l"/>
                          <a:tab pos="1714500" algn="l"/>
                          <a:tab pos="2514600" algn="l"/>
                          <a:tab pos="3200400" algn="l"/>
                          <a:tab pos="3886200" algn="l"/>
                          <a:tab pos="4457700" algn="l"/>
                          <a:tab pos="5143500" algn="l"/>
                        </a:tabLst>
                      </a:pPr>
                      <a:r>
                        <a:rPr lang="sv-SE" sz="1200" dirty="0">
                          <a:latin typeface="Times New Roman"/>
                          <a:ea typeface="Times New Roman"/>
                          <a:cs typeface="Times New Roman"/>
                        </a:rPr>
                        <a:t>0</a:t>
                      </a:r>
                      <a:endParaRPr lang="sv-SE" sz="1200" dirty="0">
                        <a:latin typeface="Calibri"/>
                        <a:ea typeface="Times New Roman"/>
                        <a:cs typeface="Times New Roman"/>
                      </a:endParaRPr>
                    </a:p>
                  </a:txBody>
                  <a:tcPr marL="42614" marR="4261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sv-SE" sz="1200">
                          <a:solidFill>
                            <a:srgbClr val="000000"/>
                          </a:solidFill>
                          <a:latin typeface="Calibri"/>
                          <a:ea typeface="Times New Roman"/>
                          <a:cs typeface="Times New Roman"/>
                        </a:rPr>
                        <a:t>12+</a:t>
                      </a:r>
                      <a:endParaRPr lang="sv-SE" sz="1200">
                        <a:latin typeface="Calibri"/>
                        <a:ea typeface="Times New Roman"/>
                        <a:cs typeface="Times New Roman"/>
                      </a:endParaRPr>
                    </a:p>
                  </a:txBody>
                  <a:tcPr marL="42614" marR="4261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51169">
                <a:tc>
                  <a:txBody>
                    <a:bodyPr/>
                    <a:lstStyle/>
                    <a:p>
                      <a:pPr>
                        <a:lnSpc>
                          <a:spcPct val="115000"/>
                        </a:lnSpc>
                        <a:spcAft>
                          <a:spcPts val="0"/>
                        </a:spcAft>
                        <a:tabLst>
                          <a:tab pos="342900" algn="l"/>
                          <a:tab pos="943610" algn="l"/>
                          <a:tab pos="1714500" algn="l"/>
                          <a:tab pos="2514600" algn="l"/>
                          <a:tab pos="3200400" algn="l"/>
                          <a:tab pos="3886200" algn="l"/>
                          <a:tab pos="4457700" algn="l"/>
                          <a:tab pos="5143500" algn="l"/>
                        </a:tabLst>
                      </a:pPr>
                      <a:r>
                        <a:rPr lang="sv-SE" sz="1200">
                          <a:latin typeface="Calibri"/>
                          <a:ea typeface="Times New Roman"/>
                          <a:cs typeface="Times New Roman"/>
                        </a:rPr>
                        <a:t>Tandhygienist</a:t>
                      </a:r>
                    </a:p>
                  </a:txBody>
                  <a:tcPr marL="42614" marR="4261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tabLst>
                          <a:tab pos="342900" algn="l"/>
                          <a:tab pos="943610" algn="l"/>
                          <a:tab pos="1714500" algn="l"/>
                          <a:tab pos="2514600" algn="l"/>
                          <a:tab pos="3200400" algn="l"/>
                          <a:tab pos="3886200" algn="l"/>
                          <a:tab pos="4457700" algn="l"/>
                          <a:tab pos="5143500" algn="l"/>
                        </a:tabLst>
                      </a:pPr>
                      <a:r>
                        <a:rPr lang="sv-SE" sz="1200">
                          <a:latin typeface="Times New Roman"/>
                          <a:ea typeface="Times New Roman"/>
                          <a:cs typeface="Times New Roman"/>
                        </a:rPr>
                        <a:t>2-</a:t>
                      </a:r>
                      <a:endParaRPr lang="sv-SE" sz="1200">
                        <a:latin typeface="Calibri"/>
                        <a:ea typeface="Times New Roman"/>
                        <a:cs typeface="Times New Roman"/>
                      </a:endParaRPr>
                    </a:p>
                  </a:txBody>
                  <a:tcPr marL="42614" marR="4261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tabLst>
                          <a:tab pos="342900" algn="l"/>
                          <a:tab pos="943610" algn="l"/>
                          <a:tab pos="1714500" algn="l"/>
                          <a:tab pos="2514600" algn="l"/>
                          <a:tab pos="3200400" algn="l"/>
                          <a:tab pos="3886200" algn="l"/>
                          <a:tab pos="4457700" algn="l"/>
                          <a:tab pos="5143500" algn="l"/>
                        </a:tabLst>
                      </a:pPr>
                      <a:r>
                        <a:rPr lang="sv-SE" sz="1200">
                          <a:latin typeface="Times New Roman"/>
                          <a:ea typeface="Times New Roman"/>
                          <a:cs typeface="Times New Roman"/>
                        </a:rPr>
                        <a:t>0</a:t>
                      </a:r>
                      <a:endParaRPr lang="sv-SE" sz="1200">
                        <a:latin typeface="Calibri"/>
                        <a:ea typeface="Times New Roman"/>
                        <a:cs typeface="Times New Roman"/>
                      </a:endParaRPr>
                    </a:p>
                  </a:txBody>
                  <a:tcPr marL="42614" marR="4261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tabLst>
                          <a:tab pos="342900" algn="l"/>
                          <a:tab pos="943610" algn="l"/>
                          <a:tab pos="1714500" algn="l"/>
                          <a:tab pos="2514600" algn="l"/>
                          <a:tab pos="3200400" algn="l"/>
                          <a:tab pos="3886200" algn="l"/>
                          <a:tab pos="4457700" algn="l"/>
                          <a:tab pos="5143500" algn="l"/>
                        </a:tabLst>
                      </a:pPr>
                      <a:r>
                        <a:rPr lang="sv-SE" sz="1200">
                          <a:latin typeface="Times New Roman"/>
                          <a:ea typeface="Times New Roman"/>
                          <a:cs typeface="Times New Roman"/>
                        </a:rPr>
                        <a:t>0</a:t>
                      </a:r>
                      <a:endParaRPr lang="sv-SE" sz="1200">
                        <a:latin typeface="Calibri"/>
                        <a:ea typeface="Times New Roman"/>
                        <a:cs typeface="Times New Roman"/>
                      </a:endParaRPr>
                    </a:p>
                  </a:txBody>
                  <a:tcPr marL="42614" marR="4261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tabLst>
                          <a:tab pos="342900" algn="l"/>
                          <a:tab pos="943610" algn="l"/>
                          <a:tab pos="1714500" algn="l"/>
                          <a:tab pos="2514600" algn="l"/>
                          <a:tab pos="3200400" algn="l"/>
                          <a:tab pos="3886200" algn="l"/>
                          <a:tab pos="4457700" algn="l"/>
                          <a:tab pos="5143500" algn="l"/>
                        </a:tabLst>
                      </a:pPr>
                      <a:r>
                        <a:rPr lang="sv-SE" sz="1200">
                          <a:latin typeface="Times New Roman"/>
                          <a:ea typeface="Times New Roman"/>
                          <a:cs typeface="Times New Roman"/>
                        </a:rPr>
                        <a:t>5+</a:t>
                      </a:r>
                      <a:endParaRPr lang="sv-SE" sz="1200">
                        <a:latin typeface="Calibri"/>
                        <a:ea typeface="Times New Roman"/>
                        <a:cs typeface="Times New Roman"/>
                      </a:endParaRPr>
                    </a:p>
                  </a:txBody>
                  <a:tcPr marL="42614" marR="4261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tabLst>
                          <a:tab pos="342900" algn="l"/>
                          <a:tab pos="943610" algn="l"/>
                          <a:tab pos="1714500" algn="l"/>
                          <a:tab pos="2514600" algn="l"/>
                          <a:tab pos="3200400" algn="l"/>
                          <a:tab pos="3886200" algn="l"/>
                          <a:tab pos="4457700" algn="l"/>
                          <a:tab pos="5143500" algn="l"/>
                        </a:tabLst>
                      </a:pPr>
                      <a:r>
                        <a:rPr lang="sv-SE" sz="1200">
                          <a:latin typeface="Times New Roman"/>
                          <a:ea typeface="Times New Roman"/>
                          <a:cs typeface="Times New Roman"/>
                        </a:rPr>
                        <a:t>3+</a:t>
                      </a:r>
                      <a:endParaRPr lang="sv-SE" sz="1200">
                        <a:latin typeface="Calibri"/>
                        <a:ea typeface="Times New Roman"/>
                        <a:cs typeface="Times New Roman"/>
                      </a:endParaRPr>
                    </a:p>
                  </a:txBody>
                  <a:tcPr marL="42614" marR="4261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tabLst>
                          <a:tab pos="342900" algn="l"/>
                          <a:tab pos="943610" algn="l"/>
                          <a:tab pos="1714500" algn="l"/>
                          <a:tab pos="2514600" algn="l"/>
                          <a:tab pos="3200400" algn="l"/>
                          <a:tab pos="3886200" algn="l"/>
                          <a:tab pos="4457700" algn="l"/>
                          <a:tab pos="5143500" algn="l"/>
                        </a:tabLst>
                      </a:pPr>
                      <a:r>
                        <a:rPr lang="sv-SE" sz="1200" dirty="0">
                          <a:latin typeface="Times New Roman"/>
                          <a:ea typeface="Times New Roman"/>
                          <a:cs typeface="Times New Roman"/>
                        </a:rPr>
                        <a:t>5+</a:t>
                      </a:r>
                      <a:endParaRPr lang="sv-SE" sz="1200" dirty="0">
                        <a:latin typeface="Calibri"/>
                        <a:ea typeface="Times New Roman"/>
                        <a:cs typeface="Times New Roman"/>
                      </a:endParaRPr>
                    </a:p>
                  </a:txBody>
                  <a:tcPr marL="42614" marR="4261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tabLst>
                          <a:tab pos="342900" algn="l"/>
                          <a:tab pos="943610" algn="l"/>
                          <a:tab pos="1714500" algn="l"/>
                          <a:tab pos="2514600" algn="l"/>
                          <a:tab pos="3200400" algn="l"/>
                          <a:tab pos="3886200" algn="l"/>
                          <a:tab pos="4457700" algn="l"/>
                          <a:tab pos="5143500" algn="l"/>
                        </a:tabLst>
                      </a:pPr>
                      <a:r>
                        <a:rPr lang="sv-SE" sz="1200">
                          <a:latin typeface="Times New Roman"/>
                          <a:ea typeface="Times New Roman"/>
                          <a:cs typeface="Times New Roman"/>
                        </a:rPr>
                        <a:t>0</a:t>
                      </a:r>
                      <a:endParaRPr lang="sv-SE" sz="1200">
                        <a:latin typeface="Calibri"/>
                        <a:ea typeface="Times New Roman"/>
                        <a:cs typeface="Times New Roman"/>
                      </a:endParaRPr>
                    </a:p>
                  </a:txBody>
                  <a:tcPr marL="42614" marR="4261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sv-SE" sz="1200" dirty="0">
                          <a:solidFill>
                            <a:srgbClr val="000000"/>
                          </a:solidFill>
                          <a:latin typeface="Calibri"/>
                          <a:ea typeface="Times New Roman"/>
                          <a:cs typeface="Times New Roman"/>
                        </a:rPr>
                        <a:t>11+</a:t>
                      </a:r>
                      <a:endParaRPr lang="sv-SE" sz="1200" dirty="0">
                        <a:latin typeface="Calibri"/>
                        <a:ea typeface="Times New Roman"/>
                        <a:cs typeface="Times New Roman"/>
                      </a:endParaRPr>
                    </a:p>
                  </a:txBody>
                  <a:tcPr marL="42614" marR="4261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51169">
                <a:tc>
                  <a:txBody>
                    <a:bodyPr/>
                    <a:lstStyle/>
                    <a:p>
                      <a:pPr>
                        <a:lnSpc>
                          <a:spcPct val="115000"/>
                        </a:lnSpc>
                        <a:spcAft>
                          <a:spcPts val="0"/>
                        </a:spcAft>
                        <a:tabLst>
                          <a:tab pos="342900" algn="l"/>
                          <a:tab pos="943610" algn="l"/>
                          <a:tab pos="1714500" algn="l"/>
                          <a:tab pos="2514600" algn="l"/>
                          <a:tab pos="3200400" algn="l"/>
                          <a:tab pos="3886200" algn="l"/>
                          <a:tab pos="4457700" algn="l"/>
                          <a:tab pos="5143500" algn="l"/>
                        </a:tabLst>
                      </a:pPr>
                      <a:r>
                        <a:rPr lang="sv-SE" sz="1200">
                          <a:latin typeface="Calibri"/>
                          <a:ea typeface="Times New Roman"/>
                          <a:cs typeface="Times New Roman"/>
                        </a:rPr>
                        <a:t>Lärare (senare år/gym)</a:t>
                      </a:r>
                    </a:p>
                  </a:txBody>
                  <a:tcPr marL="42614" marR="4261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tabLst>
                          <a:tab pos="342900" algn="l"/>
                          <a:tab pos="943610" algn="l"/>
                          <a:tab pos="1714500" algn="l"/>
                          <a:tab pos="2514600" algn="l"/>
                          <a:tab pos="3200400" algn="l"/>
                          <a:tab pos="3886200" algn="l"/>
                          <a:tab pos="4457700" algn="l"/>
                          <a:tab pos="5143500" algn="l"/>
                        </a:tabLst>
                      </a:pPr>
                      <a:r>
                        <a:rPr lang="sv-SE" sz="1200">
                          <a:latin typeface="Times New Roman"/>
                          <a:ea typeface="Times New Roman"/>
                          <a:cs typeface="Times New Roman"/>
                        </a:rPr>
                        <a:t>3+</a:t>
                      </a:r>
                      <a:endParaRPr lang="sv-SE" sz="1200">
                        <a:latin typeface="Calibri"/>
                        <a:ea typeface="Times New Roman"/>
                        <a:cs typeface="Times New Roman"/>
                      </a:endParaRPr>
                    </a:p>
                  </a:txBody>
                  <a:tcPr marL="42614" marR="4261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tabLst>
                          <a:tab pos="342900" algn="l"/>
                          <a:tab pos="943610" algn="l"/>
                          <a:tab pos="1714500" algn="l"/>
                          <a:tab pos="2514600" algn="l"/>
                          <a:tab pos="3200400" algn="l"/>
                          <a:tab pos="3886200" algn="l"/>
                          <a:tab pos="4457700" algn="l"/>
                          <a:tab pos="5143500" algn="l"/>
                        </a:tabLst>
                      </a:pPr>
                      <a:r>
                        <a:rPr lang="sv-SE" sz="1200">
                          <a:latin typeface="Times New Roman"/>
                          <a:ea typeface="Times New Roman"/>
                          <a:cs typeface="Times New Roman"/>
                        </a:rPr>
                        <a:t>1+</a:t>
                      </a:r>
                      <a:endParaRPr lang="sv-SE" sz="1200">
                        <a:latin typeface="Calibri"/>
                        <a:ea typeface="Times New Roman"/>
                        <a:cs typeface="Times New Roman"/>
                      </a:endParaRPr>
                    </a:p>
                  </a:txBody>
                  <a:tcPr marL="42614" marR="4261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tabLst>
                          <a:tab pos="342900" algn="l"/>
                          <a:tab pos="943610" algn="l"/>
                          <a:tab pos="1714500" algn="l"/>
                          <a:tab pos="2514600" algn="l"/>
                          <a:tab pos="3200400" algn="l"/>
                          <a:tab pos="3886200" algn="l"/>
                          <a:tab pos="4457700" algn="l"/>
                          <a:tab pos="5143500" algn="l"/>
                        </a:tabLst>
                      </a:pPr>
                      <a:r>
                        <a:rPr lang="sv-SE" sz="1200">
                          <a:latin typeface="Times New Roman"/>
                          <a:ea typeface="Times New Roman"/>
                          <a:cs typeface="Times New Roman"/>
                        </a:rPr>
                        <a:t>1+</a:t>
                      </a:r>
                      <a:endParaRPr lang="sv-SE" sz="1200">
                        <a:latin typeface="Calibri"/>
                        <a:ea typeface="Times New Roman"/>
                        <a:cs typeface="Times New Roman"/>
                      </a:endParaRPr>
                    </a:p>
                  </a:txBody>
                  <a:tcPr marL="42614" marR="4261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tabLst>
                          <a:tab pos="342900" algn="l"/>
                          <a:tab pos="943610" algn="l"/>
                          <a:tab pos="1714500" algn="l"/>
                          <a:tab pos="2514600" algn="l"/>
                          <a:tab pos="3200400" algn="l"/>
                          <a:tab pos="3886200" algn="l"/>
                          <a:tab pos="4457700" algn="l"/>
                          <a:tab pos="5143500" algn="l"/>
                        </a:tabLst>
                      </a:pPr>
                      <a:r>
                        <a:rPr lang="sv-SE" sz="1200">
                          <a:latin typeface="Times New Roman"/>
                          <a:ea typeface="Times New Roman"/>
                          <a:cs typeface="Times New Roman"/>
                        </a:rPr>
                        <a:t>1-</a:t>
                      </a:r>
                      <a:endParaRPr lang="sv-SE" sz="1200">
                        <a:latin typeface="Calibri"/>
                        <a:ea typeface="Times New Roman"/>
                        <a:cs typeface="Times New Roman"/>
                      </a:endParaRPr>
                    </a:p>
                  </a:txBody>
                  <a:tcPr marL="42614" marR="4261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tabLst>
                          <a:tab pos="342900" algn="l"/>
                          <a:tab pos="943610" algn="l"/>
                          <a:tab pos="1714500" algn="l"/>
                          <a:tab pos="2514600" algn="l"/>
                          <a:tab pos="3200400" algn="l"/>
                          <a:tab pos="3886200" algn="l"/>
                          <a:tab pos="4457700" algn="l"/>
                          <a:tab pos="5143500" algn="l"/>
                        </a:tabLst>
                      </a:pPr>
                      <a:r>
                        <a:rPr lang="sv-SE" sz="1200">
                          <a:latin typeface="Times New Roman"/>
                          <a:ea typeface="Times New Roman"/>
                          <a:cs typeface="Times New Roman"/>
                        </a:rPr>
                        <a:t>2+</a:t>
                      </a:r>
                      <a:endParaRPr lang="sv-SE" sz="1200">
                        <a:latin typeface="Calibri"/>
                        <a:ea typeface="Times New Roman"/>
                        <a:cs typeface="Times New Roman"/>
                      </a:endParaRPr>
                    </a:p>
                  </a:txBody>
                  <a:tcPr marL="42614" marR="4261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tabLst>
                          <a:tab pos="342900" algn="l"/>
                          <a:tab pos="943610" algn="l"/>
                          <a:tab pos="1714500" algn="l"/>
                          <a:tab pos="2514600" algn="l"/>
                          <a:tab pos="3200400" algn="l"/>
                          <a:tab pos="3886200" algn="l"/>
                          <a:tab pos="4457700" algn="l"/>
                          <a:tab pos="5143500" algn="l"/>
                        </a:tabLst>
                      </a:pPr>
                      <a:r>
                        <a:rPr lang="sv-SE" sz="1200" dirty="0">
                          <a:latin typeface="Times New Roman"/>
                          <a:ea typeface="Times New Roman"/>
                          <a:cs typeface="Times New Roman"/>
                        </a:rPr>
                        <a:t>4+</a:t>
                      </a:r>
                      <a:endParaRPr lang="sv-SE" sz="1200" dirty="0">
                        <a:latin typeface="Calibri"/>
                        <a:ea typeface="Times New Roman"/>
                        <a:cs typeface="Times New Roman"/>
                      </a:endParaRPr>
                    </a:p>
                  </a:txBody>
                  <a:tcPr marL="42614" marR="4261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tabLst>
                          <a:tab pos="342900" algn="l"/>
                          <a:tab pos="943610" algn="l"/>
                          <a:tab pos="1714500" algn="l"/>
                          <a:tab pos="2514600" algn="l"/>
                          <a:tab pos="3200400" algn="l"/>
                          <a:tab pos="3886200" algn="l"/>
                          <a:tab pos="4457700" algn="l"/>
                          <a:tab pos="5143500" algn="l"/>
                        </a:tabLst>
                      </a:pPr>
                      <a:r>
                        <a:rPr lang="sv-SE" sz="1200">
                          <a:latin typeface="Times New Roman"/>
                          <a:ea typeface="Times New Roman"/>
                          <a:cs typeface="Times New Roman"/>
                        </a:rPr>
                        <a:t>2-</a:t>
                      </a:r>
                      <a:endParaRPr lang="sv-SE" sz="1200">
                        <a:latin typeface="Calibri"/>
                        <a:ea typeface="Times New Roman"/>
                        <a:cs typeface="Times New Roman"/>
                      </a:endParaRPr>
                    </a:p>
                  </a:txBody>
                  <a:tcPr marL="42614" marR="4261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sv-SE" sz="1200" dirty="0">
                          <a:solidFill>
                            <a:srgbClr val="000000"/>
                          </a:solidFill>
                          <a:latin typeface="Calibri"/>
                          <a:ea typeface="Times New Roman"/>
                          <a:cs typeface="Times New Roman"/>
                        </a:rPr>
                        <a:t>8+</a:t>
                      </a:r>
                      <a:endParaRPr lang="sv-SE" sz="1200" dirty="0">
                        <a:latin typeface="Calibri"/>
                        <a:ea typeface="Times New Roman"/>
                        <a:cs typeface="Times New Roman"/>
                      </a:endParaRPr>
                    </a:p>
                  </a:txBody>
                  <a:tcPr marL="42614" marR="4261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51169">
                <a:tc>
                  <a:txBody>
                    <a:bodyPr/>
                    <a:lstStyle/>
                    <a:p>
                      <a:pPr>
                        <a:lnSpc>
                          <a:spcPct val="115000"/>
                        </a:lnSpc>
                        <a:spcAft>
                          <a:spcPts val="0"/>
                        </a:spcAft>
                        <a:tabLst>
                          <a:tab pos="342900" algn="l"/>
                          <a:tab pos="943610" algn="l"/>
                          <a:tab pos="1714500" algn="l"/>
                          <a:tab pos="2514600" algn="l"/>
                          <a:tab pos="3200400" algn="l"/>
                          <a:tab pos="3886200" algn="l"/>
                          <a:tab pos="4457700" algn="l"/>
                          <a:tab pos="5143500" algn="l"/>
                        </a:tabLst>
                      </a:pPr>
                      <a:r>
                        <a:rPr lang="sv-SE" sz="1200">
                          <a:latin typeface="Calibri"/>
                          <a:ea typeface="Times New Roman"/>
                          <a:cs typeface="Times New Roman"/>
                        </a:rPr>
                        <a:t>Lärare (tidiga år)</a:t>
                      </a:r>
                    </a:p>
                  </a:txBody>
                  <a:tcPr marL="42614" marR="4261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tabLst>
                          <a:tab pos="342900" algn="l"/>
                          <a:tab pos="943610" algn="l"/>
                          <a:tab pos="1714500" algn="l"/>
                          <a:tab pos="2514600" algn="l"/>
                          <a:tab pos="3200400" algn="l"/>
                          <a:tab pos="3886200" algn="l"/>
                          <a:tab pos="4457700" algn="l"/>
                          <a:tab pos="5143500" algn="l"/>
                        </a:tabLst>
                      </a:pPr>
                      <a:r>
                        <a:rPr lang="sv-SE" sz="1200">
                          <a:latin typeface="Times New Roman"/>
                          <a:ea typeface="Times New Roman"/>
                          <a:cs typeface="Times New Roman"/>
                        </a:rPr>
                        <a:t>1-</a:t>
                      </a:r>
                      <a:endParaRPr lang="sv-SE" sz="1200">
                        <a:latin typeface="Calibri"/>
                        <a:ea typeface="Times New Roman"/>
                        <a:cs typeface="Times New Roman"/>
                      </a:endParaRPr>
                    </a:p>
                  </a:txBody>
                  <a:tcPr marL="42614" marR="4261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tabLst>
                          <a:tab pos="342900" algn="l"/>
                          <a:tab pos="943610" algn="l"/>
                          <a:tab pos="1714500" algn="l"/>
                          <a:tab pos="2514600" algn="l"/>
                          <a:tab pos="3200400" algn="l"/>
                          <a:tab pos="3886200" algn="l"/>
                          <a:tab pos="4457700" algn="l"/>
                          <a:tab pos="5143500" algn="l"/>
                        </a:tabLst>
                      </a:pPr>
                      <a:r>
                        <a:rPr lang="sv-SE" sz="1200">
                          <a:latin typeface="Times New Roman"/>
                          <a:ea typeface="Times New Roman"/>
                          <a:cs typeface="Times New Roman"/>
                        </a:rPr>
                        <a:t>2+</a:t>
                      </a:r>
                      <a:endParaRPr lang="sv-SE" sz="1200">
                        <a:latin typeface="Calibri"/>
                        <a:ea typeface="Times New Roman"/>
                        <a:cs typeface="Times New Roman"/>
                      </a:endParaRPr>
                    </a:p>
                  </a:txBody>
                  <a:tcPr marL="42614" marR="4261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tabLst>
                          <a:tab pos="342900" algn="l"/>
                          <a:tab pos="943610" algn="l"/>
                          <a:tab pos="1714500" algn="l"/>
                          <a:tab pos="2514600" algn="l"/>
                          <a:tab pos="3200400" algn="l"/>
                          <a:tab pos="3886200" algn="l"/>
                          <a:tab pos="4457700" algn="l"/>
                          <a:tab pos="5143500" algn="l"/>
                        </a:tabLst>
                      </a:pPr>
                      <a:r>
                        <a:rPr lang="sv-SE" sz="1200">
                          <a:latin typeface="Times New Roman"/>
                          <a:ea typeface="Times New Roman"/>
                          <a:cs typeface="Times New Roman"/>
                        </a:rPr>
                        <a:t>1+</a:t>
                      </a:r>
                      <a:endParaRPr lang="sv-SE" sz="1200">
                        <a:latin typeface="Calibri"/>
                        <a:ea typeface="Times New Roman"/>
                        <a:cs typeface="Times New Roman"/>
                      </a:endParaRPr>
                    </a:p>
                  </a:txBody>
                  <a:tcPr marL="42614" marR="4261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tabLst>
                          <a:tab pos="342900" algn="l"/>
                          <a:tab pos="943610" algn="l"/>
                          <a:tab pos="1714500" algn="l"/>
                          <a:tab pos="2514600" algn="l"/>
                          <a:tab pos="3200400" algn="l"/>
                          <a:tab pos="3886200" algn="l"/>
                          <a:tab pos="4457700" algn="l"/>
                          <a:tab pos="5143500" algn="l"/>
                        </a:tabLst>
                      </a:pPr>
                      <a:r>
                        <a:rPr lang="sv-SE" sz="1200">
                          <a:latin typeface="Times New Roman"/>
                          <a:ea typeface="Times New Roman"/>
                          <a:cs typeface="Times New Roman"/>
                        </a:rPr>
                        <a:t>1+</a:t>
                      </a:r>
                      <a:endParaRPr lang="sv-SE" sz="1200">
                        <a:latin typeface="Calibri"/>
                        <a:ea typeface="Times New Roman"/>
                        <a:cs typeface="Times New Roman"/>
                      </a:endParaRPr>
                    </a:p>
                  </a:txBody>
                  <a:tcPr marL="42614" marR="4261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tabLst>
                          <a:tab pos="342900" algn="l"/>
                          <a:tab pos="943610" algn="l"/>
                          <a:tab pos="1714500" algn="l"/>
                          <a:tab pos="2514600" algn="l"/>
                          <a:tab pos="3200400" algn="l"/>
                          <a:tab pos="3886200" algn="l"/>
                          <a:tab pos="4457700" algn="l"/>
                          <a:tab pos="5143500" algn="l"/>
                        </a:tabLst>
                      </a:pPr>
                      <a:r>
                        <a:rPr lang="sv-SE" sz="1200">
                          <a:latin typeface="Times New Roman"/>
                          <a:ea typeface="Times New Roman"/>
                          <a:cs typeface="Times New Roman"/>
                        </a:rPr>
                        <a:t>1-</a:t>
                      </a:r>
                      <a:endParaRPr lang="sv-SE" sz="1200">
                        <a:latin typeface="Calibri"/>
                        <a:ea typeface="Times New Roman"/>
                        <a:cs typeface="Times New Roman"/>
                      </a:endParaRPr>
                    </a:p>
                  </a:txBody>
                  <a:tcPr marL="42614" marR="4261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tabLst>
                          <a:tab pos="342900" algn="l"/>
                          <a:tab pos="943610" algn="l"/>
                          <a:tab pos="1714500" algn="l"/>
                          <a:tab pos="2514600" algn="l"/>
                          <a:tab pos="3200400" algn="l"/>
                          <a:tab pos="3886200" algn="l"/>
                          <a:tab pos="4457700" algn="l"/>
                          <a:tab pos="5143500" algn="l"/>
                        </a:tabLst>
                      </a:pPr>
                      <a:r>
                        <a:rPr lang="sv-SE" sz="1200" dirty="0">
                          <a:latin typeface="Times New Roman"/>
                          <a:ea typeface="Times New Roman"/>
                          <a:cs typeface="Times New Roman"/>
                        </a:rPr>
                        <a:t>3+</a:t>
                      </a:r>
                      <a:endParaRPr lang="sv-SE" sz="1200" dirty="0">
                        <a:latin typeface="Calibri"/>
                        <a:ea typeface="Times New Roman"/>
                        <a:cs typeface="Times New Roman"/>
                      </a:endParaRPr>
                    </a:p>
                  </a:txBody>
                  <a:tcPr marL="42614" marR="4261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tabLst>
                          <a:tab pos="342900" algn="l"/>
                          <a:tab pos="943610" algn="l"/>
                          <a:tab pos="1714500" algn="l"/>
                          <a:tab pos="2514600" algn="l"/>
                          <a:tab pos="3200400" algn="l"/>
                          <a:tab pos="3886200" algn="l"/>
                          <a:tab pos="4457700" algn="l"/>
                          <a:tab pos="5143500" algn="l"/>
                        </a:tabLst>
                      </a:pPr>
                      <a:r>
                        <a:rPr lang="sv-SE" sz="1200">
                          <a:latin typeface="Times New Roman"/>
                          <a:ea typeface="Times New Roman"/>
                          <a:cs typeface="Times New Roman"/>
                        </a:rPr>
                        <a:t>1+</a:t>
                      </a:r>
                      <a:endParaRPr lang="sv-SE" sz="1200">
                        <a:latin typeface="Calibri"/>
                        <a:ea typeface="Times New Roman"/>
                        <a:cs typeface="Times New Roman"/>
                      </a:endParaRPr>
                    </a:p>
                  </a:txBody>
                  <a:tcPr marL="42614" marR="4261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sv-SE" sz="1200" dirty="0">
                          <a:solidFill>
                            <a:srgbClr val="000000"/>
                          </a:solidFill>
                          <a:latin typeface="Calibri"/>
                          <a:ea typeface="Times New Roman"/>
                          <a:cs typeface="Times New Roman"/>
                        </a:rPr>
                        <a:t>6+</a:t>
                      </a:r>
                      <a:endParaRPr lang="sv-SE" sz="1200" dirty="0">
                        <a:latin typeface="Calibri"/>
                        <a:ea typeface="Times New Roman"/>
                        <a:cs typeface="Times New Roman"/>
                      </a:endParaRPr>
                    </a:p>
                  </a:txBody>
                  <a:tcPr marL="42614" marR="4261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51169">
                <a:tc>
                  <a:txBody>
                    <a:bodyPr/>
                    <a:lstStyle/>
                    <a:p>
                      <a:pPr>
                        <a:lnSpc>
                          <a:spcPct val="115000"/>
                        </a:lnSpc>
                        <a:spcAft>
                          <a:spcPts val="0"/>
                        </a:spcAft>
                        <a:tabLst>
                          <a:tab pos="342900" algn="l"/>
                          <a:tab pos="943610" algn="l"/>
                          <a:tab pos="1714500" algn="l"/>
                          <a:tab pos="2514600" algn="l"/>
                          <a:tab pos="3200400" algn="l"/>
                          <a:tab pos="3886200" algn="l"/>
                          <a:tab pos="4457700" algn="l"/>
                          <a:tab pos="5143500" algn="l"/>
                        </a:tabLst>
                      </a:pPr>
                      <a:r>
                        <a:rPr lang="sv-SE" sz="1200">
                          <a:latin typeface="Calibri"/>
                          <a:ea typeface="Times New Roman"/>
                          <a:cs typeface="Times New Roman"/>
                        </a:rPr>
                        <a:t>Spec. sjuksk operation</a:t>
                      </a:r>
                    </a:p>
                  </a:txBody>
                  <a:tcPr marL="42614" marR="4261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tabLst>
                          <a:tab pos="342900" algn="l"/>
                          <a:tab pos="943610" algn="l"/>
                          <a:tab pos="1714500" algn="l"/>
                          <a:tab pos="2514600" algn="l"/>
                          <a:tab pos="3200400" algn="l"/>
                          <a:tab pos="3886200" algn="l"/>
                          <a:tab pos="4457700" algn="l"/>
                          <a:tab pos="5143500" algn="l"/>
                        </a:tabLst>
                      </a:pPr>
                      <a:r>
                        <a:rPr lang="sv-SE" sz="1200">
                          <a:latin typeface="Times New Roman"/>
                          <a:ea typeface="Times New Roman"/>
                          <a:cs typeface="Times New Roman"/>
                        </a:rPr>
                        <a:t>4-</a:t>
                      </a:r>
                      <a:endParaRPr lang="sv-SE" sz="1200">
                        <a:latin typeface="Calibri"/>
                        <a:ea typeface="Times New Roman"/>
                        <a:cs typeface="Times New Roman"/>
                      </a:endParaRPr>
                    </a:p>
                  </a:txBody>
                  <a:tcPr marL="42614" marR="4261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tabLst>
                          <a:tab pos="342900" algn="l"/>
                          <a:tab pos="943610" algn="l"/>
                          <a:tab pos="1714500" algn="l"/>
                          <a:tab pos="2514600" algn="l"/>
                          <a:tab pos="3200400" algn="l"/>
                          <a:tab pos="3886200" algn="l"/>
                          <a:tab pos="4457700" algn="l"/>
                          <a:tab pos="5143500" algn="l"/>
                        </a:tabLst>
                      </a:pPr>
                      <a:r>
                        <a:rPr lang="sv-SE" sz="1200">
                          <a:latin typeface="Times New Roman"/>
                          <a:ea typeface="Times New Roman"/>
                          <a:cs typeface="Times New Roman"/>
                        </a:rPr>
                        <a:t>0</a:t>
                      </a:r>
                      <a:endParaRPr lang="sv-SE" sz="1200">
                        <a:latin typeface="Calibri"/>
                        <a:ea typeface="Times New Roman"/>
                        <a:cs typeface="Times New Roman"/>
                      </a:endParaRPr>
                    </a:p>
                  </a:txBody>
                  <a:tcPr marL="42614" marR="4261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tabLst>
                          <a:tab pos="342900" algn="l"/>
                          <a:tab pos="943610" algn="l"/>
                          <a:tab pos="1714500" algn="l"/>
                          <a:tab pos="2514600" algn="l"/>
                          <a:tab pos="3200400" algn="l"/>
                          <a:tab pos="3886200" algn="l"/>
                          <a:tab pos="4457700" algn="l"/>
                          <a:tab pos="5143500" algn="l"/>
                        </a:tabLst>
                      </a:pPr>
                      <a:r>
                        <a:rPr lang="sv-SE" sz="1200">
                          <a:latin typeface="Times New Roman"/>
                          <a:ea typeface="Times New Roman"/>
                          <a:cs typeface="Times New Roman"/>
                        </a:rPr>
                        <a:t>2+</a:t>
                      </a:r>
                      <a:endParaRPr lang="sv-SE" sz="1200">
                        <a:latin typeface="Calibri"/>
                        <a:ea typeface="Times New Roman"/>
                        <a:cs typeface="Times New Roman"/>
                      </a:endParaRPr>
                    </a:p>
                  </a:txBody>
                  <a:tcPr marL="42614" marR="4261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tabLst>
                          <a:tab pos="342900" algn="l"/>
                          <a:tab pos="943610" algn="l"/>
                          <a:tab pos="1714500" algn="l"/>
                          <a:tab pos="2514600" algn="l"/>
                          <a:tab pos="3200400" algn="l"/>
                          <a:tab pos="3886200" algn="l"/>
                          <a:tab pos="4457700" algn="l"/>
                          <a:tab pos="5143500" algn="l"/>
                        </a:tabLst>
                      </a:pPr>
                      <a:r>
                        <a:rPr lang="sv-SE" sz="1200">
                          <a:latin typeface="Times New Roman"/>
                          <a:ea typeface="Times New Roman"/>
                          <a:cs typeface="Times New Roman"/>
                        </a:rPr>
                        <a:t>1+</a:t>
                      </a:r>
                      <a:endParaRPr lang="sv-SE" sz="1200">
                        <a:latin typeface="Calibri"/>
                        <a:ea typeface="Times New Roman"/>
                        <a:cs typeface="Times New Roman"/>
                      </a:endParaRPr>
                    </a:p>
                  </a:txBody>
                  <a:tcPr marL="42614" marR="4261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tabLst>
                          <a:tab pos="342900" algn="l"/>
                          <a:tab pos="943610" algn="l"/>
                          <a:tab pos="1714500" algn="l"/>
                          <a:tab pos="2514600" algn="l"/>
                          <a:tab pos="3200400" algn="l"/>
                          <a:tab pos="3886200" algn="l"/>
                          <a:tab pos="4457700" algn="l"/>
                          <a:tab pos="5143500" algn="l"/>
                        </a:tabLst>
                      </a:pPr>
                      <a:r>
                        <a:rPr lang="sv-SE" sz="1200">
                          <a:latin typeface="Times New Roman"/>
                          <a:ea typeface="Times New Roman"/>
                          <a:cs typeface="Times New Roman"/>
                        </a:rPr>
                        <a:t>1+</a:t>
                      </a:r>
                      <a:endParaRPr lang="sv-SE" sz="1200">
                        <a:latin typeface="Calibri"/>
                        <a:ea typeface="Times New Roman"/>
                        <a:cs typeface="Times New Roman"/>
                      </a:endParaRPr>
                    </a:p>
                  </a:txBody>
                  <a:tcPr marL="42614" marR="4261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tabLst>
                          <a:tab pos="342900" algn="l"/>
                          <a:tab pos="943610" algn="l"/>
                          <a:tab pos="1714500" algn="l"/>
                          <a:tab pos="2514600" algn="l"/>
                          <a:tab pos="3200400" algn="l"/>
                          <a:tab pos="3886200" algn="l"/>
                          <a:tab pos="4457700" algn="l"/>
                          <a:tab pos="5143500" algn="l"/>
                        </a:tabLst>
                      </a:pPr>
                      <a:r>
                        <a:rPr lang="sv-SE" sz="1200" dirty="0">
                          <a:latin typeface="Times New Roman"/>
                          <a:ea typeface="Times New Roman"/>
                          <a:cs typeface="Times New Roman"/>
                        </a:rPr>
                        <a:t>1+</a:t>
                      </a:r>
                      <a:endParaRPr lang="sv-SE" sz="1200" dirty="0">
                        <a:latin typeface="Calibri"/>
                        <a:ea typeface="Times New Roman"/>
                        <a:cs typeface="Times New Roman"/>
                      </a:endParaRPr>
                    </a:p>
                  </a:txBody>
                  <a:tcPr marL="42614" marR="4261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tabLst>
                          <a:tab pos="342900" algn="l"/>
                          <a:tab pos="943610" algn="l"/>
                          <a:tab pos="1714500" algn="l"/>
                          <a:tab pos="2514600" algn="l"/>
                          <a:tab pos="3200400" algn="l"/>
                          <a:tab pos="3886200" algn="l"/>
                          <a:tab pos="4457700" algn="l"/>
                          <a:tab pos="5143500" algn="l"/>
                        </a:tabLst>
                      </a:pPr>
                      <a:r>
                        <a:rPr lang="sv-SE" sz="1200" dirty="0">
                          <a:latin typeface="Times New Roman"/>
                          <a:ea typeface="Times New Roman"/>
                          <a:cs typeface="Times New Roman"/>
                        </a:rPr>
                        <a:t>4+</a:t>
                      </a:r>
                      <a:endParaRPr lang="sv-SE" sz="1200" dirty="0">
                        <a:latin typeface="Calibri"/>
                        <a:ea typeface="Times New Roman"/>
                        <a:cs typeface="Times New Roman"/>
                      </a:endParaRPr>
                    </a:p>
                  </a:txBody>
                  <a:tcPr marL="42614" marR="4261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sv-SE" sz="1200">
                          <a:solidFill>
                            <a:srgbClr val="000000"/>
                          </a:solidFill>
                          <a:latin typeface="Calibri"/>
                          <a:ea typeface="Times New Roman"/>
                          <a:cs typeface="Times New Roman"/>
                        </a:rPr>
                        <a:t>5+</a:t>
                      </a:r>
                      <a:endParaRPr lang="sv-SE" sz="1200">
                        <a:latin typeface="Calibri"/>
                        <a:ea typeface="Times New Roman"/>
                        <a:cs typeface="Times New Roman"/>
                      </a:endParaRPr>
                    </a:p>
                  </a:txBody>
                  <a:tcPr marL="42614" marR="4261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51169">
                <a:tc>
                  <a:txBody>
                    <a:bodyPr/>
                    <a:lstStyle/>
                    <a:p>
                      <a:pPr>
                        <a:lnSpc>
                          <a:spcPct val="115000"/>
                        </a:lnSpc>
                        <a:spcAft>
                          <a:spcPts val="0"/>
                        </a:spcAft>
                        <a:tabLst>
                          <a:tab pos="342900" algn="l"/>
                          <a:tab pos="943610" algn="l"/>
                          <a:tab pos="1714500" algn="l"/>
                          <a:tab pos="2514600" algn="l"/>
                          <a:tab pos="3200400" algn="l"/>
                          <a:tab pos="3886200" algn="l"/>
                          <a:tab pos="4457700" algn="l"/>
                          <a:tab pos="5143500" algn="l"/>
                        </a:tabLst>
                      </a:pPr>
                      <a:r>
                        <a:rPr lang="sv-SE" sz="1200">
                          <a:latin typeface="Calibri"/>
                          <a:ea typeface="Times New Roman"/>
                          <a:cs typeface="Times New Roman"/>
                        </a:rPr>
                        <a:t>Biologi programmet</a:t>
                      </a:r>
                    </a:p>
                  </a:txBody>
                  <a:tcPr marL="42614" marR="4261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tabLst>
                          <a:tab pos="342900" algn="l"/>
                          <a:tab pos="943610" algn="l"/>
                          <a:tab pos="1714500" algn="l"/>
                          <a:tab pos="2514600" algn="l"/>
                          <a:tab pos="3200400" algn="l"/>
                          <a:tab pos="3886200" algn="l"/>
                          <a:tab pos="4457700" algn="l"/>
                          <a:tab pos="5143500" algn="l"/>
                        </a:tabLst>
                      </a:pPr>
                      <a:r>
                        <a:rPr lang="sv-SE" sz="1200">
                          <a:latin typeface="Times New Roman"/>
                          <a:ea typeface="Times New Roman"/>
                          <a:cs typeface="Times New Roman"/>
                        </a:rPr>
                        <a:t>2-</a:t>
                      </a:r>
                      <a:endParaRPr lang="sv-SE" sz="1200">
                        <a:latin typeface="Calibri"/>
                        <a:ea typeface="Times New Roman"/>
                        <a:cs typeface="Times New Roman"/>
                      </a:endParaRPr>
                    </a:p>
                  </a:txBody>
                  <a:tcPr marL="42614" marR="4261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tabLst>
                          <a:tab pos="342900" algn="l"/>
                          <a:tab pos="943610" algn="l"/>
                          <a:tab pos="1714500" algn="l"/>
                          <a:tab pos="2514600" algn="l"/>
                          <a:tab pos="3200400" algn="l"/>
                          <a:tab pos="3886200" algn="l"/>
                          <a:tab pos="4457700" algn="l"/>
                          <a:tab pos="5143500" algn="l"/>
                        </a:tabLst>
                      </a:pPr>
                      <a:r>
                        <a:rPr lang="sv-SE" sz="1200">
                          <a:latin typeface="Times New Roman"/>
                          <a:ea typeface="Times New Roman"/>
                          <a:cs typeface="Times New Roman"/>
                        </a:rPr>
                        <a:t>3+</a:t>
                      </a:r>
                      <a:endParaRPr lang="sv-SE" sz="1200">
                        <a:latin typeface="Calibri"/>
                        <a:ea typeface="Times New Roman"/>
                        <a:cs typeface="Times New Roman"/>
                      </a:endParaRPr>
                    </a:p>
                  </a:txBody>
                  <a:tcPr marL="42614" marR="4261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tabLst>
                          <a:tab pos="342900" algn="l"/>
                          <a:tab pos="943610" algn="l"/>
                          <a:tab pos="1714500" algn="l"/>
                          <a:tab pos="2514600" algn="l"/>
                          <a:tab pos="3200400" algn="l"/>
                          <a:tab pos="3886200" algn="l"/>
                          <a:tab pos="4457700" algn="l"/>
                          <a:tab pos="5143500" algn="l"/>
                        </a:tabLst>
                      </a:pPr>
                      <a:r>
                        <a:rPr lang="sv-SE" sz="1200">
                          <a:latin typeface="Times New Roman"/>
                          <a:ea typeface="Times New Roman"/>
                          <a:cs typeface="Times New Roman"/>
                        </a:rPr>
                        <a:t>2+</a:t>
                      </a:r>
                      <a:endParaRPr lang="sv-SE" sz="1200">
                        <a:latin typeface="Calibri"/>
                        <a:ea typeface="Times New Roman"/>
                        <a:cs typeface="Times New Roman"/>
                      </a:endParaRPr>
                    </a:p>
                  </a:txBody>
                  <a:tcPr marL="42614" marR="4261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tabLst>
                          <a:tab pos="342900" algn="l"/>
                          <a:tab pos="943610" algn="l"/>
                          <a:tab pos="1714500" algn="l"/>
                          <a:tab pos="2514600" algn="l"/>
                          <a:tab pos="3200400" algn="l"/>
                          <a:tab pos="3886200" algn="l"/>
                          <a:tab pos="4457700" algn="l"/>
                          <a:tab pos="5143500" algn="l"/>
                        </a:tabLst>
                      </a:pPr>
                      <a:r>
                        <a:rPr lang="sv-SE" sz="1200">
                          <a:latin typeface="Times New Roman"/>
                          <a:ea typeface="Times New Roman"/>
                          <a:cs typeface="Times New Roman"/>
                        </a:rPr>
                        <a:t>0</a:t>
                      </a:r>
                      <a:endParaRPr lang="sv-SE" sz="1200">
                        <a:latin typeface="Calibri"/>
                        <a:ea typeface="Times New Roman"/>
                        <a:cs typeface="Times New Roman"/>
                      </a:endParaRPr>
                    </a:p>
                  </a:txBody>
                  <a:tcPr marL="42614" marR="4261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tabLst>
                          <a:tab pos="342900" algn="l"/>
                          <a:tab pos="943610" algn="l"/>
                          <a:tab pos="1714500" algn="l"/>
                          <a:tab pos="2514600" algn="l"/>
                          <a:tab pos="3200400" algn="l"/>
                          <a:tab pos="3886200" algn="l"/>
                          <a:tab pos="4457700" algn="l"/>
                          <a:tab pos="5143500" algn="l"/>
                        </a:tabLst>
                      </a:pPr>
                      <a:r>
                        <a:rPr lang="sv-SE" sz="1200">
                          <a:latin typeface="Times New Roman"/>
                          <a:ea typeface="Times New Roman"/>
                          <a:cs typeface="Times New Roman"/>
                        </a:rPr>
                        <a:t>2+</a:t>
                      </a:r>
                      <a:endParaRPr lang="sv-SE" sz="1200">
                        <a:latin typeface="Calibri"/>
                        <a:ea typeface="Times New Roman"/>
                        <a:cs typeface="Times New Roman"/>
                      </a:endParaRPr>
                    </a:p>
                  </a:txBody>
                  <a:tcPr marL="42614" marR="4261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tabLst>
                          <a:tab pos="342900" algn="l"/>
                          <a:tab pos="943610" algn="l"/>
                          <a:tab pos="1714500" algn="l"/>
                          <a:tab pos="2514600" algn="l"/>
                          <a:tab pos="3200400" algn="l"/>
                          <a:tab pos="3886200" algn="l"/>
                          <a:tab pos="4457700" algn="l"/>
                          <a:tab pos="5143500" algn="l"/>
                        </a:tabLst>
                      </a:pPr>
                      <a:r>
                        <a:rPr lang="sv-SE" sz="1200">
                          <a:latin typeface="Times New Roman"/>
                          <a:ea typeface="Times New Roman"/>
                          <a:cs typeface="Times New Roman"/>
                        </a:rPr>
                        <a:t>4-</a:t>
                      </a:r>
                      <a:endParaRPr lang="sv-SE" sz="1200">
                        <a:latin typeface="Calibri"/>
                        <a:ea typeface="Times New Roman"/>
                        <a:cs typeface="Times New Roman"/>
                      </a:endParaRPr>
                    </a:p>
                  </a:txBody>
                  <a:tcPr marL="42614" marR="4261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tabLst>
                          <a:tab pos="342900" algn="l"/>
                          <a:tab pos="943610" algn="l"/>
                          <a:tab pos="1714500" algn="l"/>
                          <a:tab pos="2514600" algn="l"/>
                          <a:tab pos="3200400" algn="l"/>
                          <a:tab pos="3886200" algn="l"/>
                          <a:tab pos="4457700" algn="l"/>
                          <a:tab pos="5143500" algn="l"/>
                        </a:tabLst>
                      </a:pPr>
                      <a:r>
                        <a:rPr lang="sv-SE" sz="1200" dirty="0">
                          <a:latin typeface="Times New Roman"/>
                          <a:ea typeface="Times New Roman"/>
                          <a:cs typeface="Times New Roman"/>
                        </a:rPr>
                        <a:t>4+</a:t>
                      </a:r>
                      <a:endParaRPr lang="sv-SE" sz="1200" dirty="0">
                        <a:latin typeface="Calibri"/>
                        <a:ea typeface="Times New Roman"/>
                        <a:cs typeface="Times New Roman"/>
                      </a:endParaRPr>
                    </a:p>
                  </a:txBody>
                  <a:tcPr marL="42614" marR="4261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sv-SE" sz="1200" dirty="0">
                          <a:solidFill>
                            <a:srgbClr val="000000"/>
                          </a:solidFill>
                          <a:latin typeface="Calibri"/>
                          <a:ea typeface="Times New Roman"/>
                          <a:cs typeface="Times New Roman"/>
                        </a:rPr>
                        <a:t>5+</a:t>
                      </a:r>
                      <a:endParaRPr lang="sv-SE" sz="1200" dirty="0">
                        <a:latin typeface="Calibri"/>
                        <a:ea typeface="Times New Roman"/>
                        <a:cs typeface="Times New Roman"/>
                      </a:endParaRPr>
                    </a:p>
                  </a:txBody>
                  <a:tcPr marL="42614" marR="4261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51169">
                <a:tc>
                  <a:txBody>
                    <a:bodyPr/>
                    <a:lstStyle/>
                    <a:p>
                      <a:pPr>
                        <a:lnSpc>
                          <a:spcPct val="115000"/>
                        </a:lnSpc>
                        <a:spcAft>
                          <a:spcPts val="0"/>
                        </a:spcAft>
                        <a:tabLst>
                          <a:tab pos="342900" algn="l"/>
                          <a:tab pos="943610" algn="l"/>
                          <a:tab pos="1714500" algn="l"/>
                          <a:tab pos="2514600" algn="l"/>
                          <a:tab pos="3200400" algn="l"/>
                          <a:tab pos="3886200" algn="l"/>
                          <a:tab pos="4457700" algn="l"/>
                          <a:tab pos="5143500" algn="l"/>
                        </a:tabLst>
                      </a:pPr>
                      <a:r>
                        <a:rPr lang="sv-SE" sz="1200">
                          <a:latin typeface="Calibri"/>
                          <a:ea typeface="Times New Roman"/>
                          <a:cs typeface="Times New Roman"/>
                        </a:rPr>
                        <a:t>Uppdragsutbildning</a:t>
                      </a:r>
                    </a:p>
                  </a:txBody>
                  <a:tcPr marL="42614" marR="4261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tabLst>
                          <a:tab pos="342900" algn="l"/>
                          <a:tab pos="943610" algn="l"/>
                          <a:tab pos="1714500" algn="l"/>
                          <a:tab pos="2514600" algn="l"/>
                          <a:tab pos="3200400" algn="l"/>
                          <a:tab pos="3886200" algn="l"/>
                          <a:tab pos="4457700" algn="l"/>
                          <a:tab pos="5143500" algn="l"/>
                        </a:tabLst>
                      </a:pPr>
                      <a:r>
                        <a:rPr lang="sv-SE" sz="1200">
                          <a:latin typeface="Times New Roman"/>
                          <a:ea typeface="Times New Roman"/>
                          <a:cs typeface="Times New Roman"/>
                        </a:rPr>
                        <a:t>0</a:t>
                      </a:r>
                      <a:endParaRPr lang="sv-SE" sz="1200">
                        <a:latin typeface="Calibri"/>
                        <a:ea typeface="Times New Roman"/>
                        <a:cs typeface="Times New Roman"/>
                      </a:endParaRPr>
                    </a:p>
                  </a:txBody>
                  <a:tcPr marL="42614" marR="4261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tabLst>
                          <a:tab pos="342900" algn="l"/>
                          <a:tab pos="943610" algn="l"/>
                          <a:tab pos="1714500" algn="l"/>
                          <a:tab pos="2514600" algn="l"/>
                          <a:tab pos="3200400" algn="l"/>
                          <a:tab pos="3886200" algn="l"/>
                          <a:tab pos="4457700" algn="l"/>
                          <a:tab pos="5143500" algn="l"/>
                        </a:tabLst>
                      </a:pPr>
                      <a:r>
                        <a:rPr lang="sv-SE" sz="1200">
                          <a:latin typeface="Times New Roman"/>
                          <a:ea typeface="Times New Roman"/>
                          <a:cs typeface="Times New Roman"/>
                        </a:rPr>
                        <a:t>1+</a:t>
                      </a:r>
                      <a:endParaRPr lang="sv-SE" sz="1200">
                        <a:latin typeface="Calibri"/>
                        <a:ea typeface="Times New Roman"/>
                        <a:cs typeface="Times New Roman"/>
                      </a:endParaRPr>
                    </a:p>
                  </a:txBody>
                  <a:tcPr marL="42614" marR="4261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tabLst>
                          <a:tab pos="342900" algn="l"/>
                          <a:tab pos="943610" algn="l"/>
                          <a:tab pos="1714500" algn="l"/>
                          <a:tab pos="2514600" algn="l"/>
                          <a:tab pos="3200400" algn="l"/>
                          <a:tab pos="3886200" algn="l"/>
                          <a:tab pos="4457700" algn="l"/>
                          <a:tab pos="5143500" algn="l"/>
                        </a:tabLst>
                      </a:pPr>
                      <a:r>
                        <a:rPr lang="sv-SE" sz="1200">
                          <a:latin typeface="Times New Roman"/>
                          <a:ea typeface="Times New Roman"/>
                          <a:cs typeface="Times New Roman"/>
                        </a:rPr>
                        <a:t>1-</a:t>
                      </a:r>
                      <a:endParaRPr lang="sv-SE" sz="1200">
                        <a:latin typeface="Calibri"/>
                        <a:ea typeface="Times New Roman"/>
                        <a:cs typeface="Times New Roman"/>
                      </a:endParaRPr>
                    </a:p>
                  </a:txBody>
                  <a:tcPr marL="42614" marR="4261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tabLst>
                          <a:tab pos="342900" algn="l"/>
                          <a:tab pos="943610" algn="l"/>
                          <a:tab pos="1714500" algn="l"/>
                          <a:tab pos="2514600" algn="l"/>
                          <a:tab pos="3200400" algn="l"/>
                          <a:tab pos="3886200" algn="l"/>
                          <a:tab pos="4457700" algn="l"/>
                          <a:tab pos="5143500" algn="l"/>
                        </a:tabLst>
                      </a:pPr>
                      <a:r>
                        <a:rPr lang="sv-SE" sz="1200">
                          <a:latin typeface="Times New Roman"/>
                          <a:ea typeface="Times New Roman"/>
                          <a:cs typeface="Times New Roman"/>
                        </a:rPr>
                        <a:t>2+</a:t>
                      </a:r>
                      <a:endParaRPr lang="sv-SE" sz="1200">
                        <a:latin typeface="Calibri"/>
                        <a:ea typeface="Times New Roman"/>
                        <a:cs typeface="Times New Roman"/>
                      </a:endParaRPr>
                    </a:p>
                  </a:txBody>
                  <a:tcPr marL="42614" marR="4261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tabLst>
                          <a:tab pos="342900" algn="l"/>
                          <a:tab pos="943610" algn="l"/>
                          <a:tab pos="1714500" algn="l"/>
                          <a:tab pos="2514600" algn="l"/>
                          <a:tab pos="3200400" algn="l"/>
                          <a:tab pos="3886200" algn="l"/>
                          <a:tab pos="4457700" algn="l"/>
                          <a:tab pos="5143500" algn="l"/>
                        </a:tabLst>
                      </a:pPr>
                      <a:r>
                        <a:rPr lang="sv-SE" sz="1200">
                          <a:latin typeface="Times New Roman"/>
                          <a:ea typeface="Times New Roman"/>
                          <a:cs typeface="Times New Roman"/>
                        </a:rPr>
                        <a:t>2-</a:t>
                      </a:r>
                      <a:endParaRPr lang="sv-SE" sz="1200">
                        <a:latin typeface="Calibri"/>
                        <a:ea typeface="Times New Roman"/>
                        <a:cs typeface="Times New Roman"/>
                      </a:endParaRPr>
                    </a:p>
                  </a:txBody>
                  <a:tcPr marL="42614" marR="4261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tabLst>
                          <a:tab pos="342900" algn="l"/>
                          <a:tab pos="943610" algn="l"/>
                          <a:tab pos="1714500" algn="l"/>
                          <a:tab pos="2514600" algn="l"/>
                          <a:tab pos="3200400" algn="l"/>
                          <a:tab pos="3886200" algn="l"/>
                          <a:tab pos="4457700" algn="l"/>
                          <a:tab pos="5143500" algn="l"/>
                        </a:tabLst>
                      </a:pPr>
                      <a:r>
                        <a:rPr lang="sv-SE" sz="1200">
                          <a:latin typeface="Times New Roman"/>
                          <a:ea typeface="Times New Roman"/>
                          <a:cs typeface="Times New Roman"/>
                        </a:rPr>
                        <a:t>0</a:t>
                      </a:r>
                      <a:endParaRPr lang="sv-SE" sz="1200">
                        <a:latin typeface="Calibri"/>
                        <a:ea typeface="Times New Roman"/>
                        <a:cs typeface="Times New Roman"/>
                      </a:endParaRPr>
                    </a:p>
                  </a:txBody>
                  <a:tcPr marL="42614" marR="4261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tabLst>
                          <a:tab pos="342900" algn="l"/>
                          <a:tab pos="943610" algn="l"/>
                          <a:tab pos="1714500" algn="l"/>
                          <a:tab pos="2514600" algn="l"/>
                          <a:tab pos="3200400" algn="l"/>
                          <a:tab pos="3886200" algn="l"/>
                          <a:tab pos="4457700" algn="l"/>
                          <a:tab pos="5143500" algn="l"/>
                        </a:tabLst>
                      </a:pPr>
                      <a:r>
                        <a:rPr lang="sv-SE" sz="1200" dirty="0">
                          <a:latin typeface="Times New Roman"/>
                          <a:ea typeface="Times New Roman"/>
                          <a:cs typeface="Times New Roman"/>
                        </a:rPr>
                        <a:t>3+</a:t>
                      </a:r>
                      <a:endParaRPr lang="sv-SE" sz="1200" dirty="0">
                        <a:latin typeface="Calibri"/>
                        <a:ea typeface="Times New Roman"/>
                        <a:cs typeface="Times New Roman"/>
                      </a:endParaRPr>
                    </a:p>
                  </a:txBody>
                  <a:tcPr marL="42614" marR="4261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sv-SE" sz="1200" dirty="0">
                          <a:solidFill>
                            <a:srgbClr val="000000"/>
                          </a:solidFill>
                          <a:latin typeface="Calibri"/>
                          <a:ea typeface="Times New Roman"/>
                          <a:cs typeface="Times New Roman"/>
                        </a:rPr>
                        <a:t>3+</a:t>
                      </a:r>
                      <a:endParaRPr lang="sv-SE" sz="1200" dirty="0">
                        <a:latin typeface="Calibri"/>
                        <a:ea typeface="Times New Roman"/>
                        <a:cs typeface="Times New Roman"/>
                      </a:endParaRPr>
                    </a:p>
                  </a:txBody>
                  <a:tcPr marL="42614" marR="4261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51169">
                <a:tc>
                  <a:txBody>
                    <a:bodyPr/>
                    <a:lstStyle/>
                    <a:p>
                      <a:pPr>
                        <a:lnSpc>
                          <a:spcPct val="115000"/>
                        </a:lnSpc>
                        <a:spcAft>
                          <a:spcPts val="0"/>
                        </a:spcAft>
                        <a:tabLst>
                          <a:tab pos="342900" algn="l"/>
                          <a:tab pos="943610" algn="l"/>
                          <a:tab pos="1714500" algn="l"/>
                          <a:tab pos="2514600" algn="l"/>
                          <a:tab pos="3200400" algn="l"/>
                          <a:tab pos="3886200" algn="l"/>
                          <a:tab pos="4457700" algn="l"/>
                          <a:tab pos="5143500" algn="l"/>
                        </a:tabLst>
                      </a:pPr>
                      <a:r>
                        <a:rPr lang="sv-SE" sz="1200" dirty="0">
                          <a:latin typeface="Calibri"/>
                          <a:ea typeface="Times New Roman"/>
                          <a:cs typeface="Times New Roman"/>
                        </a:rPr>
                        <a:t>Biovetenskap, Receptarie</a:t>
                      </a:r>
                    </a:p>
                  </a:txBody>
                  <a:tcPr marL="42614" marR="4261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nSpc>
                          <a:spcPct val="115000"/>
                        </a:lnSpc>
                        <a:spcAft>
                          <a:spcPts val="0"/>
                        </a:spcAft>
                        <a:tabLst>
                          <a:tab pos="342900" algn="l"/>
                          <a:tab pos="943610" algn="l"/>
                          <a:tab pos="1714500" algn="l"/>
                          <a:tab pos="2514600" algn="l"/>
                          <a:tab pos="3200400" algn="l"/>
                          <a:tab pos="3886200" algn="l"/>
                          <a:tab pos="4457700" algn="l"/>
                          <a:tab pos="5143500" algn="l"/>
                        </a:tabLst>
                      </a:pPr>
                      <a:r>
                        <a:rPr lang="sv-SE" sz="1200" dirty="0">
                          <a:latin typeface="Times New Roman"/>
                          <a:ea typeface="Times New Roman"/>
                          <a:cs typeface="Times New Roman"/>
                        </a:rPr>
                        <a:t>1+</a:t>
                      </a:r>
                      <a:endParaRPr lang="sv-SE" sz="1200" dirty="0">
                        <a:latin typeface="Calibri"/>
                        <a:ea typeface="Times New Roman"/>
                        <a:cs typeface="Times New Roman"/>
                      </a:endParaRPr>
                    </a:p>
                  </a:txBody>
                  <a:tcPr marL="42614" marR="4261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nSpc>
                          <a:spcPct val="115000"/>
                        </a:lnSpc>
                        <a:spcAft>
                          <a:spcPts val="0"/>
                        </a:spcAft>
                        <a:tabLst>
                          <a:tab pos="342900" algn="l"/>
                          <a:tab pos="943610" algn="l"/>
                          <a:tab pos="1714500" algn="l"/>
                          <a:tab pos="2514600" algn="l"/>
                          <a:tab pos="3200400" algn="l"/>
                          <a:tab pos="3886200" algn="l"/>
                          <a:tab pos="4457700" algn="l"/>
                          <a:tab pos="5143500" algn="l"/>
                        </a:tabLst>
                      </a:pPr>
                      <a:r>
                        <a:rPr lang="sv-SE" sz="1200" dirty="0">
                          <a:latin typeface="Times New Roman"/>
                          <a:ea typeface="Times New Roman"/>
                          <a:cs typeface="Times New Roman"/>
                        </a:rPr>
                        <a:t>0</a:t>
                      </a:r>
                      <a:endParaRPr lang="sv-SE" sz="1200" dirty="0">
                        <a:latin typeface="Calibri"/>
                        <a:ea typeface="Times New Roman"/>
                        <a:cs typeface="Times New Roman"/>
                      </a:endParaRPr>
                    </a:p>
                  </a:txBody>
                  <a:tcPr marL="42614" marR="4261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nSpc>
                          <a:spcPct val="115000"/>
                        </a:lnSpc>
                        <a:spcAft>
                          <a:spcPts val="0"/>
                        </a:spcAft>
                        <a:tabLst>
                          <a:tab pos="342900" algn="l"/>
                          <a:tab pos="943610" algn="l"/>
                          <a:tab pos="1714500" algn="l"/>
                          <a:tab pos="2514600" algn="l"/>
                          <a:tab pos="3200400" algn="l"/>
                          <a:tab pos="3886200" algn="l"/>
                          <a:tab pos="4457700" algn="l"/>
                          <a:tab pos="5143500" algn="l"/>
                        </a:tabLst>
                      </a:pPr>
                      <a:r>
                        <a:rPr lang="sv-SE" sz="1200" dirty="0">
                          <a:latin typeface="Times New Roman"/>
                          <a:ea typeface="Times New Roman"/>
                          <a:cs typeface="Times New Roman"/>
                        </a:rPr>
                        <a:t>1+</a:t>
                      </a:r>
                      <a:endParaRPr lang="sv-SE" sz="1200" dirty="0">
                        <a:latin typeface="Calibri"/>
                        <a:ea typeface="Times New Roman"/>
                        <a:cs typeface="Times New Roman"/>
                      </a:endParaRPr>
                    </a:p>
                  </a:txBody>
                  <a:tcPr marL="42614" marR="4261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nSpc>
                          <a:spcPct val="115000"/>
                        </a:lnSpc>
                        <a:spcAft>
                          <a:spcPts val="0"/>
                        </a:spcAft>
                        <a:tabLst>
                          <a:tab pos="342900" algn="l"/>
                          <a:tab pos="943610" algn="l"/>
                          <a:tab pos="1714500" algn="l"/>
                          <a:tab pos="2514600" algn="l"/>
                          <a:tab pos="3200400" algn="l"/>
                          <a:tab pos="3886200" algn="l"/>
                          <a:tab pos="4457700" algn="l"/>
                          <a:tab pos="5143500" algn="l"/>
                        </a:tabLst>
                      </a:pPr>
                      <a:r>
                        <a:rPr lang="sv-SE" sz="1200" dirty="0">
                          <a:latin typeface="Times New Roman"/>
                          <a:ea typeface="Times New Roman"/>
                          <a:cs typeface="Times New Roman"/>
                        </a:rPr>
                        <a:t>2+</a:t>
                      </a:r>
                      <a:endParaRPr lang="sv-SE" sz="1200" dirty="0">
                        <a:latin typeface="Calibri"/>
                        <a:ea typeface="Times New Roman"/>
                        <a:cs typeface="Times New Roman"/>
                      </a:endParaRPr>
                    </a:p>
                  </a:txBody>
                  <a:tcPr marL="42614" marR="4261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nSpc>
                          <a:spcPct val="115000"/>
                        </a:lnSpc>
                        <a:spcAft>
                          <a:spcPts val="0"/>
                        </a:spcAft>
                        <a:tabLst>
                          <a:tab pos="342900" algn="l"/>
                          <a:tab pos="943610" algn="l"/>
                          <a:tab pos="1714500" algn="l"/>
                          <a:tab pos="2514600" algn="l"/>
                          <a:tab pos="3200400" algn="l"/>
                          <a:tab pos="3886200" algn="l"/>
                          <a:tab pos="4457700" algn="l"/>
                          <a:tab pos="5143500" algn="l"/>
                        </a:tabLst>
                      </a:pPr>
                      <a:r>
                        <a:rPr lang="sv-SE" sz="1200" dirty="0">
                          <a:latin typeface="Times New Roman"/>
                          <a:ea typeface="Times New Roman"/>
                          <a:cs typeface="Times New Roman"/>
                        </a:rPr>
                        <a:t>0</a:t>
                      </a:r>
                      <a:endParaRPr lang="sv-SE" sz="1200" dirty="0">
                        <a:latin typeface="Calibri"/>
                        <a:ea typeface="Times New Roman"/>
                        <a:cs typeface="Times New Roman"/>
                      </a:endParaRPr>
                    </a:p>
                  </a:txBody>
                  <a:tcPr marL="42614" marR="4261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nSpc>
                          <a:spcPct val="115000"/>
                        </a:lnSpc>
                        <a:spcAft>
                          <a:spcPts val="0"/>
                        </a:spcAft>
                        <a:tabLst>
                          <a:tab pos="342900" algn="l"/>
                          <a:tab pos="943610" algn="l"/>
                          <a:tab pos="1714500" algn="l"/>
                          <a:tab pos="2514600" algn="l"/>
                          <a:tab pos="3200400" algn="l"/>
                          <a:tab pos="3886200" algn="l"/>
                          <a:tab pos="4457700" algn="l"/>
                          <a:tab pos="5143500" algn="l"/>
                        </a:tabLst>
                      </a:pPr>
                      <a:r>
                        <a:rPr lang="sv-SE" sz="1200" dirty="0">
                          <a:latin typeface="Times New Roman"/>
                          <a:ea typeface="Times New Roman"/>
                          <a:cs typeface="Times New Roman"/>
                        </a:rPr>
                        <a:t>1+</a:t>
                      </a:r>
                      <a:endParaRPr lang="sv-SE" sz="1200" dirty="0">
                        <a:latin typeface="Calibri"/>
                        <a:ea typeface="Times New Roman"/>
                        <a:cs typeface="Times New Roman"/>
                      </a:endParaRPr>
                    </a:p>
                  </a:txBody>
                  <a:tcPr marL="42614" marR="4261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nSpc>
                          <a:spcPct val="115000"/>
                        </a:lnSpc>
                        <a:spcAft>
                          <a:spcPts val="0"/>
                        </a:spcAft>
                        <a:tabLst>
                          <a:tab pos="342900" algn="l"/>
                          <a:tab pos="943610" algn="l"/>
                          <a:tab pos="1714500" algn="l"/>
                          <a:tab pos="2514600" algn="l"/>
                          <a:tab pos="3200400" algn="l"/>
                          <a:tab pos="3886200" algn="l"/>
                          <a:tab pos="4457700" algn="l"/>
                          <a:tab pos="5143500" algn="l"/>
                        </a:tabLst>
                      </a:pPr>
                      <a:r>
                        <a:rPr lang="sv-SE" sz="1200" dirty="0">
                          <a:latin typeface="Times New Roman"/>
                          <a:ea typeface="Times New Roman"/>
                          <a:cs typeface="Times New Roman"/>
                        </a:rPr>
                        <a:t>3-</a:t>
                      </a:r>
                      <a:endParaRPr lang="sv-SE" sz="1200" dirty="0">
                        <a:latin typeface="Calibri"/>
                        <a:ea typeface="Times New Roman"/>
                        <a:cs typeface="Times New Roman"/>
                      </a:endParaRPr>
                    </a:p>
                  </a:txBody>
                  <a:tcPr marL="42614" marR="4261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nSpc>
                          <a:spcPct val="115000"/>
                        </a:lnSpc>
                        <a:spcAft>
                          <a:spcPts val="0"/>
                        </a:spcAft>
                      </a:pPr>
                      <a:r>
                        <a:rPr lang="sv-SE" sz="1200" dirty="0">
                          <a:solidFill>
                            <a:srgbClr val="000000"/>
                          </a:solidFill>
                          <a:latin typeface="Calibri"/>
                          <a:ea typeface="Times New Roman"/>
                          <a:cs typeface="Times New Roman"/>
                        </a:rPr>
                        <a:t>2+</a:t>
                      </a:r>
                      <a:endParaRPr lang="sv-SE" sz="1200" dirty="0">
                        <a:latin typeface="Calibri"/>
                        <a:ea typeface="Times New Roman"/>
                        <a:cs typeface="Times New Roman"/>
                      </a:endParaRPr>
                    </a:p>
                  </a:txBody>
                  <a:tcPr marL="42614" marR="4261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r>
              <a:tr h="151169">
                <a:tc>
                  <a:txBody>
                    <a:bodyPr/>
                    <a:lstStyle/>
                    <a:p>
                      <a:pPr>
                        <a:lnSpc>
                          <a:spcPct val="115000"/>
                        </a:lnSpc>
                        <a:spcAft>
                          <a:spcPts val="0"/>
                        </a:spcAft>
                        <a:tabLst>
                          <a:tab pos="342900" algn="l"/>
                          <a:tab pos="943610" algn="l"/>
                          <a:tab pos="1714500" algn="l"/>
                          <a:tab pos="2514600" algn="l"/>
                          <a:tab pos="3200400" algn="l"/>
                          <a:tab pos="3886200" algn="l"/>
                          <a:tab pos="4457700" algn="l"/>
                          <a:tab pos="5143500" algn="l"/>
                        </a:tabLst>
                      </a:pPr>
                      <a:r>
                        <a:rPr lang="sv-SE" sz="1200">
                          <a:latin typeface="Calibri"/>
                          <a:ea typeface="Times New Roman"/>
                          <a:cs typeface="Times New Roman"/>
                        </a:rPr>
                        <a:t>Master Vård o stöd, KBT</a:t>
                      </a:r>
                    </a:p>
                  </a:txBody>
                  <a:tcPr marL="42614" marR="4261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tabLst>
                          <a:tab pos="342900" algn="l"/>
                          <a:tab pos="943610" algn="l"/>
                          <a:tab pos="1714500" algn="l"/>
                          <a:tab pos="2514600" algn="l"/>
                          <a:tab pos="3200400" algn="l"/>
                          <a:tab pos="3886200" algn="l"/>
                          <a:tab pos="4457700" algn="l"/>
                          <a:tab pos="5143500" algn="l"/>
                        </a:tabLst>
                      </a:pPr>
                      <a:r>
                        <a:rPr lang="sv-SE" sz="1200">
                          <a:latin typeface="Times New Roman"/>
                          <a:ea typeface="Times New Roman"/>
                          <a:cs typeface="Times New Roman"/>
                        </a:rPr>
                        <a:t>1-</a:t>
                      </a:r>
                      <a:endParaRPr lang="sv-SE" sz="1200">
                        <a:latin typeface="Calibri"/>
                        <a:ea typeface="Times New Roman"/>
                        <a:cs typeface="Times New Roman"/>
                      </a:endParaRPr>
                    </a:p>
                  </a:txBody>
                  <a:tcPr marL="42614" marR="4261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tabLst>
                          <a:tab pos="342900" algn="l"/>
                          <a:tab pos="943610" algn="l"/>
                          <a:tab pos="1714500" algn="l"/>
                          <a:tab pos="2514600" algn="l"/>
                          <a:tab pos="3200400" algn="l"/>
                          <a:tab pos="3886200" algn="l"/>
                          <a:tab pos="4457700" algn="l"/>
                          <a:tab pos="5143500" algn="l"/>
                        </a:tabLst>
                      </a:pPr>
                      <a:r>
                        <a:rPr lang="sv-SE" sz="1200">
                          <a:latin typeface="Times New Roman"/>
                          <a:ea typeface="Times New Roman"/>
                          <a:cs typeface="Times New Roman"/>
                        </a:rPr>
                        <a:t>1+</a:t>
                      </a:r>
                      <a:endParaRPr lang="sv-SE" sz="1200">
                        <a:latin typeface="Calibri"/>
                        <a:ea typeface="Times New Roman"/>
                        <a:cs typeface="Times New Roman"/>
                      </a:endParaRPr>
                    </a:p>
                  </a:txBody>
                  <a:tcPr marL="42614" marR="4261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tabLst>
                          <a:tab pos="342900" algn="l"/>
                          <a:tab pos="943610" algn="l"/>
                          <a:tab pos="1714500" algn="l"/>
                          <a:tab pos="2514600" algn="l"/>
                          <a:tab pos="3200400" algn="l"/>
                          <a:tab pos="3886200" algn="l"/>
                          <a:tab pos="4457700" algn="l"/>
                          <a:tab pos="5143500" algn="l"/>
                        </a:tabLst>
                      </a:pPr>
                      <a:r>
                        <a:rPr lang="sv-SE" sz="1200">
                          <a:latin typeface="Times New Roman"/>
                          <a:ea typeface="Times New Roman"/>
                          <a:cs typeface="Times New Roman"/>
                        </a:rPr>
                        <a:t>0</a:t>
                      </a:r>
                      <a:endParaRPr lang="sv-SE" sz="1200">
                        <a:latin typeface="Calibri"/>
                        <a:ea typeface="Times New Roman"/>
                        <a:cs typeface="Times New Roman"/>
                      </a:endParaRPr>
                    </a:p>
                  </a:txBody>
                  <a:tcPr marL="42614" marR="4261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tabLst>
                          <a:tab pos="342900" algn="l"/>
                          <a:tab pos="943610" algn="l"/>
                          <a:tab pos="1714500" algn="l"/>
                          <a:tab pos="2514600" algn="l"/>
                          <a:tab pos="3200400" algn="l"/>
                          <a:tab pos="3886200" algn="l"/>
                          <a:tab pos="4457700" algn="l"/>
                          <a:tab pos="5143500" algn="l"/>
                        </a:tabLst>
                      </a:pPr>
                      <a:r>
                        <a:rPr lang="sv-SE" sz="1200">
                          <a:latin typeface="Times New Roman"/>
                          <a:ea typeface="Times New Roman"/>
                          <a:cs typeface="Times New Roman"/>
                        </a:rPr>
                        <a:t>1+</a:t>
                      </a:r>
                      <a:endParaRPr lang="sv-SE" sz="1200">
                        <a:latin typeface="Calibri"/>
                        <a:ea typeface="Times New Roman"/>
                        <a:cs typeface="Times New Roman"/>
                      </a:endParaRPr>
                    </a:p>
                  </a:txBody>
                  <a:tcPr marL="42614" marR="4261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tabLst>
                          <a:tab pos="342900" algn="l"/>
                          <a:tab pos="943610" algn="l"/>
                          <a:tab pos="1714500" algn="l"/>
                          <a:tab pos="2514600" algn="l"/>
                          <a:tab pos="3200400" algn="l"/>
                          <a:tab pos="3886200" algn="l"/>
                          <a:tab pos="4457700" algn="l"/>
                          <a:tab pos="5143500" algn="l"/>
                        </a:tabLst>
                      </a:pPr>
                      <a:r>
                        <a:rPr lang="sv-SE" sz="1200" dirty="0">
                          <a:latin typeface="Times New Roman"/>
                          <a:ea typeface="Times New Roman"/>
                          <a:cs typeface="Times New Roman"/>
                        </a:rPr>
                        <a:t>2-</a:t>
                      </a:r>
                      <a:endParaRPr lang="sv-SE" sz="1200" dirty="0">
                        <a:latin typeface="Calibri"/>
                        <a:ea typeface="Times New Roman"/>
                        <a:cs typeface="Times New Roman"/>
                      </a:endParaRPr>
                    </a:p>
                  </a:txBody>
                  <a:tcPr marL="42614" marR="4261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tabLst>
                          <a:tab pos="342900" algn="l"/>
                          <a:tab pos="943610" algn="l"/>
                          <a:tab pos="1714500" algn="l"/>
                          <a:tab pos="2514600" algn="l"/>
                          <a:tab pos="3200400" algn="l"/>
                          <a:tab pos="3886200" algn="l"/>
                          <a:tab pos="4457700" algn="l"/>
                          <a:tab pos="5143500" algn="l"/>
                        </a:tabLst>
                      </a:pPr>
                      <a:r>
                        <a:rPr lang="sv-SE" sz="1200" dirty="0">
                          <a:latin typeface="Times New Roman"/>
                          <a:ea typeface="Times New Roman"/>
                          <a:cs typeface="Times New Roman"/>
                        </a:rPr>
                        <a:t>3+</a:t>
                      </a:r>
                      <a:endParaRPr lang="sv-SE" sz="1200" dirty="0">
                        <a:latin typeface="Calibri"/>
                        <a:ea typeface="Times New Roman"/>
                        <a:cs typeface="Times New Roman"/>
                      </a:endParaRPr>
                    </a:p>
                  </a:txBody>
                  <a:tcPr marL="42614" marR="4261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tabLst>
                          <a:tab pos="342900" algn="l"/>
                          <a:tab pos="943610" algn="l"/>
                          <a:tab pos="1714500" algn="l"/>
                          <a:tab pos="2514600" algn="l"/>
                          <a:tab pos="3200400" algn="l"/>
                          <a:tab pos="3886200" algn="l"/>
                          <a:tab pos="4457700" algn="l"/>
                          <a:tab pos="5143500" algn="l"/>
                        </a:tabLst>
                      </a:pPr>
                      <a:r>
                        <a:rPr lang="sv-SE" sz="1200" dirty="0">
                          <a:latin typeface="Times New Roman"/>
                          <a:ea typeface="Times New Roman"/>
                          <a:cs typeface="Times New Roman"/>
                        </a:rPr>
                        <a:t>1-</a:t>
                      </a:r>
                      <a:endParaRPr lang="sv-SE" sz="1200" dirty="0">
                        <a:latin typeface="Calibri"/>
                        <a:ea typeface="Times New Roman"/>
                        <a:cs typeface="Times New Roman"/>
                      </a:endParaRPr>
                    </a:p>
                  </a:txBody>
                  <a:tcPr marL="42614" marR="4261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sv-SE" sz="1200" dirty="0">
                          <a:solidFill>
                            <a:srgbClr val="000000"/>
                          </a:solidFill>
                          <a:latin typeface="Calibri"/>
                          <a:ea typeface="Times New Roman"/>
                          <a:cs typeface="Times New Roman"/>
                        </a:rPr>
                        <a:t>1+</a:t>
                      </a:r>
                      <a:endParaRPr lang="sv-SE" sz="1200" dirty="0">
                        <a:latin typeface="Calibri"/>
                        <a:ea typeface="Times New Roman"/>
                        <a:cs typeface="Times New Roman"/>
                      </a:endParaRPr>
                    </a:p>
                  </a:txBody>
                  <a:tcPr marL="42614" marR="4261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51169">
                <a:tc>
                  <a:txBody>
                    <a:bodyPr/>
                    <a:lstStyle/>
                    <a:p>
                      <a:pPr>
                        <a:lnSpc>
                          <a:spcPct val="115000"/>
                        </a:lnSpc>
                        <a:spcAft>
                          <a:spcPts val="0"/>
                        </a:spcAft>
                        <a:tabLst>
                          <a:tab pos="342900" algn="l"/>
                          <a:tab pos="943610" algn="l"/>
                          <a:tab pos="1714500" algn="l"/>
                          <a:tab pos="2514600" algn="l"/>
                          <a:tab pos="3200400" algn="l"/>
                          <a:tab pos="3886200" algn="l"/>
                          <a:tab pos="4457700" algn="l"/>
                          <a:tab pos="5143500" algn="l"/>
                        </a:tabLst>
                      </a:pPr>
                      <a:r>
                        <a:rPr lang="sv-SE" sz="1200">
                          <a:latin typeface="Calibri"/>
                          <a:ea typeface="Times New Roman"/>
                          <a:cs typeface="Times New Roman"/>
                        </a:rPr>
                        <a:t>Annat</a:t>
                      </a:r>
                    </a:p>
                  </a:txBody>
                  <a:tcPr marL="42614" marR="4261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tabLst>
                          <a:tab pos="342900" algn="l"/>
                          <a:tab pos="943610" algn="l"/>
                          <a:tab pos="1714500" algn="l"/>
                          <a:tab pos="2514600" algn="l"/>
                          <a:tab pos="3200400" algn="l"/>
                          <a:tab pos="3886200" algn="l"/>
                          <a:tab pos="4457700" algn="l"/>
                          <a:tab pos="5143500" algn="l"/>
                        </a:tabLst>
                      </a:pPr>
                      <a:r>
                        <a:rPr lang="sv-SE" sz="1200">
                          <a:latin typeface="Times New Roman"/>
                          <a:ea typeface="Times New Roman"/>
                          <a:cs typeface="Times New Roman"/>
                        </a:rPr>
                        <a:t>0</a:t>
                      </a:r>
                      <a:endParaRPr lang="sv-SE" sz="1200">
                        <a:latin typeface="Calibri"/>
                        <a:ea typeface="Times New Roman"/>
                        <a:cs typeface="Times New Roman"/>
                      </a:endParaRPr>
                    </a:p>
                  </a:txBody>
                  <a:tcPr marL="42614" marR="4261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tabLst>
                          <a:tab pos="342900" algn="l"/>
                          <a:tab pos="943610" algn="l"/>
                          <a:tab pos="1714500" algn="l"/>
                          <a:tab pos="2514600" algn="l"/>
                          <a:tab pos="3200400" algn="l"/>
                          <a:tab pos="3886200" algn="l"/>
                          <a:tab pos="4457700" algn="l"/>
                          <a:tab pos="5143500" algn="l"/>
                        </a:tabLst>
                      </a:pPr>
                      <a:r>
                        <a:rPr lang="sv-SE" sz="1200">
                          <a:latin typeface="Times New Roman"/>
                          <a:ea typeface="Times New Roman"/>
                          <a:cs typeface="Times New Roman"/>
                        </a:rPr>
                        <a:t>0</a:t>
                      </a:r>
                      <a:endParaRPr lang="sv-SE" sz="1200">
                        <a:latin typeface="Calibri"/>
                        <a:ea typeface="Times New Roman"/>
                        <a:cs typeface="Times New Roman"/>
                      </a:endParaRPr>
                    </a:p>
                  </a:txBody>
                  <a:tcPr marL="42614" marR="4261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tabLst>
                          <a:tab pos="342900" algn="l"/>
                          <a:tab pos="943610" algn="l"/>
                          <a:tab pos="1714500" algn="l"/>
                          <a:tab pos="2514600" algn="l"/>
                          <a:tab pos="3200400" algn="l"/>
                          <a:tab pos="3886200" algn="l"/>
                          <a:tab pos="4457700" algn="l"/>
                          <a:tab pos="5143500" algn="l"/>
                        </a:tabLst>
                      </a:pPr>
                      <a:r>
                        <a:rPr lang="sv-SE" sz="1200">
                          <a:latin typeface="Times New Roman"/>
                          <a:ea typeface="Times New Roman"/>
                          <a:cs typeface="Times New Roman"/>
                        </a:rPr>
                        <a:t>0</a:t>
                      </a:r>
                      <a:endParaRPr lang="sv-SE" sz="1200">
                        <a:latin typeface="Calibri"/>
                        <a:ea typeface="Times New Roman"/>
                        <a:cs typeface="Times New Roman"/>
                      </a:endParaRPr>
                    </a:p>
                  </a:txBody>
                  <a:tcPr marL="42614" marR="4261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tabLst>
                          <a:tab pos="342900" algn="l"/>
                          <a:tab pos="943610" algn="l"/>
                          <a:tab pos="1714500" algn="l"/>
                          <a:tab pos="2514600" algn="l"/>
                          <a:tab pos="3200400" algn="l"/>
                          <a:tab pos="3886200" algn="l"/>
                          <a:tab pos="4457700" algn="l"/>
                          <a:tab pos="5143500" algn="l"/>
                        </a:tabLst>
                      </a:pPr>
                      <a:r>
                        <a:rPr lang="sv-SE" sz="1200">
                          <a:latin typeface="Times New Roman"/>
                          <a:ea typeface="Times New Roman"/>
                          <a:cs typeface="Times New Roman"/>
                        </a:rPr>
                        <a:t>0</a:t>
                      </a:r>
                      <a:endParaRPr lang="sv-SE" sz="1200">
                        <a:latin typeface="Calibri"/>
                        <a:ea typeface="Times New Roman"/>
                        <a:cs typeface="Times New Roman"/>
                      </a:endParaRPr>
                    </a:p>
                  </a:txBody>
                  <a:tcPr marL="42614" marR="4261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tabLst>
                          <a:tab pos="342900" algn="l"/>
                          <a:tab pos="943610" algn="l"/>
                          <a:tab pos="1714500" algn="l"/>
                          <a:tab pos="2514600" algn="l"/>
                          <a:tab pos="3200400" algn="l"/>
                          <a:tab pos="3886200" algn="l"/>
                          <a:tab pos="4457700" algn="l"/>
                          <a:tab pos="5143500" algn="l"/>
                        </a:tabLst>
                      </a:pPr>
                      <a:r>
                        <a:rPr lang="sv-SE" sz="1200">
                          <a:latin typeface="Times New Roman"/>
                          <a:ea typeface="Times New Roman"/>
                          <a:cs typeface="Times New Roman"/>
                        </a:rPr>
                        <a:t>1-</a:t>
                      </a:r>
                      <a:endParaRPr lang="sv-SE" sz="1200">
                        <a:latin typeface="Calibri"/>
                        <a:ea typeface="Times New Roman"/>
                        <a:cs typeface="Times New Roman"/>
                      </a:endParaRPr>
                    </a:p>
                  </a:txBody>
                  <a:tcPr marL="42614" marR="4261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tabLst>
                          <a:tab pos="342900" algn="l"/>
                          <a:tab pos="943610" algn="l"/>
                          <a:tab pos="1714500" algn="l"/>
                          <a:tab pos="2514600" algn="l"/>
                          <a:tab pos="3200400" algn="l"/>
                          <a:tab pos="3886200" algn="l"/>
                          <a:tab pos="4457700" algn="l"/>
                          <a:tab pos="5143500" algn="l"/>
                        </a:tabLst>
                      </a:pPr>
                      <a:r>
                        <a:rPr lang="sv-SE" sz="1200">
                          <a:latin typeface="Times New Roman"/>
                          <a:ea typeface="Times New Roman"/>
                          <a:cs typeface="Times New Roman"/>
                        </a:rPr>
                        <a:t>1-</a:t>
                      </a:r>
                      <a:endParaRPr lang="sv-SE" sz="1200">
                        <a:latin typeface="Calibri"/>
                        <a:ea typeface="Times New Roman"/>
                        <a:cs typeface="Times New Roman"/>
                      </a:endParaRPr>
                    </a:p>
                  </a:txBody>
                  <a:tcPr marL="42614" marR="4261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tabLst>
                          <a:tab pos="342900" algn="l"/>
                          <a:tab pos="943610" algn="l"/>
                          <a:tab pos="1714500" algn="l"/>
                          <a:tab pos="2514600" algn="l"/>
                          <a:tab pos="3200400" algn="l"/>
                          <a:tab pos="3886200" algn="l"/>
                          <a:tab pos="4457700" algn="l"/>
                          <a:tab pos="5143500" algn="l"/>
                        </a:tabLst>
                      </a:pPr>
                      <a:r>
                        <a:rPr lang="sv-SE" sz="1200" dirty="0">
                          <a:latin typeface="Times New Roman"/>
                          <a:ea typeface="Times New Roman"/>
                          <a:cs typeface="Times New Roman"/>
                        </a:rPr>
                        <a:t>1-</a:t>
                      </a:r>
                      <a:endParaRPr lang="sv-SE" sz="1200" dirty="0">
                        <a:latin typeface="Calibri"/>
                        <a:ea typeface="Times New Roman"/>
                        <a:cs typeface="Times New Roman"/>
                      </a:endParaRPr>
                    </a:p>
                  </a:txBody>
                  <a:tcPr marL="42614" marR="4261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sv-SE" sz="1200" dirty="0">
                          <a:solidFill>
                            <a:srgbClr val="000000"/>
                          </a:solidFill>
                          <a:latin typeface="Calibri"/>
                          <a:ea typeface="Times New Roman"/>
                          <a:cs typeface="Times New Roman"/>
                        </a:rPr>
                        <a:t>3-</a:t>
                      </a:r>
                      <a:endParaRPr lang="sv-SE" sz="1200" dirty="0">
                        <a:latin typeface="Calibri"/>
                        <a:ea typeface="Times New Roman"/>
                        <a:cs typeface="Times New Roman"/>
                      </a:endParaRPr>
                    </a:p>
                  </a:txBody>
                  <a:tcPr marL="42614" marR="4261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51169">
                <a:tc>
                  <a:txBody>
                    <a:bodyPr/>
                    <a:lstStyle/>
                    <a:p>
                      <a:pPr>
                        <a:lnSpc>
                          <a:spcPct val="115000"/>
                        </a:lnSpc>
                        <a:spcAft>
                          <a:spcPts val="0"/>
                        </a:spcAft>
                        <a:tabLst>
                          <a:tab pos="342900" algn="l"/>
                          <a:tab pos="943610" algn="l"/>
                          <a:tab pos="1714500" algn="l"/>
                          <a:tab pos="2514600" algn="l"/>
                          <a:tab pos="3200400" algn="l"/>
                          <a:tab pos="3886200" algn="l"/>
                          <a:tab pos="4457700" algn="l"/>
                          <a:tab pos="5143500" algn="l"/>
                        </a:tabLst>
                      </a:pPr>
                      <a:r>
                        <a:rPr lang="sv-SE" sz="1200">
                          <a:latin typeface="Calibri"/>
                          <a:ea typeface="Times New Roman"/>
                          <a:cs typeface="Times New Roman"/>
                        </a:rPr>
                        <a:t>Spec. sjuksk distrikt</a:t>
                      </a:r>
                    </a:p>
                  </a:txBody>
                  <a:tcPr marL="42614" marR="4261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tabLst>
                          <a:tab pos="342900" algn="l"/>
                          <a:tab pos="943610" algn="l"/>
                          <a:tab pos="1714500" algn="l"/>
                          <a:tab pos="2514600" algn="l"/>
                          <a:tab pos="3200400" algn="l"/>
                          <a:tab pos="3886200" algn="l"/>
                          <a:tab pos="4457700" algn="l"/>
                          <a:tab pos="5143500" algn="l"/>
                        </a:tabLst>
                      </a:pPr>
                      <a:r>
                        <a:rPr lang="sv-SE" sz="1200">
                          <a:latin typeface="Times New Roman"/>
                          <a:ea typeface="Times New Roman"/>
                          <a:cs typeface="Times New Roman"/>
                        </a:rPr>
                        <a:t>4-</a:t>
                      </a:r>
                      <a:endParaRPr lang="sv-SE" sz="1200">
                        <a:latin typeface="Calibri"/>
                        <a:ea typeface="Times New Roman"/>
                        <a:cs typeface="Times New Roman"/>
                      </a:endParaRPr>
                    </a:p>
                  </a:txBody>
                  <a:tcPr marL="42614" marR="4261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tabLst>
                          <a:tab pos="342900" algn="l"/>
                          <a:tab pos="943610" algn="l"/>
                          <a:tab pos="1714500" algn="l"/>
                          <a:tab pos="2514600" algn="l"/>
                          <a:tab pos="3200400" algn="l"/>
                          <a:tab pos="3886200" algn="l"/>
                          <a:tab pos="4457700" algn="l"/>
                          <a:tab pos="5143500" algn="l"/>
                        </a:tabLst>
                      </a:pPr>
                      <a:r>
                        <a:rPr lang="sv-SE" sz="1200">
                          <a:latin typeface="Times New Roman"/>
                          <a:ea typeface="Times New Roman"/>
                          <a:cs typeface="Times New Roman"/>
                        </a:rPr>
                        <a:t>1-</a:t>
                      </a:r>
                      <a:endParaRPr lang="sv-SE" sz="1200">
                        <a:latin typeface="Calibri"/>
                        <a:ea typeface="Times New Roman"/>
                        <a:cs typeface="Times New Roman"/>
                      </a:endParaRPr>
                    </a:p>
                  </a:txBody>
                  <a:tcPr marL="42614" marR="4261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tabLst>
                          <a:tab pos="342900" algn="l"/>
                          <a:tab pos="943610" algn="l"/>
                          <a:tab pos="1714500" algn="l"/>
                          <a:tab pos="2514600" algn="l"/>
                          <a:tab pos="3200400" algn="l"/>
                          <a:tab pos="3886200" algn="l"/>
                          <a:tab pos="4457700" algn="l"/>
                          <a:tab pos="5143500" algn="l"/>
                        </a:tabLst>
                      </a:pPr>
                      <a:r>
                        <a:rPr lang="sv-SE" sz="1200">
                          <a:latin typeface="Times New Roman"/>
                          <a:ea typeface="Times New Roman"/>
                          <a:cs typeface="Times New Roman"/>
                        </a:rPr>
                        <a:t>0</a:t>
                      </a:r>
                      <a:endParaRPr lang="sv-SE" sz="1200">
                        <a:latin typeface="Calibri"/>
                        <a:ea typeface="Times New Roman"/>
                        <a:cs typeface="Times New Roman"/>
                      </a:endParaRPr>
                    </a:p>
                  </a:txBody>
                  <a:tcPr marL="42614" marR="4261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tabLst>
                          <a:tab pos="342900" algn="l"/>
                          <a:tab pos="943610" algn="l"/>
                          <a:tab pos="1714500" algn="l"/>
                          <a:tab pos="2514600" algn="l"/>
                          <a:tab pos="3200400" algn="l"/>
                          <a:tab pos="3886200" algn="l"/>
                          <a:tab pos="4457700" algn="l"/>
                          <a:tab pos="5143500" algn="l"/>
                        </a:tabLst>
                      </a:pPr>
                      <a:r>
                        <a:rPr lang="sv-SE" sz="1200">
                          <a:latin typeface="Times New Roman"/>
                          <a:ea typeface="Times New Roman"/>
                          <a:cs typeface="Times New Roman"/>
                        </a:rPr>
                        <a:t>0</a:t>
                      </a:r>
                      <a:endParaRPr lang="sv-SE" sz="1200">
                        <a:latin typeface="Calibri"/>
                        <a:ea typeface="Times New Roman"/>
                        <a:cs typeface="Times New Roman"/>
                      </a:endParaRPr>
                    </a:p>
                  </a:txBody>
                  <a:tcPr marL="42614" marR="4261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tabLst>
                          <a:tab pos="342900" algn="l"/>
                          <a:tab pos="943610" algn="l"/>
                          <a:tab pos="1714500" algn="l"/>
                          <a:tab pos="2514600" algn="l"/>
                          <a:tab pos="3200400" algn="l"/>
                          <a:tab pos="3886200" algn="l"/>
                          <a:tab pos="4457700" algn="l"/>
                          <a:tab pos="5143500" algn="l"/>
                        </a:tabLst>
                      </a:pPr>
                      <a:r>
                        <a:rPr lang="sv-SE" sz="1200">
                          <a:latin typeface="Times New Roman"/>
                          <a:ea typeface="Times New Roman"/>
                          <a:cs typeface="Times New Roman"/>
                        </a:rPr>
                        <a:t>3+</a:t>
                      </a:r>
                      <a:endParaRPr lang="sv-SE" sz="1200">
                        <a:latin typeface="Calibri"/>
                        <a:ea typeface="Times New Roman"/>
                        <a:cs typeface="Times New Roman"/>
                      </a:endParaRPr>
                    </a:p>
                  </a:txBody>
                  <a:tcPr marL="42614" marR="4261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tabLst>
                          <a:tab pos="342900" algn="l"/>
                          <a:tab pos="943610" algn="l"/>
                          <a:tab pos="1714500" algn="l"/>
                          <a:tab pos="2514600" algn="l"/>
                          <a:tab pos="3200400" algn="l"/>
                          <a:tab pos="3886200" algn="l"/>
                          <a:tab pos="4457700" algn="l"/>
                          <a:tab pos="5143500" algn="l"/>
                        </a:tabLst>
                      </a:pPr>
                      <a:r>
                        <a:rPr lang="sv-SE" sz="1200">
                          <a:latin typeface="Times New Roman"/>
                          <a:ea typeface="Times New Roman"/>
                          <a:cs typeface="Times New Roman"/>
                        </a:rPr>
                        <a:t>0</a:t>
                      </a:r>
                      <a:endParaRPr lang="sv-SE" sz="1200">
                        <a:latin typeface="Calibri"/>
                        <a:ea typeface="Times New Roman"/>
                        <a:cs typeface="Times New Roman"/>
                      </a:endParaRPr>
                    </a:p>
                  </a:txBody>
                  <a:tcPr marL="42614" marR="4261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tabLst>
                          <a:tab pos="342900" algn="l"/>
                          <a:tab pos="943610" algn="l"/>
                          <a:tab pos="1714500" algn="l"/>
                          <a:tab pos="2514600" algn="l"/>
                          <a:tab pos="3200400" algn="l"/>
                          <a:tab pos="3886200" algn="l"/>
                          <a:tab pos="4457700" algn="l"/>
                          <a:tab pos="5143500" algn="l"/>
                        </a:tabLst>
                      </a:pPr>
                      <a:r>
                        <a:rPr lang="sv-SE" sz="1200" dirty="0">
                          <a:latin typeface="Times New Roman"/>
                          <a:ea typeface="Times New Roman"/>
                          <a:cs typeface="Times New Roman"/>
                        </a:rPr>
                        <a:t>0</a:t>
                      </a:r>
                      <a:endParaRPr lang="sv-SE" sz="1200" dirty="0">
                        <a:latin typeface="Calibri"/>
                        <a:ea typeface="Times New Roman"/>
                        <a:cs typeface="Times New Roman"/>
                      </a:endParaRPr>
                    </a:p>
                  </a:txBody>
                  <a:tcPr marL="42614" marR="4261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sv-SE" sz="1200" dirty="0">
                          <a:solidFill>
                            <a:srgbClr val="000000"/>
                          </a:solidFill>
                          <a:latin typeface="Calibri"/>
                          <a:ea typeface="Times New Roman"/>
                          <a:cs typeface="Times New Roman"/>
                        </a:rPr>
                        <a:t>2-</a:t>
                      </a:r>
                      <a:endParaRPr lang="sv-SE" sz="1200" dirty="0">
                        <a:latin typeface="Calibri"/>
                        <a:ea typeface="Times New Roman"/>
                        <a:cs typeface="Times New Roman"/>
                      </a:endParaRPr>
                    </a:p>
                  </a:txBody>
                  <a:tcPr marL="42614" marR="4261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51169">
                <a:tc>
                  <a:txBody>
                    <a:bodyPr/>
                    <a:lstStyle/>
                    <a:p>
                      <a:pPr>
                        <a:lnSpc>
                          <a:spcPct val="115000"/>
                        </a:lnSpc>
                        <a:spcAft>
                          <a:spcPts val="0"/>
                        </a:spcAft>
                        <a:tabLst>
                          <a:tab pos="342900" algn="l"/>
                          <a:tab pos="943610" algn="l"/>
                          <a:tab pos="1714500" algn="l"/>
                          <a:tab pos="2514600" algn="l"/>
                          <a:tab pos="3200400" algn="l"/>
                          <a:tab pos="3886200" algn="l"/>
                          <a:tab pos="4457700" algn="l"/>
                          <a:tab pos="5143500" algn="l"/>
                        </a:tabLst>
                      </a:pPr>
                      <a:r>
                        <a:rPr lang="sv-SE" sz="1200">
                          <a:latin typeface="Calibri"/>
                          <a:ea typeface="Times New Roman"/>
                          <a:cs typeface="Times New Roman"/>
                        </a:rPr>
                        <a:t>IT, projektled o affärssystem</a:t>
                      </a:r>
                    </a:p>
                  </a:txBody>
                  <a:tcPr marL="42614" marR="4261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tabLst>
                          <a:tab pos="342900" algn="l"/>
                          <a:tab pos="943610" algn="l"/>
                          <a:tab pos="1714500" algn="l"/>
                          <a:tab pos="2514600" algn="l"/>
                          <a:tab pos="3200400" algn="l"/>
                          <a:tab pos="3886200" algn="l"/>
                          <a:tab pos="4457700" algn="l"/>
                          <a:tab pos="5143500" algn="l"/>
                        </a:tabLst>
                      </a:pPr>
                      <a:r>
                        <a:rPr lang="sv-SE" sz="1200">
                          <a:latin typeface="Times New Roman"/>
                          <a:ea typeface="Times New Roman"/>
                          <a:cs typeface="Times New Roman"/>
                        </a:rPr>
                        <a:t>0</a:t>
                      </a:r>
                      <a:endParaRPr lang="sv-SE" sz="1200">
                        <a:latin typeface="Calibri"/>
                        <a:ea typeface="Times New Roman"/>
                        <a:cs typeface="Times New Roman"/>
                      </a:endParaRPr>
                    </a:p>
                  </a:txBody>
                  <a:tcPr marL="42614" marR="4261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tabLst>
                          <a:tab pos="342900" algn="l"/>
                          <a:tab pos="943610" algn="l"/>
                          <a:tab pos="1714500" algn="l"/>
                          <a:tab pos="2514600" algn="l"/>
                          <a:tab pos="3200400" algn="l"/>
                          <a:tab pos="3886200" algn="l"/>
                          <a:tab pos="4457700" algn="l"/>
                          <a:tab pos="5143500" algn="l"/>
                        </a:tabLst>
                      </a:pPr>
                      <a:r>
                        <a:rPr lang="sv-SE" sz="1200">
                          <a:latin typeface="Times New Roman"/>
                          <a:ea typeface="Times New Roman"/>
                          <a:cs typeface="Times New Roman"/>
                        </a:rPr>
                        <a:t>1-</a:t>
                      </a:r>
                      <a:endParaRPr lang="sv-SE" sz="1200">
                        <a:latin typeface="Calibri"/>
                        <a:ea typeface="Times New Roman"/>
                        <a:cs typeface="Times New Roman"/>
                      </a:endParaRPr>
                    </a:p>
                  </a:txBody>
                  <a:tcPr marL="42614" marR="4261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tabLst>
                          <a:tab pos="342900" algn="l"/>
                          <a:tab pos="943610" algn="l"/>
                          <a:tab pos="1714500" algn="l"/>
                          <a:tab pos="2514600" algn="l"/>
                          <a:tab pos="3200400" algn="l"/>
                          <a:tab pos="3886200" algn="l"/>
                          <a:tab pos="4457700" algn="l"/>
                          <a:tab pos="5143500" algn="l"/>
                        </a:tabLst>
                      </a:pPr>
                      <a:r>
                        <a:rPr lang="sv-SE" sz="1200">
                          <a:latin typeface="Times New Roman"/>
                          <a:ea typeface="Times New Roman"/>
                          <a:cs typeface="Times New Roman"/>
                        </a:rPr>
                        <a:t>1-</a:t>
                      </a:r>
                      <a:endParaRPr lang="sv-SE" sz="1200">
                        <a:latin typeface="Calibri"/>
                        <a:ea typeface="Times New Roman"/>
                        <a:cs typeface="Times New Roman"/>
                      </a:endParaRPr>
                    </a:p>
                  </a:txBody>
                  <a:tcPr marL="42614" marR="4261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tabLst>
                          <a:tab pos="342900" algn="l"/>
                          <a:tab pos="943610" algn="l"/>
                          <a:tab pos="1714500" algn="l"/>
                          <a:tab pos="2514600" algn="l"/>
                          <a:tab pos="3200400" algn="l"/>
                          <a:tab pos="3886200" algn="l"/>
                          <a:tab pos="4457700" algn="l"/>
                          <a:tab pos="5143500" algn="l"/>
                        </a:tabLst>
                      </a:pPr>
                      <a:r>
                        <a:rPr lang="sv-SE" sz="1200">
                          <a:latin typeface="Times New Roman"/>
                          <a:ea typeface="Times New Roman"/>
                          <a:cs typeface="Times New Roman"/>
                        </a:rPr>
                        <a:t>3+</a:t>
                      </a:r>
                      <a:endParaRPr lang="sv-SE" sz="1200">
                        <a:latin typeface="Calibri"/>
                        <a:ea typeface="Times New Roman"/>
                        <a:cs typeface="Times New Roman"/>
                      </a:endParaRPr>
                    </a:p>
                  </a:txBody>
                  <a:tcPr marL="42614" marR="4261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tabLst>
                          <a:tab pos="342900" algn="l"/>
                          <a:tab pos="943610" algn="l"/>
                          <a:tab pos="1714500" algn="l"/>
                          <a:tab pos="2514600" algn="l"/>
                          <a:tab pos="3200400" algn="l"/>
                          <a:tab pos="3886200" algn="l"/>
                          <a:tab pos="4457700" algn="l"/>
                          <a:tab pos="5143500" algn="l"/>
                        </a:tabLst>
                      </a:pPr>
                      <a:r>
                        <a:rPr lang="sv-SE" sz="1200">
                          <a:latin typeface="Times New Roman"/>
                          <a:ea typeface="Times New Roman"/>
                          <a:cs typeface="Times New Roman"/>
                        </a:rPr>
                        <a:t>1-</a:t>
                      </a:r>
                      <a:endParaRPr lang="sv-SE" sz="1200">
                        <a:latin typeface="Calibri"/>
                        <a:ea typeface="Times New Roman"/>
                        <a:cs typeface="Times New Roman"/>
                      </a:endParaRPr>
                    </a:p>
                  </a:txBody>
                  <a:tcPr marL="42614" marR="4261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tabLst>
                          <a:tab pos="342900" algn="l"/>
                          <a:tab pos="943610" algn="l"/>
                          <a:tab pos="1714500" algn="l"/>
                          <a:tab pos="2514600" algn="l"/>
                          <a:tab pos="3200400" algn="l"/>
                          <a:tab pos="3886200" algn="l"/>
                          <a:tab pos="4457700" algn="l"/>
                          <a:tab pos="5143500" algn="l"/>
                        </a:tabLst>
                      </a:pPr>
                      <a:r>
                        <a:rPr lang="sv-SE" sz="1200">
                          <a:latin typeface="Times New Roman"/>
                          <a:ea typeface="Times New Roman"/>
                          <a:cs typeface="Times New Roman"/>
                        </a:rPr>
                        <a:t>0</a:t>
                      </a:r>
                      <a:endParaRPr lang="sv-SE" sz="1200">
                        <a:latin typeface="Calibri"/>
                        <a:ea typeface="Times New Roman"/>
                        <a:cs typeface="Times New Roman"/>
                      </a:endParaRPr>
                    </a:p>
                  </a:txBody>
                  <a:tcPr marL="42614" marR="4261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tabLst>
                          <a:tab pos="342900" algn="l"/>
                          <a:tab pos="943610" algn="l"/>
                          <a:tab pos="1714500" algn="l"/>
                          <a:tab pos="2514600" algn="l"/>
                          <a:tab pos="3200400" algn="l"/>
                          <a:tab pos="3886200" algn="l"/>
                          <a:tab pos="4457700" algn="l"/>
                          <a:tab pos="5143500" algn="l"/>
                        </a:tabLst>
                      </a:pPr>
                      <a:r>
                        <a:rPr lang="sv-SE" sz="1200" dirty="0">
                          <a:latin typeface="Times New Roman"/>
                          <a:ea typeface="Times New Roman"/>
                          <a:cs typeface="Times New Roman"/>
                        </a:rPr>
                        <a:t>4-</a:t>
                      </a:r>
                      <a:endParaRPr lang="sv-SE" sz="1200" dirty="0">
                        <a:latin typeface="Calibri"/>
                        <a:ea typeface="Times New Roman"/>
                        <a:cs typeface="Times New Roman"/>
                      </a:endParaRPr>
                    </a:p>
                  </a:txBody>
                  <a:tcPr marL="42614" marR="4261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sv-SE" sz="1200" dirty="0">
                          <a:solidFill>
                            <a:srgbClr val="000000"/>
                          </a:solidFill>
                          <a:latin typeface="Calibri"/>
                          <a:ea typeface="Times New Roman"/>
                          <a:cs typeface="Times New Roman"/>
                        </a:rPr>
                        <a:t>4-</a:t>
                      </a:r>
                      <a:endParaRPr lang="sv-SE" sz="1200" dirty="0">
                        <a:latin typeface="Calibri"/>
                        <a:ea typeface="Times New Roman"/>
                        <a:cs typeface="Times New Roman"/>
                      </a:endParaRPr>
                    </a:p>
                  </a:txBody>
                  <a:tcPr marL="42614" marR="4261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51169">
                <a:tc>
                  <a:txBody>
                    <a:bodyPr/>
                    <a:lstStyle/>
                    <a:p>
                      <a:pPr>
                        <a:lnSpc>
                          <a:spcPct val="115000"/>
                        </a:lnSpc>
                        <a:spcAft>
                          <a:spcPts val="0"/>
                        </a:spcAft>
                        <a:tabLst>
                          <a:tab pos="342900" algn="l"/>
                          <a:tab pos="943610" algn="l"/>
                          <a:tab pos="1714500" algn="l"/>
                          <a:tab pos="2514600" algn="l"/>
                          <a:tab pos="3200400" algn="l"/>
                          <a:tab pos="3886200" algn="l"/>
                          <a:tab pos="4457700" algn="l"/>
                          <a:tab pos="5143500" algn="l"/>
                        </a:tabLst>
                      </a:pPr>
                      <a:r>
                        <a:rPr lang="sv-SE" sz="1200">
                          <a:latin typeface="Calibri"/>
                          <a:ea typeface="Times New Roman"/>
                          <a:cs typeface="Times New Roman"/>
                        </a:rPr>
                        <a:t>Spec. sjuksk intensiv</a:t>
                      </a:r>
                    </a:p>
                  </a:txBody>
                  <a:tcPr marL="42614" marR="4261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tabLst>
                          <a:tab pos="342900" algn="l"/>
                          <a:tab pos="943610" algn="l"/>
                          <a:tab pos="1714500" algn="l"/>
                          <a:tab pos="2514600" algn="l"/>
                          <a:tab pos="3200400" algn="l"/>
                          <a:tab pos="3886200" algn="l"/>
                          <a:tab pos="4457700" algn="l"/>
                          <a:tab pos="5143500" algn="l"/>
                        </a:tabLst>
                      </a:pPr>
                      <a:r>
                        <a:rPr lang="sv-SE" sz="1200">
                          <a:latin typeface="Times New Roman"/>
                          <a:ea typeface="Times New Roman"/>
                          <a:cs typeface="Times New Roman"/>
                        </a:rPr>
                        <a:t>4-</a:t>
                      </a:r>
                      <a:endParaRPr lang="sv-SE" sz="1200">
                        <a:latin typeface="Calibri"/>
                        <a:ea typeface="Times New Roman"/>
                        <a:cs typeface="Times New Roman"/>
                      </a:endParaRPr>
                    </a:p>
                  </a:txBody>
                  <a:tcPr marL="42614" marR="4261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tabLst>
                          <a:tab pos="342900" algn="l"/>
                          <a:tab pos="943610" algn="l"/>
                          <a:tab pos="1714500" algn="l"/>
                          <a:tab pos="2514600" algn="l"/>
                          <a:tab pos="3200400" algn="l"/>
                          <a:tab pos="3886200" algn="l"/>
                          <a:tab pos="4457700" algn="l"/>
                          <a:tab pos="5143500" algn="l"/>
                        </a:tabLst>
                      </a:pPr>
                      <a:r>
                        <a:rPr lang="sv-SE" sz="1200">
                          <a:latin typeface="Times New Roman"/>
                          <a:ea typeface="Times New Roman"/>
                          <a:cs typeface="Times New Roman"/>
                        </a:rPr>
                        <a:t>0</a:t>
                      </a:r>
                      <a:endParaRPr lang="sv-SE" sz="1200">
                        <a:latin typeface="Calibri"/>
                        <a:ea typeface="Times New Roman"/>
                        <a:cs typeface="Times New Roman"/>
                      </a:endParaRPr>
                    </a:p>
                  </a:txBody>
                  <a:tcPr marL="42614" marR="4261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tabLst>
                          <a:tab pos="342900" algn="l"/>
                          <a:tab pos="943610" algn="l"/>
                          <a:tab pos="1714500" algn="l"/>
                          <a:tab pos="2514600" algn="l"/>
                          <a:tab pos="3200400" algn="l"/>
                          <a:tab pos="3886200" algn="l"/>
                          <a:tab pos="4457700" algn="l"/>
                          <a:tab pos="5143500" algn="l"/>
                        </a:tabLst>
                      </a:pPr>
                      <a:r>
                        <a:rPr lang="sv-SE" sz="1200">
                          <a:latin typeface="Times New Roman"/>
                          <a:ea typeface="Times New Roman"/>
                          <a:cs typeface="Times New Roman"/>
                        </a:rPr>
                        <a:t>3-</a:t>
                      </a:r>
                      <a:endParaRPr lang="sv-SE" sz="1200">
                        <a:latin typeface="Calibri"/>
                        <a:ea typeface="Times New Roman"/>
                        <a:cs typeface="Times New Roman"/>
                      </a:endParaRPr>
                    </a:p>
                  </a:txBody>
                  <a:tcPr marL="42614" marR="4261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tabLst>
                          <a:tab pos="342900" algn="l"/>
                          <a:tab pos="943610" algn="l"/>
                          <a:tab pos="1714500" algn="l"/>
                          <a:tab pos="2514600" algn="l"/>
                          <a:tab pos="3200400" algn="l"/>
                          <a:tab pos="3886200" algn="l"/>
                          <a:tab pos="4457700" algn="l"/>
                          <a:tab pos="5143500" algn="l"/>
                        </a:tabLst>
                      </a:pPr>
                      <a:r>
                        <a:rPr lang="sv-SE" sz="1200">
                          <a:latin typeface="Times New Roman"/>
                          <a:ea typeface="Times New Roman"/>
                          <a:cs typeface="Times New Roman"/>
                        </a:rPr>
                        <a:t>0</a:t>
                      </a:r>
                      <a:endParaRPr lang="sv-SE" sz="1200">
                        <a:latin typeface="Calibri"/>
                        <a:ea typeface="Times New Roman"/>
                        <a:cs typeface="Times New Roman"/>
                      </a:endParaRPr>
                    </a:p>
                  </a:txBody>
                  <a:tcPr marL="42614" marR="4261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tabLst>
                          <a:tab pos="342900" algn="l"/>
                          <a:tab pos="943610" algn="l"/>
                          <a:tab pos="1714500" algn="l"/>
                          <a:tab pos="2514600" algn="l"/>
                          <a:tab pos="3200400" algn="l"/>
                          <a:tab pos="3886200" algn="l"/>
                          <a:tab pos="4457700" algn="l"/>
                          <a:tab pos="5143500" algn="l"/>
                        </a:tabLst>
                      </a:pPr>
                      <a:r>
                        <a:rPr lang="sv-SE" sz="1200">
                          <a:latin typeface="Times New Roman"/>
                          <a:ea typeface="Times New Roman"/>
                          <a:cs typeface="Times New Roman"/>
                        </a:rPr>
                        <a:t>0</a:t>
                      </a:r>
                      <a:endParaRPr lang="sv-SE" sz="1200">
                        <a:latin typeface="Calibri"/>
                        <a:ea typeface="Times New Roman"/>
                        <a:cs typeface="Times New Roman"/>
                      </a:endParaRPr>
                    </a:p>
                  </a:txBody>
                  <a:tcPr marL="42614" marR="4261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tabLst>
                          <a:tab pos="342900" algn="l"/>
                          <a:tab pos="943610" algn="l"/>
                          <a:tab pos="1714500" algn="l"/>
                          <a:tab pos="2514600" algn="l"/>
                          <a:tab pos="3200400" algn="l"/>
                          <a:tab pos="3886200" algn="l"/>
                          <a:tab pos="4457700" algn="l"/>
                          <a:tab pos="5143500" algn="l"/>
                        </a:tabLst>
                      </a:pPr>
                      <a:r>
                        <a:rPr lang="sv-SE" sz="1200">
                          <a:latin typeface="Times New Roman"/>
                          <a:ea typeface="Times New Roman"/>
                          <a:cs typeface="Times New Roman"/>
                        </a:rPr>
                        <a:t>1+</a:t>
                      </a:r>
                      <a:endParaRPr lang="sv-SE" sz="1200">
                        <a:latin typeface="Calibri"/>
                        <a:ea typeface="Times New Roman"/>
                        <a:cs typeface="Times New Roman"/>
                      </a:endParaRPr>
                    </a:p>
                  </a:txBody>
                  <a:tcPr marL="42614" marR="4261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tabLst>
                          <a:tab pos="342900" algn="l"/>
                          <a:tab pos="943610" algn="l"/>
                          <a:tab pos="1714500" algn="l"/>
                          <a:tab pos="2514600" algn="l"/>
                          <a:tab pos="3200400" algn="l"/>
                          <a:tab pos="3886200" algn="l"/>
                          <a:tab pos="4457700" algn="l"/>
                          <a:tab pos="5143500" algn="l"/>
                        </a:tabLst>
                      </a:pPr>
                      <a:r>
                        <a:rPr lang="sv-SE" sz="1200" dirty="0">
                          <a:latin typeface="Times New Roman"/>
                          <a:ea typeface="Times New Roman"/>
                          <a:cs typeface="Times New Roman"/>
                        </a:rPr>
                        <a:t>0</a:t>
                      </a:r>
                      <a:endParaRPr lang="sv-SE" sz="1200" dirty="0">
                        <a:latin typeface="Calibri"/>
                        <a:ea typeface="Times New Roman"/>
                        <a:cs typeface="Times New Roman"/>
                      </a:endParaRPr>
                    </a:p>
                  </a:txBody>
                  <a:tcPr marL="42614" marR="4261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sv-SE" sz="1200" dirty="0">
                          <a:solidFill>
                            <a:srgbClr val="000000"/>
                          </a:solidFill>
                          <a:latin typeface="Calibri"/>
                          <a:ea typeface="Times New Roman"/>
                          <a:cs typeface="Times New Roman"/>
                        </a:rPr>
                        <a:t>6-</a:t>
                      </a:r>
                      <a:endParaRPr lang="sv-SE" sz="1200" dirty="0">
                        <a:latin typeface="Calibri"/>
                        <a:ea typeface="Times New Roman"/>
                        <a:cs typeface="Times New Roman"/>
                      </a:endParaRPr>
                    </a:p>
                  </a:txBody>
                  <a:tcPr marL="42614" marR="4261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51169">
                <a:tc>
                  <a:txBody>
                    <a:bodyPr/>
                    <a:lstStyle/>
                    <a:p>
                      <a:pPr>
                        <a:lnSpc>
                          <a:spcPct val="115000"/>
                        </a:lnSpc>
                        <a:spcAft>
                          <a:spcPts val="0"/>
                        </a:spcAft>
                        <a:tabLst>
                          <a:tab pos="342900" algn="l"/>
                          <a:tab pos="943610" algn="l"/>
                          <a:tab pos="1714500" algn="l"/>
                          <a:tab pos="2514600" algn="l"/>
                          <a:tab pos="3200400" algn="l"/>
                          <a:tab pos="3886200" algn="l"/>
                          <a:tab pos="4457700" algn="l"/>
                          <a:tab pos="5143500" algn="l"/>
                        </a:tabLst>
                      </a:pPr>
                      <a:r>
                        <a:rPr lang="sv-SE" sz="1200">
                          <a:latin typeface="Calibri"/>
                          <a:ea typeface="Times New Roman"/>
                          <a:cs typeface="Times New Roman"/>
                        </a:rPr>
                        <a:t>Kompl lärare yrkesämnen</a:t>
                      </a:r>
                    </a:p>
                  </a:txBody>
                  <a:tcPr marL="42614" marR="4261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tabLst>
                          <a:tab pos="342900" algn="l"/>
                          <a:tab pos="943610" algn="l"/>
                          <a:tab pos="1714500" algn="l"/>
                          <a:tab pos="2514600" algn="l"/>
                          <a:tab pos="3200400" algn="l"/>
                          <a:tab pos="3886200" algn="l"/>
                          <a:tab pos="4457700" algn="l"/>
                          <a:tab pos="5143500" algn="l"/>
                        </a:tabLst>
                      </a:pPr>
                      <a:r>
                        <a:rPr lang="sv-SE" sz="1200">
                          <a:latin typeface="Times New Roman"/>
                          <a:ea typeface="Times New Roman"/>
                          <a:cs typeface="Times New Roman"/>
                        </a:rPr>
                        <a:t>1-</a:t>
                      </a:r>
                      <a:endParaRPr lang="sv-SE" sz="1200">
                        <a:latin typeface="Calibri"/>
                        <a:ea typeface="Times New Roman"/>
                        <a:cs typeface="Times New Roman"/>
                      </a:endParaRPr>
                    </a:p>
                  </a:txBody>
                  <a:tcPr marL="42614" marR="4261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tabLst>
                          <a:tab pos="342900" algn="l"/>
                          <a:tab pos="943610" algn="l"/>
                          <a:tab pos="1714500" algn="l"/>
                          <a:tab pos="2514600" algn="l"/>
                          <a:tab pos="3200400" algn="l"/>
                          <a:tab pos="3886200" algn="l"/>
                          <a:tab pos="4457700" algn="l"/>
                          <a:tab pos="5143500" algn="l"/>
                        </a:tabLst>
                      </a:pPr>
                      <a:r>
                        <a:rPr lang="sv-SE" sz="1200">
                          <a:latin typeface="Times New Roman"/>
                          <a:ea typeface="Times New Roman"/>
                          <a:cs typeface="Times New Roman"/>
                        </a:rPr>
                        <a:t>3-</a:t>
                      </a:r>
                      <a:endParaRPr lang="sv-SE" sz="1200">
                        <a:latin typeface="Calibri"/>
                        <a:ea typeface="Times New Roman"/>
                        <a:cs typeface="Times New Roman"/>
                      </a:endParaRPr>
                    </a:p>
                  </a:txBody>
                  <a:tcPr marL="42614" marR="4261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tabLst>
                          <a:tab pos="342900" algn="l"/>
                          <a:tab pos="943610" algn="l"/>
                          <a:tab pos="1714500" algn="l"/>
                          <a:tab pos="2514600" algn="l"/>
                          <a:tab pos="3200400" algn="l"/>
                          <a:tab pos="3886200" algn="l"/>
                          <a:tab pos="4457700" algn="l"/>
                          <a:tab pos="5143500" algn="l"/>
                        </a:tabLst>
                      </a:pPr>
                      <a:r>
                        <a:rPr lang="sv-SE" sz="1200">
                          <a:latin typeface="Times New Roman"/>
                          <a:ea typeface="Times New Roman"/>
                          <a:cs typeface="Times New Roman"/>
                        </a:rPr>
                        <a:t>1-</a:t>
                      </a:r>
                      <a:endParaRPr lang="sv-SE" sz="1200">
                        <a:latin typeface="Calibri"/>
                        <a:ea typeface="Times New Roman"/>
                        <a:cs typeface="Times New Roman"/>
                      </a:endParaRPr>
                    </a:p>
                  </a:txBody>
                  <a:tcPr marL="42614" marR="4261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tabLst>
                          <a:tab pos="342900" algn="l"/>
                          <a:tab pos="943610" algn="l"/>
                          <a:tab pos="1714500" algn="l"/>
                          <a:tab pos="2514600" algn="l"/>
                          <a:tab pos="3200400" algn="l"/>
                          <a:tab pos="3886200" algn="l"/>
                          <a:tab pos="4457700" algn="l"/>
                          <a:tab pos="5143500" algn="l"/>
                        </a:tabLst>
                      </a:pPr>
                      <a:r>
                        <a:rPr lang="sv-SE" sz="1200">
                          <a:latin typeface="Times New Roman"/>
                          <a:ea typeface="Times New Roman"/>
                          <a:cs typeface="Times New Roman"/>
                        </a:rPr>
                        <a:t>0</a:t>
                      </a:r>
                      <a:endParaRPr lang="sv-SE" sz="1200">
                        <a:latin typeface="Calibri"/>
                        <a:ea typeface="Times New Roman"/>
                        <a:cs typeface="Times New Roman"/>
                      </a:endParaRPr>
                    </a:p>
                  </a:txBody>
                  <a:tcPr marL="42614" marR="4261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tabLst>
                          <a:tab pos="342900" algn="l"/>
                          <a:tab pos="943610" algn="l"/>
                          <a:tab pos="1714500" algn="l"/>
                          <a:tab pos="2514600" algn="l"/>
                          <a:tab pos="3200400" algn="l"/>
                          <a:tab pos="3886200" algn="l"/>
                          <a:tab pos="4457700" algn="l"/>
                          <a:tab pos="5143500" algn="l"/>
                        </a:tabLst>
                      </a:pPr>
                      <a:r>
                        <a:rPr lang="sv-SE" sz="1200">
                          <a:latin typeface="Times New Roman"/>
                          <a:ea typeface="Times New Roman"/>
                          <a:cs typeface="Times New Roman"/>
                        </a:rPr>
                        <a:t>0</a:t>
                      </a:r>
                      <a:endParaRPr lang="sv-SE" sz="1200">
                        <a:latin typeface="Calibri"/>
                        <a:ea typeface="Times New Roman"/>
                        <a:cs typeface="Times New Roman"/>
                      </a:endParaRPr>
                    </a:p>
                  </a:txBody>
                  <a:tcPr marL="42614" marR="4261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tabLst>
                          <a:tab pos="342900" algn="l"/>
                          <a:tab pos="943610" algn="l"/>
                          <a:tab pos="1714500" algn="l"/>
                          <a:tab pos="2514600" algn="l"/>
                          <a:tab pos="3200400" algn="l"/>
                          <a:tab pos="3886200" algn="l"/>
                          <a:tab pos="4457700" algn="l"/>
                          <a:tab pos="5143500" algn="l"/>
                        </a:tabLst>
                      </a:pPr>
                      <a:r>
                        <a:rPr lang="sv-SE" sz="1200">
                          <a:latin typeface="Times New Roman"/>
                          <a:ea typeface="Times New Roman"/>
                          <a:cs typeface="Times New Roman"/>
                        </a:rPr>
                        <a:t>0</a:t>
                      </a:r>
                      <a:endParaRPr lang="sv-SE" sz="1200">
                        <a:latin typeface="Calibri"/>
                        <a:ea typeface="Times New Roman"/>
                        <a:cs typeface="Times New Roman"/>
                      </a:endParaRPr>
                    </a:p>
                  </a:txBody>
                  <a:tcPr marL="42614" marR="4261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tabLst>
                          <a:tab pos="342900" algn="l"/>
                          <a:tab pos="943610" algn="l"/>
                          <a:tab pos="1714500" algn="l"/>
                          <a:tab pos="2514600" algn="l"/>
                          <a:tab pos="3200400" algn="l"/>
                          <a:tab pos="3886200" algn="l"/>
                          <a:tab pos="4457700" algn="l"/>
                          <a:tab pos="5143500" algn="l"/>
                        </a:tabLst>
                      </a:pPr>
                      <a:r>
                        <a:rPr lang="sv-SE" sz="1200" dirty="0">
                          <a:latin typeface="Times New Roman"/>
                          <a:ea typeface="Times New Roman"/>
                          <a:cs typeface="Times New Roman"/>
                        </a:rPr>
                        <a:t>2-</a:t>
                      </a:r>
                      <a:endParaRPr lang="sv-SE" sz="1200" dirty="0">
                        <a:latin typeface="Calibri"/>
                        <a:ea typeface="Times New Roman"/>
                        <a:cs typeface="Times New Roman"/>
                      </a:endParaRPr>
                    </a:p>
                  </a:txBody>
                  <a:tcPr marL="42614" marR="4261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sv-SE" sz="1200" dirty="0">
                          <a:solidFill>
                            <a:srgbClr val="000000"/>
                          </a:solidFill>
                          <a:latin typeface="Calibri"/>
                          <a:ea typeface="Times New Roman"/>
                          <a:cs typeface="Times New Roman"/>
                        </a:rPr>
                        <a:t>7-</a:t>
                      </a:r>
                      <a:endParaRPr lang="sv-SE" sz="1200" dirty="0">
                        <a:latin typeface="Calibri"/>
                        <a:ea typeface="Times New Roman"/>
                        <a:cs typeface="Times New Roman"/>
                      </a:endParaRPr>
                    </a:p>
                  </a:txBody>
                  <a:tcPr marL="42614" marR="4261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51169">
                <a:tc>
                  <a:txBody>
                    <a:bodyPr/>
                    <a:lstStyle/>
                    <a:p>
                      <a:pPr>
                        <a:lnSpc>
                          <a:spcPct val="115000"/>
                        </a:lnSpc>
                        <a:spcAft>
                          <a:spcPts val="0"/>
                        </a:spcAft>
                        <a:tabLst>
                          <a:tab pos="342900" algn="l"/>
                          <a:tab pos="943610" algn="l"/>
                          <a:tab pos="1714500" algn="l"/>
                          <a:tab pos="2514600" algn="l"/>
                          <a:tab pos="3200400" algn="l"/>
                          <a:tab pos="3886200" algn="l"/>
                          <a:tab pos="4457700" algn="l"/>
                          <a:tab pos="5143500" algn="l"/>
                        </a:tabLst>
                      </a:pPr>
                      <a:r>
                        <a:rPr lang="sv-SE" sz="1200">
                          <a:latin typeface="Calibri"/>
                          <a:ea typeface="Times New Roman"/>
                          <a:cs typeface="Times New Roman"/>
                        </a:rPr>
                        <a:t>Komp lärare allmänna ämnen</a:t>
                      </a:r>
                    </a:p>
                  </a:txBody>
                  <a:tcPr marL="42614" marR="4261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tabLst>
                          <a:tab pos="342900" algn="l"/>
                          <a:tab pos="943610" algn="l"/>
                          <a:tab pos="1714500" algn="l"/>
                          <a:tab pos="2514600" algn="l"/>
                          <a:tab pos="3200400" algn="l"/>
                          <a:tab pos="3886200" algn="l"/>
                          <a:tab pos="4457700" algn="l"/>
                          <a:tab pos="5143500" algn="l"/>
                        </a:tabLst>
                      </a:pPr>
                      <a:r>
                        <a:rPr lang="sv-SE" sz="1200">
                          <a:latin typeface="Times New Roman"/>
                          <a:ea typeface="Times New Roman"/>
                          <a:cs typeface="Times New Roman"/>
                        </a:rPr>
                        <a:t>1-</a:t>
                      </a:r>
                      <a:endParaRPr lang="sv-SE" sz="1200">
                        <a:latin typeface="Calibri"/>
                        <a:ea typeface="Times New Roman"/>
                        <a:cs typeface="Times New Roman"/>
                      </a:endParaRPr>
                    </a:p>
                  </a:txBody>
                  <a:tcPr marL="42614" marR="4261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tabLst>
                          <a:tab pos="342900" algn="l"/>
                          <a:tab pos="943610" algn="l"/>
                          <a:tab pos="1714500" algn="l"/>
                          <a:tab pos="2514600" algn="l"/>
                          <a:tab pos="3200400" algn="l"/>
                          <a:tab pos="3886200" algn="l"/>
                          <a:tab pos="4457700" algn="l"/>
                          <a:tab pos="5143500" algn="l"/>
                        </a:tabLst>
                      </a:pPr>
                      <a:r>
                        <a:rPr lang="sv-SE" sz="1200">
                          <a:latin typeface="Times New Roman"/>
                          <a:ea typeface="Times New Roman"/>
                          <a:cs typeface="Times New Roman"/>
                        </a:rPr>
                        <a:t>2-</a:t>
                      </a:r>
                      <a:endParaRPr lang="sv-SE" sz="1200">
                        <a:latin typeface="Calibri"/>
                        <a:ea typeface="Times New Roman"/>
                        <a:cs typeface="Times New Roman"/>
                      </a:endParaRPr>
                    </a:p>
                  </a:txBody>
                  <a:tcPr marL="42614" marR="4261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tabLst>
                          <a:tab pos="342900" algn="l"/>
                          <a:tab pos="943610" algn="l"/>
                          <a:tab pos="1714500" algn="l"/>
                          <a:tab pos="2514600" algn="l"/>
                          <a:tab pos="3200400" algn="l"/>
                          <a:tab pos="3886200" algn="l"/>
                          <a:tab pos="4457700" algn="l"/>
                          <a:tab pos="5143500" algn="l"/>
                        </a:tabLst>
                      </a:pPr>
                      <a:r>
                        <a:rPr lang="sv-SE" sz="1200">
                          <a:latin typeface="Times New Roman"/>
                          <a:ea typeface="Times New Roman"/>
                          <a:cs typeface="Times New Roman"/>
                        </a:rPr>
                        <a:t>3-</a:t>
                      </a:r>
                      <a:endParaRPr lang="sv-SE" sz="1200">
                        <a:latin typeface="Calibri"/>
                        <a:ea typeface="Times New Roman"/>
                        <a:cs typeface="Times New Roman"/>
                      </a:endParaRPr>
                    </a:p>
                  </a:txBody>
                  <a:tcPr marL="42614" marR="4261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tabLst>
                          <a:tab pos="342900" algn="l"/>
                          <a:tab pos="943610" algn="l"/>
                          <a:tab pos="1714500" algn="l"/>
                          <a:tab pos="2514600" algn="l"/>
                          <a:tab pos="3200400" algn="l"/>
                          <a:tab pos="3886200" algn="l"/>
                          <a:tab pos="4457700" algn="l"/>
                          <a:tab pos="5143500" algn="l"/>
                        </a:tabLst>
                      </a:pPr>
                      <a:r>
                        <a:rPr lang="sv-SE" sz="1200">
                          <a:latin typeface="Times New Roman"/>
                          <a:ea typeface="Times New Roman"/>
                          <a:cs typeface="Times New Roman"/>
                        </a:rPr>
                        <a:t>4-</a:t>
                      </a:r>
                      <a:endParaRPr lang="sv-SE" sz="1200">
                        <a:latin typeface="Calibri"/>
                        <a:ea typeface="Times New Roman"/>
                        <a:cs typeface="Times New Roman"/>
                      </a:endParaRPr>
                    </a:p>
                  </a:txBody>
                  <a:tcPr marL="42614" marR="4261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tabLst>
                          <a:tab pos="342900" algn="l"/>
                          <a:tab pos="943610" algn="l"/>
                          <a:tab pos="1714500" algn="l"/>
                          <a:tab pos="2514600" algn="l"/>
                          <a:tab pos="3200400" algn="l"/>
                          <a:tab pos="3886200" algn="l"/>
                          <a:tab pos="4457700" algn="l"/>
                          <a:tab pos="5143500" algn="l"/>
                        </a:tabLst>
                      </a:pPr>
                      <a:r>
                        <a:rPr lang="sv-SE" sz="1200">
                          <a:latin typeface="Times New Roman"/>
                          <a:ea typeface="Times New Roman"/>
                          <a:cs typeface="Times New Roman"/>
                        </a:rPr>
                        <a:t>3-</a:t>
                      </a:r>
                      <a:endParaRPr lang="sv-SE" sz="1200">
                        <a:latin typeface="Calibri"/>
                        <a:ea typeface="Times New Roman"/>
                        <a:cs typeface="Times New Roman"/>
                      </a:endParaRPr>
                    </a:p>
                  </a:txBody>
                  <a:tcPr marL="42614" marR="4261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tabLst>
                          <a:tab pos="342900" algn="l"/>
                          <a:tab pos="943610" algn="l"/>
                          <a:tab pos="1714500" algn="l"/>
                          <a:tab pos="2514600" algn="l"/>
                          <a:tab pos="3200400" algn="l"/>
                          <a:tab pos="3886200" algn="l"/>
                          <a:tab pos="4457700" algn="l"/>
                          <a:tab pos="5143500" algn="l"/>
                        </a:tabLst>
                      </a:pPr>
                      <a:r>
                        <a:rPr lang="sv-SE" sz="1200">
                          <a:latin typeface="Times New Roman"/>
                          <a:ea typeface="Times New Roman"/>
                          <a:cs typeface="Times New Roman"/>
                        </a:rPr>
                        <a:t>2-</a:t>
                      </a:r>
                      <a:endParaRPr lang="sv-SE" sz="1200">
                        <a:latin typeface="Calibri"/>
                        <a:ea typeface="Times New Roman"/>
                        <a:cs typeface="Times New Roman"/>
                      </a:endParaRPr>
                    </a:p>
                  </a:txBody>
                  <a:tcPr marL="42614" marR="4261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tabLst>
                          <a:tab pos="342900" algn="l"/>
                          <a:tab pos="943610" algn="l"/>
                          <a:tab pos="1714500" algn="l"/>
                          <a:tab pos="2514600" algn="l"/>
                          <a:tab pos="3200400" algn="l"/>
                          <a:tab pos="3886200" algn="l"/>
                          <a:tab pos="4457700" algn="l"/>
                          <a:tab pos="5143500" algn="l"/>
                        </a:tabLst>
                      </a:pPr>
                      <a:r>
                        <a:rPr lang="sv-SE" sz="1200" dirty="0">
                          <a:latin typeface="Times New Roman"/>
                          <a:ea typeface="Times New Roman"/>
                          <a:cs typeface="Times New Roman"/>
                        </a:rPr>
                        <a:t>1-</a:t>
                      </a:r>
                      <a:endParaRPr lang="sv-SE" sz="1200" dirty="0">
                        <a:latin typeface="Calibri"/>
                        <a:ea typeface="Times New Roman"/>
                        <a:cs typeface="Times New Roman"/>
                      </a:endParaRPr>
                    </a:p>
                  </a:txBody>
                  <a:tcPr marL="42614" marR="4261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sv-SE" sz="1200" dirty="0">
                          <a:solidFill>
                            <a:srgbClr val="000000"/>
                          </a:solidFill>
                          <a:latin typeface="Calibri"/>
                          <a:ea typeface="Times New Roman"/>
                          <a:cs typeface="Times New Roman"/>
                        </a:rPr>
                        <a:t>16-</a:t>
                      </a:r>
                      <a:endParaRPr lang="sv-SE" sz="1200" dirty="0">
                        <a:latin typeface="Calibri"/>
                        <a:ea typeface="Times New Roman"/>
                        <a:cs typeface="Times New Roman"/>
                      </a:endParaRPr>
                    </a:p>
                  </a:txBody>
                  <a:tcPr marL="42614" marR="4261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51169">
                <a:tc>
                  <a:txBody>
                    <a:bodyPr/>
                    <a:lstStyle/>
                    <a:p>
                      <a:pPr>
                        <a:lnSpc>
                          <a:spcPct val="115000"/>
                        </a:lnSpc>
                        <a:spcAft>
                          <a:spcPts val="0"/>
                        </a:spcAft>
                        <a:tabLst>
                          <a:tab pos="342900" algn="l"/>
                          <a:tab pos="943610" algn="l"/>
                          <a:tab pos="1714500" algn="l"/>
                          <a:tab pos="2514600" algn="l"/>
                          <a:tab pos="3200400" algn="l"/>
                          <a:tab pos="3886200" algn="l"/>
                          <a:tab pos="4457700" algn="l"/>
                          <a:tab pos="5143500" algn="l"/>
                        </a:tabLst>
                      </a:pPr>
                      <a:r>
                        <a:rPr lang="sv-SE" sz="1200" dirty="0">
                          <a:latin typeface="Calibri"/>
                          <a:ea typeface="Times New Roman"/>
                          <a:cs typeface="Times New Roman"/>
                        </a:rPr>
                        <a:t>Fristående kurser</a:t>
                      </a:r>
                    </a:p>
                  </a:txBody>
                  <a:tcPr marL="42614" marR="4261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tabLst>
                          <a:tab pos="342900" algn="l"/>
                          <a:tab pos="943610" algn="l"/>
                          <a:tab pos="1714500" algn="l"/>
                          <a:tab pos="2514600" algn="l"/>
                          <a:tab pos="3200400" algn="l"/>
                          <a:tab pos="3886200" algn="l"/>
                          <a:tab pos="4457700" algn="l"/>
                          <a:tab pos="5143500" algn="l"/>
                        </a:tabLst>
                      </a:pPr>
                      <a:r>
                        <a:rPr lang="sv-SE" sz="1200" dirty="0">
                          <a:latin typeface="Times New Roman"/>
                          <a:ea typeface="Times New Roman"/>
                          <a:cs typeface="Times New Roman"/>
                        </a:rPr>
                        <a:t>0</a:t>
                      </a:r>
                      <a:endParaRPr lang="sv-SE" sz="1200" dirty="0">
                        <a:latin typeface="Calibri"/>
                        <a:ea typeface="Times New Roman"/>
                        <a:cs typeface="Times New Roman"/>
                      </a:endParaRPr>
                    </a:p>
                  </a:txBody>
                  <a:tcPr marL="42614" marR="4261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tabLst>
                          <a:tab pos="342900" algn="l"/>
                          <a:tab pos="943610" algn="l"/>
                          <a:tab pos="1714500" algn="l"/>
                          <a:tab pos="2514600" algn="l"/>
                          <a:tab pos="3200400" algn="l"/>
                          <a:tab pos="3886200" algn="l"/>
                          <a:tab pos="4457700" algn="l"/>
                          <a:tab pos="5143500" algn="l"/>
                        </a:tabLst>
                      </a:pPr>
                      <a:r>
                        <a:rPr lang="sv-SE" sz="1200" dirty="0">
                          <a:latin typeface="Times New Roman"/>
                          <a:ea typeface="Times New Roman"/>
                          <a:cs typeface="Times New Roman"/>
                        </a:rPr>
                        <a:t>1-</a:t>
                      </a:r>
                      <a:endParaRPr lang="sv-SE" sz="1200" dirty="0">
                        <a:latin typeface="Calibri"/>
                        <a:ea typeface="Times New Roman"/>
                        <a:cs typeface="Times New Roman"/>
                      </a:endParaRPr>
                    </a:p>
                  </a:txBody>
                  <a:tcPr marL="42614" marR="4261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tabLst>
                          <a:tab pos="342900" algn="l"/>
                          <a:tab pos="943610" algn="l"/>
                          <a:tab pos="1714500" algn="l"/>
                          <a:tab pos="2514600" algn="l"/>
                          <a:tab pos="3200400" algn="l"/>
                          <a:tab pos="3886200" algn="l"/>
                          <a:tab pos="4457700" algn="l"/>
                          <a:tab pos="5143500" algn="l"/>
                        </a:tabLst>
                      </a:pPr>
                      <a:r>
                        <a:rPr lang="sv-SE" sz="1200" dirty="0">
                          <a:latin typeface="Times New Roman"/>
                          <a:ea typeface="Times New Roman"/>
                          <a:cs typeface="Times New Roman"/>
                        </a:rPr>
                        <a:t>2-</a:t>
                      </a:r>
                      <a:endParaRPr lang="sv-SE" sz="1200" dirty="0">
                        <a:latin typeface="Calibri"/>
                        <a:ea typeface="Times New Roman"/>
                        <a:cs typeface="Times New Roman"/>
                      </a:endParaRPr>
                    </a:p>
                  </a:txBody>
                  <a:tcPr marL="42614" marR="4261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tabLst>
                          <a:tab pos="342900" algn="l"/>
                          <a:tab pos="943610" algn="l"/>
                          <a:tab pos="1714500" algn="l"/>
                          <a:tab pos="2514600" algn="l"/>
                          <a:tab pos="3200400" algn="l"/>
                          <a:tab pos="3886200" algn="l"/>
                          <a:tab pos="4457700" algn="l"/>
                          <a:tab pos="5143500" algn="l"/>
                        </a:tabLst>
                      </a:pPr>
                      <a:r>
                        <a:rPr lang="sv-SE" sz="1200" dirty="0">
                          <a:latin typeface="Times New Roman"/>
                          <a:ea typeface="Times New Roman"/>
                          <a:cs typeface="Times New Roman"/>
                        </a:rPr>
                        <a:t>5-</a:t>
                      </a:r>
                      <a:endParaRPr lang="sv-SE" sz="1200" dirty="0">
                        <a:latin typeface="Calibri"/>
                        <a:ea typeface="Times New Roman"/>
                        <a:cs typeface="Times New Roman"/>
                      </a:endParaRPr>
                    </a:p>
                  </a:txBody>
                  <a:tcPr marL="42614" marR="4261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tabLst>
                          <a:tab pos="342900" algn="l"/>
                          <a:tab pos="943610" algn="l"/>
                          <a:tab pos="1714500" algn="l"/>
                          <a:tab pos="2514600" algn="l"/>
                          <a:tab pos="3200400" algn="l"/>
                          <a:tab pos="3886200" algn="l"/>
                          <a:tab pos="4457700" algn="l"/>
                          <a:tab pos="5143500" algn="l"/>
                        </a:tabLst>
                      </a:pPr>
                      <a:r>
                        <a:rPr lang="sv-SE" sz="1200" dirty="0">
                          <a:latin typeface="Times New Roman"/>
                          <a:ea typeface="Times New Roman"/>
                          <a:cs typeface="Times New Roman"/>
                        </a:rPr>
                        <a:t>3-</a:t>
                      </a:r>
                      <a:endParaRPr lang="sv-SE" sz="1200" dirty="0">
                        <a:latin typeface="Calibri"/>
                        <a:ea typeface="Times New Roman"/>
                        <a:cs typeface="Times New Roman"/>
                      </a:endParaRPr>
                    </a:p>
                  </a:txBody>
                  <a:tcPr marL="42614" marR="4261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tabLst>
                          <a:tab pos="342900" algn="l"/>
                          <a:tab pos="943610" algn="l"/>
                          <a:tab pos="1714500" algn="l"/>
                          <a:tab pos="2514600" algn="l"/>
                          <a:tab pos="3200400" algn="l"/>
                          <a:tab pos="3886200" algn="l"/>
                          <a:tab pos="4457700" algn="l"/>
                          <a:tab pos="5143500" algn="l"/>
                        </a:tabLst>
                      </a:pPr>
                      <a:r>
                        <a:rPr lang="sv-SE" sz="1200" dirty="0">
                          <a:latin typeface="Times New Roman"/>
                          <a:ea typeface="Times New Roman"/>
                          <a:cs typeface="Times New Roman"/>
                        </a:rPr>
                        <a:t>5-</a:t>
                      </a:r>
                      <a:endParaRPr lang="sv-SE" sz="1200" dirty="0">
                        <a:latin typeface="Calibri"/>
                        <a:ea typeface="Times New Roman"/>
                        <a:cs typeface="Times New Roman"/>
                      </a:endParaRPr>
                    </a:p>
                  </a:txBody>
                  <a:tcPr marL="42614" marR="4261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tabLst>
                          <a:tab pos="342900" algn="l"/>
                          <a:tab pos="943610" algn="l"/>
                          <a:tab pos="1714500" algn="l"/>
                          <a:tab pos="2514600" algn="l"/>
                          <a:tab pos="3200400" algn="l"/>
                          <a:tab pos="3886200" algn="l"/>
                          <a:tab pos="4457700" algn="l"/>
                          <a:tab pos="5143500" algn="l"/>
                        </a:tabLst>
                      </a:pPr>
                      <a:r>
                        <a:rPr lang="sv-SE" sz="1200" dirty="0">
                          <a:latin typeface="Times New Roman"/>
                          <a:ea typeface="Times New Roman"/>
                          <a:cs typeface="Times New Roman"/>
                        </a:rPr>
                        <a:t>1-</a:t>
                      </a:r>
                      <a:endParaRPr lang="sv-SE" sz="1200" dirty="0">
                        <a:latin typeface="Calibri"/>
                        <a:ea typeface="Times New Roman"/>
                        <a:cs typeface="Times New Roman"/>
                      </a:endParaRPr>
                    </a:p>
                  </a:txBody>
                  <a:tcPr marL="42614" marR="4261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sv-SE" sz="1200" dirty="0">
                          <a:solidFill>
                            <a:srgbClr val="000000"/>
                          </a:solidFill>
                          <a:latin typeface="Calibri"/>
                          <a:ea typeface="Times New Roman"/>
                          <a:cs typeface="Times New Roman"/>
                        </a:rPr>
                        <a:t>17-</a:t>
                      </a:r>
                      <a:endParaRPr lang="sv-SE" sz="1200" dirty="0">
                        <a:latin typeface="Calibri"/>
                        <a:ea typeface="Times New Roman"/>
                        <a:cs typeface="Times New Roman"/>
                      </a:endParaRPr>
                    </a:p>
                  </a:txBody>
                  <a:tcPr marL="42614" marR="4261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2" name="Platshållare för datum 1"/>
          <p:cNvSpPr>
            <a:spLocks noGrp="1"/>
          </p:cNvSpPr>
          <p:nvPr>
            <p:ph type="dt" sz="half" idx="10"/>
          </p:nvPr>
        </p:nvSpPr>
        <p:spPr/>
        <p:txBody>
          <a:bodyPr/>
          <a:lstStyle/>
          <a:p>
            <a:fld id="{310781A4-D4DC-4392-87F2-5057EFB7AEFA}" type="datetime1">
              <a:rPr lang="sv-SE" smtClean="0"/>
              <a:pPr/>
              <a:t>2012-10-15</a:t>
            </a:fld>
            <a:endParaRPr lang="sv-SE"/>
          </a:p>
        </p:txBody>
      </p:sp>
      <p:sp>
        <p:nvSpPr>
          <p:cNvPr id="5" name="Platshållare för bildnummer 4"/>
          <p:cNvSpPr>
            <a:spLocks noGrp="1"/>
          </p:cNvSpPr>
          <p:nvPr>
            <p:ph type="sldNum" sz="quarter" idx="12"/>
          </p:nvPr>
        </p:nvSpPr>
        <p:spPr/>
        <p:txBody>
          <a:bodyPr/>
          <a:lstStyle/>
          <a:p>
            <a:fld id="{F988FF4A-F6C2-4A82-8183-ED2FAD7DE4BB}" type="slidenum">
              <a:rPr lang="sv-SE" smtClean="0"/>
              <a:pPr/>
              <a:t>24</a:t>
            </a:fld>
            <a:endParaRPr lang="sv-SE"/>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extruta 1"/>
          <p:cNvSpPr txBox="1">
            <a:spLocks noChangeArrowheads="1"/>
          </p:cNvSpPr>
          <p:nvPr/>
        </p:nvSpPr>
        <p:spPr bwMode="auto">
          <a:xfrm>
            <a:off x="6846959" y="3284984"/>
            <a:ext cx="1800225" cy="922338"/>
          </a:xfrm>
          <a:prstGeom prst="rect">
            <a:avLst/>
          </a:prstGeom>
          <a:solidFill>
            <a:srgbClr val="FF0000"/>
          </a:solidFill>
          <a:ln w="9525">
            <a:solidFill>
              <a:schemeClr val="tx1"/>
            </a:solidFill>
            <a:miter lim="800000"/>
            <a:headEnd/>
            <a:tailEnd/>
          </a:ln>
        </p:spPr>
        <p:txBody>
          <a:bodyPr>
            <a:spAutoFit/>
          </a:bodyPr>
          <a:lstStyle/>
          <a:p>
            <a:pPr>
              <a:defRPr/>
            </a:pPr>
            <a:r>
              <a:rPr lang="sv-SE" dirty="0"/>
              <a:t>Nöjd med utbildningens kvalitet</a:t>
            </a:r>
          </a:p>
        </p:txBody>
      </p:sp>
      <p:sp>
        <p:nvSpPr>
          <p:cNvPr id="5124" name="textruta 3"/>
          <p:cNvSpPr txBox="1">
            <a:spLocks noChangeArrowheads="1"/>
          </p:cNvSpPr>
          <p:nvPr/>
        </p:nvSpPr>
        <p:spPr bwMode="auto">
          <a:xfrm>
            <a:off x="395288" y="692150"/>
            <a:ext cx="2089150" cy="1200329"/>
          </a:xfrm>
          <a:prstGeom prst="rect">
            <a:avLst/>
          </a:prstGeom>
          <a:solidFill>
            <a:schemeClr val="tx2">
              <a:lumMod val="20000"/>
              <a:lumOff val="80000"/>
            </a:schemeClr>
          </a:solidFill>
          <a:ln w="9525">
            <a:solidFill>
              <a:schemeClr val="tx1"/>
            </a:solidFill>
            <a:miter lim="800000"/>
            <a:headEnd/>
            <a:tailEnd/>
          </a:ln>
        </p:spPr>
        <p:txBody>
          <a:bodyPr>
            <a:spAutoFit/>
          </a:bodyPr>
          <a:lstStyle/>
          <a:p>
            <a:pPr>
              <a:defRPr/>
            </a:pPr>
            <a:r>
              <a:rPr lang="sv-SE" dirty="0"/>
              <a:t>Lärare:</a:t>
            </a:r>
          </a:p>
          <a:p>
            <a:pPr>
              <a:buFont typeface="Arial" charset="0"/>
              <a:buChar char="•"/>
              <a:defRPr/>
            </a:pPr>
            <a:r>
              <a:rPr lang="sv-SE" dirty="0" smtClean="0"/>
              <a:t>Kunniga</a:t>
            </a:r>
            <a:endParaRPr lang="sv-SE" dirty="0"/>
          </a:p>
          <a:p>
            <a:pPr>
              <a:buFont typeface="Arial" charset="0"/>
              <a:buChar char="•"/>
              <a:defRPr/>
            </a:pPr>
            <a:r>
              <a:rPr lang="sv-SE" dirty="0" smtClean="0"/>
              <a:t>Stödjande</a:t>
            </a:r>
            <a:endParaRPr lang="sv-SE" dirty="0"/>
          </a:p>
          <a:p>
            <a:pPr>
              <a:defRPr/>
            </a:pPr>
            <a:endParaRPr lang="sv-SE" dirty="0"/>
          </a:p>
        </p:txBody>
      </p:sp>
      <p:sp>
        <p:nvSpPr>
          <p:cNvPr id="5125" name="textruta 4"/>
          <p:cNvSpPr txBox="1">
            <a:spLocks noChangeArrowheads="1"/>
          </p:cNvSpPr>
          <p:nvPr/>
        </p:nvSpPr>
        <p:spPr bwMode="auto">
          <a:xfrm>
            <a:off x="2987675" y="2636838"/>
            <a:ext cx="3313113" cy="2862322"/>
          </a:xfrm>
          <a:prstGeom prst="rect">
            <a:avLst/>
          </a:prstGeom>
          <a:solidFill>
            <a:srgbClr val="92D050"/>
          </a:solidFill>
          <a:ln w="9525">
            <a:solidFill>
              <a:schemeClr val="tx1"/>
            </a:solidFill>
            <a:miter lim="800000"/>
            <a:headEnd/>
            <a:tailEnd/>
          </a:ln>
        </p:spPr>
        <p:txBody>
          <a:bodyPr>
            <a:spAutoFit/>
          </a:bodyPr>
          <a:lstStyle/>
          <a:p>
            <a:pPr fontAlgn="t">
              <a:defRPr/>
            </a:pPr>
            <a:r>
              <a:rPr lang="sv-SE" dirty="0"/>
              <a:t>Vad man lärt sig</a:t>
            </a:r>
            <a:r>
              <a:rPr lang="sv-SE" dirty="0" smtClean="0"/>
              <a:t>:</a:t>
            </a:r>
          </a:p>
          <a:p>
            <a:pPr fontAlgn="t">
              <a:defRPr/>
            </a:pPr>
            <a:endParaRPr lang="sv-SE" dirty="0"/>
          </a:p>
          <a:p>
            <a:pPr fontAlgn="t">
              <a:buFont typeface="Arial" charset="0"/>
              <a:buChar char="•"/>
              <a:defRPr/>
            </a:pPr>
            <a:r>
              <a:rPr lang="sv-SE" dirty="0"/>
              <a:t>Yrkesrelaterade kunskaper och färdigheter</a:t>
            </a:r>
          </a:p>
          <a:p>
            <a:pPr fontAlgn="t">
              <a:buFont typeface="Arial" charset="0"/>
              <a:buChar char="•"/>
              <a:defRPr/>
            </a:pPr>
            <a:r>
              <a:rPr lang="sv-SE" dirty="0"/>
              <a:t>Breddad allmänbildning</a:t>
            </a:r>
          </a:p>
          <a:p>
            <a:pPr fontAlgn="t">
              <a:buFont typeface="Arial" charset="0"/>
              <a:buChar char="•"/>
              <a:defRPr/>
            </a:pPr>
            <a:r>
              <a:rPr lang="sv-SE" dirty="0"/>
              <a:t>Tänka kritiskt och analytiskt</a:t>
            </a:r>
          </a:p>
          <a:p>
            <a:pPr fontAlgn="t">
              <a:buFont typeface="Arial" charset="0"/>
              <a:buChar char="•"/>
              <a:defRPr/>
            </a:pPr>
            <a:r>
              <a:rPr lang="sv-SE" dirty="0"/>
              <a:t>Samarbeta med andra</a:t>
            </a:r>
          </a:p>
          <a:p>
            <a:pPr fontAlgn="t">
              <a:buFont typeface="Arial" charset="0"/>
              <a:buChar char="•"/>
              <a:defRPr/>
            </a:pPr>
            <a:r>
              <a:rPr lang="sv-SE" dirty="0"/>
              <a:t>Ta del av aktuell forskning</a:t>
            </a:r>
          </a:p>
          <a:p>
            <a:pPr fontAlgn="t">
              <a:buFont typeface="Arial" charset="0"/>
              <a:buChar char="•"/>
              <a:defRPr/>
            </a:pPr>
            <a:r>
              <a:rPr lang="sv-SE" dirty="0"/>
              <a:t>Skriva tydligt och klart</a:t>
            </a:r>
          </a:p>
          <a:p>
            <a:pPr fontAlgn="t">
              <a:buFont typeface="Arial" charset="0"/>
              <a:buChar char="•"/>
              <a:defRPr/>
            </a:pPr>
            <a:r>
              <a:rPr lang="sv-SE" dirty="0" smtClean="0"/>
              <a:t>Tala </a:t>
            </a:r>
            <a:r>
              <a:rPr lang="sv-SE" dirty="0"/>
              <a:t>tydligt och klart </a:t>
            </a:r>
          </a:p>
        </p:txBody>
      </p:sp>
      <p:sp>
        <p:nvSpPr>
          <p:cNvPr id="5127" name="textruta 6"/>
          <p:cNvSpPr txBox="1">
            <a:spLocks noChangeArrowheads="1"/>
          </p:cNvSpPr>
          <p:nvPr/>
        </p:nvSpPr>
        <p:spPr bwMode="auto">
          <a:xfrm>
            <a:off x="3118029" y="691271"/>
            <a:ext cx="2519933" cy="1477328"/>
          </a:xfrm>
          <a:prstGeom prst="rect">
            <a:avLst/>
          </a:prstGeom>
          <a:solidFill>
            <a:srgbClr val="FFFF00"/>
          </a:solidFill>
          <a:ln w="9525">
            <a:solidFill>
              <a:schemeClr val="tx1"/>
            </a:solidFill>
            <a:miter lim="800000"/>
            <a:headEnd/>
            <a:tailEnd/>
          </a:ln>
        </p:spPr>
        <p:txBody>
          <a:bodyPr wrap="square">
            <a:spAutoFit/>
          </a:bodyPr>
          <a:lstStyle/>
          <a:p>
            <a:pPr marL="285750" indent="-285750">
              <a:buFont typeface="Arial" pitchFamily="34" charset="0"/>
              <a:buChar char="•"/>
              <a:defRPr/>
            </a:pPr>
            <a:r>
              <a:rPr lang="sv-SE" dirty="0" smtClean="0"/>
              <a:t>Studietempo</a:t>
            </a:r>
          </a:p>
          <a:p>
            <a:pPr marL="285750" indent="-285750">
              <a:buFont typeface="Arial" pitchFamily="34" charset="0"/>
              <a:buChar char="•"/>
              <a:defRPr/>
            </a:pPr>
            <a:r>
              <a:rPr lang="sv-SE" dirty="0" smtClean="0"/>
              <a:t>Studiestress</a:t>
            </a:r>
          </a:p>
          <a:p>
            <a:pPr marL="285750" indent="-285750">
              <a:buFont typeface="Arial" pitchFamily="34" charset="0"/>
              <a:buChar char="•"/>
              <a:defRPr/>
            </a:pPr>
            <a:r>
              <a:rPr lang="sv-SE" dirty="0" smtClean="0"/>
              <a:t>Balans teori/praktik</a:t>
            </a:r>
          </a:p>
          <a:p>
            <a:pPr marL="285750" indent="-285750">
              <a:buFont typeface="Arial" pitchFamily="34" charset="0"/>
              <a:buChar char="•"/>
              <a:defRPr/>
            </a:pPr>
            <a:r>
              <a:rPr lang="sv-SE" dirty="0" smtClean="0"/>
              <a:t>Studentinflytande</a:t>
            </a:r>
          </a:p>
          <a:p>
            <a:pPr marL="285750" indent="-285750">
              <a:buFont typeface="Arial" pitchFamily="34" charset="0"/>
              <a:buChar char="•"/>
              <a:defRPr/>
            </a:pPr>
            <a:r>
              <a:rPr lang="sv-SE" dirty="0" smtClean="0"/>
              <a:t>Attityd till IKT</a:t>
            </a:r>
            <a:endParaRPr lang="sv-SE" dirty="0"/>
          </a:p>
        </p:txBody>
      </p:sp>
      <p:sp>
        <p:nvSpPr>
          <p:cNvPr id="5128" name="textruta 8"/>
          <p:cNvSpPr txBox="1">
            <a:spLocks noChangeArrowheads="1"/>
          </p:cNvSpPr>
          <p:nvPr/>
        </p:nvSpPr>
        <p:spPr bwMode="auto">
          <a:xfrm>
            <a:off x="448574" y="2665943"/>
            <a:ext cx="1963185" cy="3139321"/>
          </a:xfrm>
          <a:prstGeom prst="rect">
            <a:avLst/>
          </a:prstGeom>
          <a:solidFill>
            <a:schemeClr val="tx2">
              <a:lumMod val="20000"/>
              <a:lumOff val="80000"/>
            </a:schemeClr>
          </a:solidFill>
          <a:ln w="9525">
            <a:solidFill>
              <a:schemeClr val="tx1"/>
            </a:solidFill>
            <a:miter lim="800000"/>
            <a:headEnd/>
            <a:tailEnd/>
          </a:ln>
        </p:spPr>
        <p:txBody>
          <a:bodyPr wrap="square">
            <a:spAutoFit/>
          </a:bodyPr>
          <a:lstStyle/>
          <a:p>
            <a:pPr>
              <a:defRPr/>
            </a:pPr>
            <a:r>
              <a:rPr lang="sv-SE" dirty="0" smtClean="0">
                <a:cs typeface="Times New Roman" pitchFamily="18" charset="0"/>
              </a:rPr>
              <a:t>Stödfunktioner</a:t>
            </a:r>
            <a:endParaRPr lang="sv-SE" dirty="0">
              <a:cs typeface="Times New Roman" pitchFamily="18" charset="0"/>
            </a:endParaRPr>
          </a:p>
          <a:p>
            <a:pPr fontAlgn="t">
              <a:buFont typeface="Arial" charset="0"/>
              <a:buChar char="•"/>
              <a:defRPr/>
            </a:pPr>
            <a:r>
              <a:rPr lang="sv-SE" dirty="0"/>
              <a:t>IKT</a:t>
            </a:r>
          </a:p>
          <a:p>
            <a:pPr fontAlgn="t">
              <a:buFont typeface="Arial" charset="0"/>
              <a:buChar char="•"/>
              <a:defRPr/>
            </a:pPr>
            <a:r>
              <a:rPr lang="sv-SE" dirty="0" smtClean="0"/>
              <a:t>Studieplattformar</a:t>
            </a:r>
            <a:endParaRPr lang="sv-SE" dirty="0"/>
          </a:p>
          <a:p>
            <a:pPr fontAlgn="t">
              <a:buFont typeface="Arial" charset="0"/>
              <a:buChar char="•"/>
              <a:defRPr/>
            </a:pPr>
            <a:r>
              <a:rPr lang="sv-SE" dirty="0" smtClean="0"/>
              <a:t>Telebild/film</a:t>
            </a:r>
            <a:endParaRPr lang="sv-SE" dirty="0"/>
          </a:p>
          <a:p>
            <a:pPr fontAlgn="t">
              <a:buFont typeface="Arial" charset="0"/>
              <a:buChar char="•"/>
              <a:defRPr/>
            </a:pPr>
            <a:r>
              <a:rPr lang="sv-SE" dirty="0" smtClean="0"/>
              <a:t>Administrativ </a:t>
            </a:r>
            <a:r>
              <a:rPr lang="sv-SE" dirty="0"/>
              <a:t>personal</a:t>
            </a:r>
          </a:p>
          <a:p>
            <a:pPr fontAlgn="t">
              <a:buFont typeface="Arial" charset="0"/>
              <a:buChar char="•"/>
              <a:defRPr/>
            </a:pPr>
            <a:r>
              <a:rPr lang="sv-SE" dirty="0" smtClean="0"/>
              <a:t>Studievägledning</a:t>
            </a:r>
            <a:endParaRPr lang="sv-SE" dirty="0"/>
          </a:p>
          <a:p>
            <a:pPr fontAlgn="t">
              <a:buFont typeface="Arial" charset="0"/>
              <a:buChar char="•"/>
              <a:defRPr/>
            </a:pPr>
            <a:r>
              <a:rPr lang="sv-SE" dirty="0"/>
              <a:t>Biblioteksservice</a:t>
            </a:r>
          </a:p>
          <a:p>
            <a:pPr fontAlgn="t">
              <a:buFont typeface="Arial" charset="0"/>
              <a:buChar char="•"/>
              <a:defRPr/>
            </a:pPr>
            <a:r>
              <a:rPr lang="sv-SE" dirty="0" smtClean="0"/>
              <a:t>Lärcentrum</a:t>
            </a:r>
            <a:endParaRPr lang="sv-SE" dirty="0"/>
          </a:p>
          <a:p>
            <a:pPr fontAlgn="t">
              <a:buFont typeface="Arial" charset="0"/>
              <a:buChar char="•"/>
              <a:defRPr/>
            </a:pPr>
            <a:r>
              <a:rPr lang="sv-SE" dirty="0"/>
              <a:t>m.m.</a:t>
            </a:r>
          </a:p>
          <a:p>
            <a:pPr>
              <a:defRPr/>
            </a:pPr>
            <a:endParaRPr lang="sv-SE" dirty="0"/>
          </a:p>
        </p:txBody>
      </p:sp>
      <p:cxnSp>
        <p:nvCxnSpPr>
          <p:cNvPr id="12" name="Rak pil 11"/>
          <p:cNvCxnSpPr>
            <a:stCxn id="5124" idx="2"/>
          </p:cNvCxnSpPr>
          <p:nvPr/>
        </p:nvCxnSpPr>
        <p:spPr>
          <a:xfrm>
            <a:off x="1439863" y="1892479"/>
            <a:ext cx="827881" cy="456401"/>
          </a:xfrm>
          <a:prstGeom prst="straightConnector1">
            <a:avLst/>
          </a:prstGeom>
          <a:ln w="38100">
            <a:solidFill>
              <a:srgbClr val="C00000"/>
            </a:solidFill>
            <a:tailEnd type="arrow"/>
          </a:ln>
        </p:spPr>
        <p:style>
          <a:lnRef idx="1">
            <a:schemeClr val="accent1"/>
          </a:lnRef>
          <a:fillRef idx="0">
            <a:schemeClr val="accent1"/>
          </a:fillRef>
          <a:effectRef idx="0">
            <a:schemeClr val="accent1"/>
          </a:effectRef>
          <a:fontRef idx="minor">
            <a:schemeClr val="tx1"/>
          </a:fontRef>
        </p:style>
      </p:cxnSp>
      <p:cxnSp>
        <p:nvCxnSpPr>
          <p:cNvPr id="14" name="Rak pil 13"/>
          <p:cNvCxnSpPr/>
          <p:nvPr/>
        </p:nvCxnSpPr>
        <p:spPr>
          <a:xfrm flipV="1">
            <a:off x="2411760" y="4077072"/>
            <a:ext cx="360040" cy="72008"/>
          </a:xfrm>
          <a:prstGeom prst="straightConnector1">
            <a:avLst/>
          </a:prstGeom>
          <a:ln w="38100">
            <a:solidFill>
              <a:srgbClr val="C00000"/>
            </a:solidFill>
            <a:tailEnd type="arrow"/>
          </a:ln>
        </p:spPr>
        <p:style>
          <a:lnRef idx="1">
            <a:schemeClr val="accent1"/>
          </a:lnRef>
          <a:fillRef idx="0">
            <a:schemeClr val="accent1"/>
          </a:fillRef>
          <a:effectRef idx="0">
            <a:schemeClr val="accent1"/>
          </a:effectRef>
          <a:fontRef idx="minor">
            <a:schemeClr val="tx1"/>
          </a:fontRef>
        </p:style>
      </p:cxnSp>
      <p:sp>
        <p:nvSpPr>
          <p:cNvPr id="19" name="Höger 18"/>
          <p:cNvSpPr/>
          <p:nvPr/>
        </p:nvSpPr>
        <p:spPr>
          <a:xfrm>
            <a:off x="6300192" y="3640574"/>
            <a:ext cx="468801" cy="288925"/>
          </a:xfrm>
          <a:prstGeom prst="rightArrow">
            <a:avLst/>
          </a:prstGeom>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sv-SE"/>
          </a:p>
        </p:txBody>
      </p:sp>
      <p:sp>
        <p:nvSpPr>
          <p:cNvPr id="17" name="textruta 2"/>
          <p:cNvSpPr txBox="1">
            <a:spLocks noChangeArrowheads="1"/>
          </p:cNvSpPr>
          <p:nvPr/>
        </p:nvSpPr>
        <p:spPr bwMode="auto">
          <a:xfrm>
            <a:off x="3203848" y="5805264"/>
            <a:ext cx="4895850" cy="646113"/>
          </a:xfrm>
          <a:prstGeom prst="rect">
            <a:avLst/>
          </a:prstGeom>
          <a:solidFill>
            <a:schemeClr val="accent6">
              <a:lumMod val="40000"/>
              <a:lumOff val="60000"/>
            </a:schemeClr>
          </a:solidFill>
          <a:ln w="9525">
            <a:solidFill>
              <a:schemeClr val="tx1"/>
            </a:solidFill>
            <a:miter lim="800000"/>
            <a:headEnd/>
            <a:tailEnd/>
          </a:ln>
        </p:spPr>
        <p:txBody>
          <a:bodyPr>
            <a:spAutoFit/>
          </a:bodyPr>
          <a:lstStyle>
            <a:defPPr>
              <a:defRPr lang="sv-SE"/>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r>
              <a:rPr lang="sv-SE" dirty="0"/>
              <a:t>Öppna frågor:</a:t>
            </a:r>
          </a:p>
          <a:p>
            <a:r>
              <a:rPr lang="sv-SE" dirty="0"/>
              <a:t>Särskilt bra – Mindre bra – Saknats – Förslag</a:t>
            </a:r>
          </a:p>
        </p:txBody>
      </p:sp>
      <p:sp>
        <p:nvSpPr>
          <p:cNvPr id="20" name="textruta 2"/>
          <p:cNvSpPr txBox="1">
            <a:spLocks noChangeArrowheads="1"/>
          </p:cNvSpPr>
          <p:nvPr/>
        </p:nvSpPr>
        <p:spPr bwMode="auto">
          <a:xfrm>
            <a:off x="6192179" y="691270"/>
            <a:ext cx="2664296" cy="1477328"/>
          </a:xfrm>
          <a:prstGeom prst="rect">
            <a:avLst/>
          </a:prstGeom>
          <a:gradFill rotWithShape="0">
            <a:gsLst>
              <a:gs pos="0">
                <a:srgbClr val="8488C4"/>
              </a:gs>
              <a:gs pos="53000">
                <a:srgbClr val="D4DEFF"/>
              </a:gs>
              <a:gs pos="83000">
                <a:srgbClr val="D4DEFF"/>
              </a:gs>
              <a:gs pos="100000">
                <a:srgbClr val="96AB94"/>
              </a:gs>
            </a:gsLst>
            <a:lin ang="5400000"/>
          </a:gradFill>
          <a:ln w="9525">
            <a:solidFill>
              <a:schemeClr val="tx1"/>
            </a:solidFill>
            <a:miter lim="800000"/>
            <a:headEnd/>
            <a:tailEnd/>
          </a:ln>
        </p:spPr>
        <p:txBody>
          <a:bodyPr wrap="square">
            <a:spAutoFit/>
          </a:bodyPr>
          <a:lstStyle/>
          <a:p>
            <a:pPr>
              <a:buFont typeface="Arial" pitchFamily="34" charset="0"/>
              <a:buChar char="•"/>
            </a:pPr>
            <a:r>
              <a:rPr lang="sv-SE" dirty="0" smtClean="0"/>
              <a:t>Ålder</a:t>
            </a:r>
          </a:p>
          <a:p>
            <a:pPr>
              <a:buFont typeface="Arial" pitchFamily="34" charset="0"/>
              <a:buChar char="•"/>
            </a:pPr>
            <a:r>
              <a:rPr lang="sv-SE" dirty="0" smtClean="0"/>
              <a:t>Kön</a:t>
            </a:r>
          </a:p>
          <a:p>
            <a:pPr>
              <a:buFont typeface="Arial" pitchFamily="34" charset="0"/>
              <a:buChar char="•"/>
            </a:pPr>
            <a:r>
              <a:rPr lang="sv-SE" dirty="0" smtClean="0"/>
              <a:t>Program</a:t>
            </a:r>
          </a:p>
          <a:p>
            <a:pPr>
              <a:buFont typeface="Arial" pitchFamily="34" charset="0"/>
              <a:buChar char="•"/>
            </a:pPr>
            <a:r>
              <a:rPr lang="sv-SE" dirty="0" smtClean="0"/>
              <a:t>Helfart/halvfart</a:t>
            </a:r>
          </a:p>
          <a:p>
            <a:pPr>
              <a:buFont typeface="Arial" pitchFamily="34" charset="0"/>
              <a:buChar char="•"/>
            </a:pPr>
            <a:r>
              <a:rPr lang="sv-SE" dirty="0" smtClean="0"/>
              <a:t>Bostadsort</a:t>
            </a:r>
            <a:endParaRPr lang="sv-SE" dirty="0"/>
          </a:p>
        </p:txBody>
      </p:sp>
      <p:cxnSp>
        <p:nvCxnSpPr>
          <p:cNvPr id="23" name="Rak pil 22"/>
          <p:cNvCxnSpPr>
            <a:stCxn id="5127" idx="2"/>
          </p:cNvCxnSpPr>
          <p:nvPr/>
        </p:nvCxnSpPr>
        <p:spPr>
          <a:xfrm flipH="1">
            <a:off x="4363515" y="2168599"/>
            <a:ext cx="14481" cy="401096"/>
          </a:xfrm>
          <a:prstGeom prst="straightConnector1">
            <a:avLst/>
          </a:prstGeom>
          <a:ln w="38100">
            <a:solidFill>
              <a:srgbClr val="C00000"/>
            </a:solidFill>
            <a:tailEnd type="arrow"/>
          </a:ln>
        </p:spPr>
        <p:style>
          <a:lnRef idx="1">
            <a:schemeClr val="accent1"/>
          </a:lnRef>
          <a:fillRef idx="0">
            <a:schemeClr val="accent1"/>
          </a:fillRef>
          <a:effectRef idx="0">
            <a:schemeClr val="accent1"/>
          </a:effectRef>
          <a:fontRef idx="minor">
            <a:schemeClr val="tx1"/>
          </a:fontRef>
        </p:style>
      </p:cxnSp>
      <p:cxnSp>
        <p:nvCxnSpPr>
          <p:cNvPr id="24" name="Rak pil 23"/>
          <p:cNvCxnSpPr>
            <a:stCxn id="20" idx="2"/>
          </p:cNvCxnSpPr>
          <p:nvPr/>
        </p:nvCxnSpPr>
        <p:spPr>
          <a:xfrm flipH="1">
            <a:off x="6876257" y="2168598"/>
            <a:ext cx="648070" cy="324298"/>
          </a:xfrm>
          <a:prstGeom prst="straightConnector1">
            <a:avLst/>
          </a:prstGeom>
          <a:ln w="38100">
            <a:solidFill>
              <a:srgbClr val="C00000"/>
            </a:solidFill>
            <a:tailEnd type="arrow"/>
          </a:ln>
        </p:spPr>
        <p:style>
          <a:lnRef idx="1">
            <a:schemeClr val="accent1"/>
          </a:lnRef>
          <a:fillRef idx="0">
            <a:schemeClr val="accent1"/>
          </a:fillRef>
          <a:effectRef idx="0">
            <a:schemeClr val="accent1"/>
          </a:effectRef>
          <a:fontRef idx="minor">
            <a:schemeClr val="tx1"/>
          </a:fontRef>
        </p:style>
      </p:cxnSp>
      <p:cxnSp>
        <p:nvCxnSpPr>
          <p:cNvPr id="25" name="Rak pil 24"/>
          <p:cNvCxnSpPr/>
          <p:nvPr/>
        </p:nvCxnSpPr>
        <p:spPr>
          <a:xfrm flipV="1">
            <a:off x="4735745" y="5499160"/>
            <a:ext cx="0" cy="306104"/>
          </a:xfrm>
          <a:prstGeom prst="straightConnector1">
            <a:avLst/>
          </a:prstGeom>
          <a:ln w="38100">
            <a:solidFill>
              <a:srgbClr val="C00000"/>
            </a:solidFill>
            <a:tailEnd type="arrow"/>
          </a:ln>
        </p:spPr>
        <p:style>
          <a:lnRef idx="1">
            <a:schemeClr val="accent1"/>
          </a:lnRef>
          <a:fillRef idx="0">
            <a:schemeClr val="accent1"/>
          </a:fillRef>
          <a:effectRef idx="0">
            <a:schemeClr val="accent1"/>
          </a:effectRef>
          <a:fontRef idx="minor">
            <a:schemeClr val="tx1"/>
          </a:fontRef>
        </p:style>
      </p:cxnSp>
      <p:sp>
        <p:nvSpPr>
          <p:cNvPr id="15" name="Platshållare för datum 14"/>
          <p:cNvSpPr>
            <a:spLocks noGrp="1"/>
          </p:cNvSpPr>
          <p:nvPr>
            <p:ph type="dt" sz="half" idx="10"/>
          </p:nvPr>
        </p:nvSpPr>
        <p:spPr/>
        <p:txBody>
          <a:bodyPr/>
          <a:lstStyle/>
          <a:p>
            <a:fld id="{D09566EE-F34B-40EF-A446-942F2CC51421}" type="datetime1">
              <a:rPr lang="sv-SE" smtClean="0"/>
              <a:pPr/>
              <a:t>2012-10-15</a:t>
            </a:fld>
            <a:endParaRPr lang="sv-SE"/>
          </a:p>
        </p:txBody>
      </p:sp>
      <p:sp>
        <p:nvSpPr>
          <p:cNvPr id="26" name="Platshållare för sidfot 25"/>
          <p:cNvSpPr>
            <a:spLocks noGrp="1"/>
          </p:cNvSpPr>
          <p:nvPr>
            <p:ph type="ftr" sz="quarter" idx="11"/>
          </p:nvPr>
        </p:nvSpPr>
        <p:spPr>
          <a:xfrm>
            <a:off x="3059832" y="6492875"/>
            <a:ext cx="2895600" cy="365125"/>
          </a:xfrm>
        </p:spPr>
        <p:txBody>
          <a:bodyPr/>
          <a:lstStyle/>
          <a:p>
            <a:r>
              <a:rPr lang="sv-SE" smtClean="0"/>
              <a:t>Studenter om studier på distans                        Haglund &amp; Johansson</a:t>
            </a:r>
            <a:endParaRPr lang="sv-SE" dirty="0"/>
          </a:p>
        </p:txBody>
      </p:sp>
      <p:sp>
        <p:nvSpPr>
          <p:cNvPr id="27" name="Platshållare för bildnummer 26"/>
          <p:cNvSpPr>
            <a:spLocks noGrp="1"/>
          </p:cNvSpPr>
          <p:nvPr>
            <p:ph type="sldNum" sz="quarter" idx="12"/>
          </p:nvPr>
        </p:nvSpPr>
        <p:spPr/>
        <p:txBody>
          <a:bodyPr/>
          <a:lstStyle/>
          <a:p>
            <a:fld id="{F988FF4A-F6C2-4A82-8183-ED2FAD7DE4BB}" type="slidenum">
              <a:rPr lang="sv-SE" smtClean="0"/>
              <a:pPr/>
              <a:t>25</a:t>
            </a:fld>
            <a:endParaRPr lang="sv-SE"/>
          </a:p>
        </p:txBody>
      </p:sp>
      <p:cxnSp>
        <p:nvCxnSpPr>
          <p:cNvPr id="18" name="Rak pil 17"/>
          <p:cNvCxnSpPr/>
          <p:nvPr/>
        </p:nvCxnSpPr>
        <p:spPr>
          <a:xfrm flipH="1">
            <a:off x="7596336" y="2348880"/>
            <a:ext cx="864096" cy="1008112"/>
          </a:xfrm>
          <a:prstGeom prst="straightConnector1">
            <a:avLst/>
          </a:prstGeom>
          <a:ln w="190500">
            <a:solidFill>
              <a:srgbClr val="002060"/>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28" name="Rectangle 1"/>
          <p:cNvSpPr>
            <a:spLocks noChangeArrowheads="1"/>
          </p:cNvSpPr>
          <p:nvPr/>
        </p:nvSpPr>
        <p:spPr bwMode="auto">
          <a:xfrm>
            <a:off x="1547664" y="548680"/>
            <a:ext cx="6236579" cy="523220"/>
          </a:xfrm>
          <a:prstGeom prst="rect">
            <a:avLst/>
          </a:prstGeom>
          <a:noFill/>
          <a:ln w="9525">
            <a:noFill/>
            <a:miter lim="800000"/>
            <a:headEnd/>
            <a:tailEnd/>
          </a:ln>
        </p:spPr>
        <p:txBody>
          <a:bodyPr wrap="none" anchor="ctr">
            <a:spAutoFit/>
          </a:bodyPr>
          <a:lstStyle/>
          <a:p>
            <a:pPr>
              <a:tabLst>
                <a:tab pos="69850" algn="dec"/>
                <a:tab pos="342900" algn="l"/>
                <a:tab pos="942975" algn="l"/>
                <a:tab pos="1714500" algn="l"/>
                <a:tab pos="2514600" algn="l"/>
                <a:tab pos="3200400" algn="l"/>
                <a:tab pos="3886200" algn="l"/>
                <a:tab pos="4457700" algn="l"/>
                <a:tab pos="5143500" algn="l"/>
              </a:tabLst>
            </a:pPr>
            <a:r>
              <a:rPr lang="sv-SE" sz="2800" b="1" dirty="0" smtClean="0">
                <a:cs typeface="Times New Roman" pitchFamily="18" charset="0"/>
              </a:rPr>
              <a:t>Utbildningskvalitet i Distansutbildningen</a:t>
            </a:r>
            <a:endParaRPr lang="sv-SE" sz="2800" b="1" dirty="0"/>
          </a:p>
        </p:txBody>
      </p:sp>
      <p:sp>
        <p:nvSpPr>
          <p:cNvPr id="119810"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sv-SE"/>
          </a:p>
        </p:txBody>
      </p:sp>
      <p:sp>
        <p:nvSpPr>
          <p:cNvPr id="119811" name="Rectangle 3"/>
          <p:cNvSpPr>
            <a:spLocks noChangeArrowheads="1"/>
          </p:cNvSpPr>
          <p:nvPr/>
        </p:nvSpPr>
        <p:spPr bwMode="auto">
          <a:xfrm>
            <a:off x="0" y="3495675"/>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342900" algn="l"/>
                <a:tab pos="942975" algn="l"/>
                <a:tab pos="1714500" algn="l"/>
                <a:tab pos="2514600" algn="l"/>
                <a:tab pos="3200400" algn="l"/>
                <a:tab pos="3886200" algn="l"/>
                <a:tab pos="4457700" algn="l"/>
                <a:tab pos="5143500" algn="l"/>
              </a:tabLst>
            </a:pPr>
            <a:endParaRPr kumimoji="0" lang="sv-SE" sz="1800" b="0" i="0" u="none" strike="noStrike" cap="none" normalizeH="0" baseline="0" smtClean="0">
              <a:ln>
                <a:noFill/>
              </a:ln>
              <a:solidFill>
                <a:schemeClr val="tx1"/>
              </a:solidFill>
              <a:effectLst/>
              <a:latin typeface="Arial" pitchFamily="34" charset="0"/>
              <a:cs typeface="Arial" pitchFamily="34" charset="0"/>
            </a:endParaRPr>
          </a:p>
        </p:txBody>
      </p:sp>
      <p:sp>
        <p:nvSpPr>
          <p:cNvPr id="153605" name="Rectangle 5"/>
          <p:cNvSpPr>
            <a:spLocks noChangeArrowheads="1"/>
          </p:cNvSpPr>
          <p:nvPr/>
        </p:nvSpPr>
        <p:spPr bwMode="auto">
          <a:xfrm>
            <a:off x="0" y="4352925"/>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342900" algn="l"/>
                <a:tab pos="942975" algn="l"/>
                <a:tab pos="1714500" algn="l"/>
                <a:tab pos="2514600" algn="l"/>
                <a:tab pos="3200400" algn="l"/>
                <a:tab pos="3886200" algn="l"/>
                <a:tab pos="4457700" algn="l"/>
                <a:tab pos="5143500" algn="l"/>
              </a:tabLst>
            </a:pPr>
            <a:endParaRPr kumimoji="0" lang="sv-SE" sz="1800" b="0" i="0" u="none" strike="noStrike" cap="none" normalizeH="0" baseline="0" smtClean="0">
              <a:ln>
                <a:noFill/>
              </a:ln>
              <a:solidFill>
                <a:schemeClr val="tx1"/>
              </a:solidFill>
              <a:effectLst/>
              <a:latin typeface="Arial" pitchFamily="34" charset="0"/>
              <a:cs typeface="Arial" pitchFamily="34" charset="0"/>
            </a:endParaRPr>
          </a:p>
        </p:txBody>
      </p:sp>
      <p:sp>
        <p:nvSpPr>
          <p:cNvPr id="2" name="Platshållare för datum 1"/>
          <p:cNvSpPr>
            <a:spLocks noGrp="1"/>
          </p:cNvSpPr>
          <p:nvPr>
            <p:ph type="dt" sz="half" idx="10"/>
          </p:nvPr>
        </p:nvSpPr>
        <p:spPr/>
        <p:txBody>
          <a:bodyPr/>
          <a:lstStyle/>
          <a:p>
            <a:fld id="{AEF1564F-7593-4E8A-BD0D-107B309ABDC8}" type="datetime1">
              <a:rPr lang="sv-SE" smtClean="0"/>
              <a:pPr/>
              <a:t>2012-10-15</a:t>
            </a:fld>
            <a:endParaRPr lang="sv-SE"/>
          </a:p>
        </p:txBody>
      </p:sp>
      <p:sp>
        <p:nvSpPr>
          <p:cNvPr id="3" name="Platshållare för sidfot 2"/>
          <p:cNvSpPr>
            <a:spLocks noGrp="1"/>
          </p:cNvSpPr>
          <p:nvPr>
            <p:ph type="ftr" sz="quarter" idx="11"/>
          </p:nvPr>
        </p:nvSpPr>
        <p:spPr/>
        <p:txBody>
          <a:bodyPr/>
          <a:lstStyle/>
          <a:p>
            <a:r>
              <a:rPr lang="sv-SE" smtClean="0"/>
              <a:t>Studenter om studier på distans                        Haglund &amp; Johansson</a:t>
            </a:r>
            <a:endParaRPr lang="sv-SE"/>
          </a:p>
        </p:txBody>
      </p:sp>
      <p:sp>
        <p:nvSpPr>
          <p:cNvPr id="4" name="Platshållare för bildnummer 3"/>
          <p:cNvSpPr>
            <a:spLocks noGrp="1"/>
          </p:cNvSpPr>
          <p:nvPr>
            <p:ph type="sldNum" sz="quarter" idx="12"/>
          </p:nvPr>
        </p:nvSpPr>
        <p:spPr/>
        <p:txBody>
          <a:bodyPr/>
          <a:lstStyle/>
          <a:p>
            <a:fld id="{F988FF4A-F6C2-4A82-8183-ED2FAD7DE4BB}" type="slidenum">
              <a:rPr lang="sv-SE" smtClean="0"/>
              <a:pPr/>
              <a:t>26</a:t>
            </a:fld>
            <a:endParaRPr lang="sv-SE"/>
          </a:p>
        </p:txBody>
      </p:sp>
      <p:graphicFrame>
        <p:nvGraphicFramePr>
          <p:cNvPr id="11" name="Diagram 10"/>
          <p:cNvGraphicFramePr>
            <a:graphicFrameLocks/>
          </p:cNvGraphicFramePr>
          <p:nvPr>
            <p:extLst>
              <p:ext uri="{D42A27DB-BD31-4B8C-83A1-F6EECF244321}">
                <p14:modId xmlns:p14="http://schemas.microsoft.com/office/powerpoint/2010/main" val="1075541735"/>
              </p:ext>
            </p:extLst>
          </p:nvPr>
        </p:nvGraphicFramePr>
        <p:xfrm>
          <a:off x="1547664" y="1772816"/>
          <a:ext cx="5904656" cy="3312368"/>
        </p:xfrm>
        <a:graphic>
          <a:graphicData uri="http://schemas.openxmlformats.org/drawingml/2006/chart">
            <c:chart xmlns:c="http://schemas.openxmlformats.org/drawingml/2006/chart" xmlns:r="http://schemas.openxmlformats.org/officeDocument/2006/relationships" r:id="rId2"/>
          </a:graphicData>
        </a:graphic>
      </p:graphicFrame>
      <p:pic>
        <p:nvPicPr>
          <p:cNvPr id="12"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648575" y="5157192"/>
            <a:ext cx="1495425" cy="1266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textruta 4"/>
          <p:cNvSpPr txBox="1"/>
          <p:nvPr/>
        </p:nvSpPr>
        <p:spPr>
          <a:xfrm>
            <a:off x="1701502" y="5304783"/>
            <a:ext cx="5184576" cy="369332"/>
          </a:xfrm>
          <a:prstGeom prst="rect">
            <a:avLst/>
          </a:prstGeom>
          <a:noFill/>
        </p:spPr>
        <p:txBody>
          <a:bodyPr wrap="square" rtlCol="0">
            <a:spAutoFit/>
          </a:bodyPr>
          <a:lstStyle/>
          <a:p>
            <a:r>
              <a:rPr lang="sv-SE" i="1" dirty="0" smtClean="0"/>
              <a:t>Distansstudenterna betydligt mer nöjda</a:t>
            </a:r>
            <a:endParaRPr lang="sv-SE" i="1"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ubrik 4"/>
          <p:cNvSpPr>
            <a:spLocks noGrp="1"/>
          </p:cNvSpPr>
          <p:nvPr>
            <p:ph type="title"/>
          </p:nvPr>
        </p:nvSpPr>
        <p:spPr/>
        <p:txBody>
          <a:bodyPr>
            <a:normAutofit/>
          </a:bodyPr>
          <a:lstStyle/>
          <a:p>
            <a:r>
              <a:rPr lang="sv-SE" dirty="0" smtClean="0"/>
              <a:t>Mesta nöjda med kvaliteten</a:t>
            </a:r>
            <a:endParaRPr lang="sv-SE" dirty="0"/>
          </a:p>
        </p:txBody>
      </p:sp>
      <p:sp>
        <p:nvSpPr>
          <p:cNvPr id="6" name="Platshållare för innehåll 5"/>
          <p:cNvSpPr>
            <a:spLocks noGrp="1"/>
          </p:cNvSpPr>
          <p:nvPr>
            <p:ph idx="1"/>
          </p:nvPr>
        </p:nvSpPr>
        <p:spPr>
          <a:xfrm>
            <a:off x="457200" y="1600200"/>
            <a:ext cx="8795320" cy="4525963"/>
          </a:xfrm>
        </p:spPr>
        <p:txBody>
          <a:bodyPr>
            <a:normAutofit fontScale="77500" lnSpcReduction="20000"/>
          </a:bodyPr>
          <a:lstStyle/>
          <a:p>
            <a:endParaRPr lang="sv-SE" dirty="0" smtClean="0"/>
          </a:p>
          <a:p>
            <a:r>
              <a:rPr lang="sv-SE" dirty="0" smtClean="0"/>
              <a:t>Utbildningsledning och skolutveckling</a:t>
            </a:r>
          </a:p>
          <a:p>
            <a:r>
              <a:rPr lang="sv-SE" dirty="0" smtClean="0"/>
              <a:t>Förskollärare</a:t>
            </a:r>
          </a:p>
          <a:p>
            <a:r>
              <a:rPr lang="sv-SE" dirty="0" smtClean="0"/>
              <a:t>Biovetenskapligt program, receptarie</a:t>
            </a:r>
          </a:p>
          <a:p>
            <a:r>
              <a:rPr lang="sv-SE" dirty="0" smtClean="0"/>
              <a:t>Biologiprogrammet</a:t>
            </a:r>
          </a:p>
          <a:p>
            <a:r>
              <a:rPr lang="sv-SE" dirty="0" smtClean="0"/>
              <a:t>Uppdragutbildning</a:t>
            </a:r>
          </a:p>
          <a:p>
            <a:r>
              <a:rPr lang="sv-SE" dirty="0" smtClean="0"/>
              <a:t>Projektledning</a:t>
            </a:r>
          </a:p>
          <a:p>
            <a:r>
              <a:rPr lang="sv-SE" dirty="0" smtClean="0"/>
              <a:t>Grundlärare</a:t>
            </a:r>
          </a:p>
          <a:p>
            <a:r>
              <a:rPr lang="sv-SE" dirty="0" smtClean="0"/>
              <a:t>Speciallärare</a:t>
            </a:r>
          </a:p>
          <a:p>
            <a:r>
              <a:rPr lang="sv-SE" dirty="0" smtClean="0"/>
              <a:t>Specialistsjuksköterska, operation</a:t>
            </a:r>
          </a:p>
          <a:p>
            <a:r>
              <a:rPr lang="sv-SE" dirty="0" smtClean="0"/>
              <a:t>IT, projektledning och affärssystem </a:t>
            </a:r>
          </a:p>
          <a:p>
            <a:endParaRPr lang="sv-SE" dirty="0" smtClean="0"/>
          </a:p>
        </p:txBody>
      </p:sp>
      <p:sp>
        <p:nvSpPr>
          <p:cNvPr id="2" name="Platshållare för datum 1"/>
          <p:cNvSpPr>
            <a:spLocks noGrp="1"/>
          </p:cNvSpPr>
          <p:nvPr>
            <p:ph type="dt" sz="half" idx="10"/>
          </p:nvPr>
        </p:nvSpPr>
        <p:spPr/>
        <p:txBody>
          <a:bodyPr/>
          <a:lstStyle/>
          <a:p>
            <a:fld id="{375361CA-C197-4E06-A995-272A38322209}" type="datetime1">
              <a:rPr lang="sv-SE" smtClean="0"/>
              <a:pPr/>
              <a:t>2012-10-15</a:t>
            </a:fld>
            <a:endParaRPr lang="sv-SE"/>
          </a:p>
        </p:txBody>
      </p:sp>
      <p:sp>
        <p:nvSpPr>
          <p:cNvPr id="3" name="Platshållare för sidfot 2"/>
          <p:cNvSpPr>
            <a:spLocks noGrp="1"/>
          </p:cNvSpPr>
          <p:nvPr>
            <p:ph type="ftr" sz="quarter" idx="11"/>
          </p:nvPr>
        </p:nvSpPr>
        <p:spPr/>
        <p:txBody>
          <a:bodyPr/>
          <a:lstStyle/>
          <a:p>
            <a:r>
              <a:rPr lang="sv-SE" smtClean="0"/>
              <a:t>Studenter om studier på distans                        Haglund &amp; Johansson</a:t>
            </a:r>
            <a:endParaRPr lang="sv-SE"/>
          </a:p>
        </p:txBody>
      </p:sp>
      <p:sp>
        <p:nvSpPr>
          <p:cNvPr id="4" name="Platshållare för bildnummer 3"/>
          <p:cNvSpPr>
            <a:spLocks noGrp="1"/>
          </p:cNvSpPr>
          <p:nvPr>
            <p:ph type="sldNum" sz="quarter" idx="12"/>
          </p:nvPr>
        </p:nvSpPr>
        <p:spPr/>
        <p:txBody>
          <a:bodyPr/>
          <a:lstStyle/>
          <a:p>
            <a:fld id="{F988FF4A-F6C2-4A82-8183-ED2FAD7DE4BB}" type="slidenum">
              <a:rPr lang="sv-SE" smtClean="0"/>
              <a:pPr/>
              <a:t>27</a:t>
            </a:fld>
            <a:endParaRPr lang="sv-SE"/>
          </a:p>
        </p:txBody>
      </p:sp>
      <p:pic>
        <p:nvPicPr>
          <p:cNvPr id="8"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648575" y="5157192"/>
            <a:ext cx="1495425" cy="1266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35651468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ubrik 4"/>
          <p:cNvSpPr>
            <a:spLocks noGrp="1"/>
          </p:cNvSpPr>
          <p:nvPr>
            <p:ph type="title"/>
          </p:nvPr>
        </p:nvSpPr>
        <p:spPr/>
        <p:txBody>
          <a:bodyPr>
            <a:normAutofit/>
          </a:bodyPr>
          <a:lstStyle/>
          <a:p>
            <a:r>
              <a:rPr lang="sv-SE" dirty="0" smtClean="0"/>
              <a:t>Diskussion - frågor</a:t>
            </a:r>
            <a:endParaRPr lang="sv-SE" dirty="0"/>
          </a:p>
        </p:txBody>
      </p:sp>
      <p:sp>
        <p:nvSpPr>
          <p:cNvPr id="6" name="Platshållare för innehåll 5"/>
          <p:cNvSpPr>
            <a:spLocks noGrp="1"/>
          </p:cNvSpPr>
          <p:nvPr>
            <p:ph idx="1"/>
          </p:nvPr>
        </p:nvSpPr>
        <p:spPr>
          <a:xfrm>
            <a:off x="457200" y="1600200"/>
            <a:ext cx="8795320" cy="4525963"/>
          </a:xfrm>
        </p:spPr>
        <p:txBody>
          <a:bodyPr>
            <a:normAutofit/>
          </a:bodyPr>
          <a:lstStyle/>
          <a:p>
            <a:r>
              <a:rPr lang="sv-SE" dirty="0" smtClean="0"/>
              <a:t>Varför är distansstudenterna mer nöjda än campusstudenterna?</a:t>
            </a:r>
          </a:p>
          <a:p>
            <a:r>
              <a:rPr lang="sv-SE" dirty="0" smtClean="0"/>
              <a:t>Hur använder vi resultaten – hur öppet skall det vara?</a:t>
            </a:r>
          </a:p>
          <a:p>
            <a:r>
              <a:rPr lang="sv-SE" dirty="0" smtClean="0"/>
              <a:t>Frågeuppsättning generellt? Har vi missat något..</a:t>
            </a:r>
          </a:p>
          <a:p>
            <a:r>
              <a:rPr lang="sv-SE" dirty="0" smtClean="0"/>
              <a:t>Temafrågor 2012+? Förslag till frågeområden</a:t>
            </a:r>
          </a:p>
          <a:p>
            <a:r>
              <a:rPr lang="sv-SE" dirty="0" smtClean="0"/>
              <a:t>Samarbete kring enkäter?</a:t>
            </a:r>
          </a:p>
        </p:txBody>
      </p:sp>
      <p:sp>
        <p:nvSpPr>
          <p:cNvPr id="2" name="Platshållare för datum 1"/>
          <p:cNvSpPr>
            <a:spLocks noGrp="1"/>
          </p:cNvSpPr>
          <p:nvPr>
            <p:ph type="dt" sz="half" idx="10"/>
          </p:nvPr>
        </p:nvSpPr>
        <p:spPr/>
        <p:txBody>
          <a:bodyPr/>
          <a:lstStyle/>
          <a:p>
            <a:fld id="{375361CA-C197-4E06-A995-272A38322209}" type="datetime1">
              <a:rPr lang="sv-SE" smtClean="0"/>
              <a:pPr/>
              <a:t>2012-10-15</a:t>
            </a:fld>
            <a:endParaRPr lang="sv-SE"/>
          </a:p>
        </p:txBody>
      </p:sp>
      <p:sp>
        <p:nvSpPr>
          <p:cNvPr id="3" name="Platshållare för sidfot 2"/>
          <p:cNvSpPr>
            <a:spLocks noGrp="1"/>
          </p:cNvSpPr>
          <p:nvPr>
            <p:ph type="ftr" sz="quarter" idx="11"/>
          </p:nvPr>
        </p:nvSpPr>
        <p:spPr/>
        <p:txBody>
          <a:bodyPr/>
          <a:lstStyle/>
          <a:p>
            <a:r>
              <a:rPr lang="sv-SE" smtClean="0"/>
              <a:t>Studenter om studier på distans                        Haglund &amp; Johansson</a:t>
            </a:r>
            <a:endParaRPr lang="sv-SE"/>
          </a:p>
        </p:txBody>
      </p:sp>
      <p:sp>
        <p:nvSpPr>
          <p:cNvPr id="4" name="Platshållare för bildnummer 3"/>
          <p:cNvSpPr>
            <a:spLocks noGrp="1"/>
          </p:cNvSpPr>
          <p:nvPr>
            <p:ph type="sldNum" sz="quarter" idx="12"/>
          </p:nvPr>
        </p:nvSpPr>
        <p:spPr/>
        <p:txBody>
          <a:bodyPr/>
          <a:lstStyle/>
          <a:p>
            <a:fld id="{F988FF4A-F6C2-4A82-8183-ED2FAD7DE4BB}" type="slidenum">
              <a:rPr lang="sv-SE" smtClean="0"/>
              <a:pPr/>
              <a:t>28</a:t>
            </a:fld>
            <a:endParaRPr lang="sv-SE"/>
          </a:p>
        </p:txBody>
      </p:sp>
      <p:pic>
        <p:nvPicPr>
          <p:cNvPr id="8"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697816" y="5517232"/>
            <a:ext cx="1495425" cy="1266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70986318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ubrik 4"/>
          <p:cNvSpPr>
            <a:spLocks noGrp="1"/>
          </p:cNvSpPr>
          <p:nvPr>
            <p:ph type="title"/>
          </p:nvPr>
        </p:nvSpPr>
        <p:spPr/>
        <p:txBody>
          <a:bodyPr>
            <a:normAutofit/>
          </a:bodyPr>
          <a:lstStyle/>
          <a:p>
            <a:r>
              <a:rPr lang="sv-SE" dirty="0" smtClean="0"/>
              <a:t>Rapporter</a:t>
            </a:r>
            <a:endParaRPr lang="sv-SE" dirty="0"/>
          </a:p>
        </p:txBody>
      </p:sp>
      <p:sp>
        <p:nvSpPr>
          <p:cNvPr id="6" name="Platshållare för innehåll 5"/>
          <p:cNvSpPr>
            <a:spLocks noGrp="1"/>
          </p:cNvSpPr>
          <p:nvPr>
            <p:ph idx="1"/>
          </p:nvPr>
        </p:nvSpPr>
        <p:spPr>
          <a:xfrm>
            <a:off x="457200" y="1600200"/>
            <a:ext cx="8075240" cy="4525963"/>
          </a:xfrm>
        </p:spPr>
        <p:txBody>
          <a:bodyPr>
            <a:normAutofit/>
          </a:bodyPr>
          <a:lstStyle/>
          <a:p>
            <a:r>
              <a:rPr lang="sv-SE" sz="2400" dirty="0"/>
              <a:t>Distansutbildning på högskolan, Tema: Utbildning Rapport 2012:6</a:t>
            </a:r>
          </a:p>
          <a:p>
            <a:r>
              <a:rPr lang="sv-SE" sz="2400" dirty="0" smtClean="0"/>
              <a:t>Kartläggning </a:t>
            </a:r>
            <a:r>
              <a:rPr lang="sv-SE" sz="2400" dirty="0"/>
              <a:t>av distansverksamheten vid universitet och högskolor, Rapport 2011:2R HSV</a:t>
            </a:r>
          </a:p>
          <a:p>
            <a:r>
              <a:rPr lang="sv-SE" sz="2400" dirty="0"/>
              <a:t>Utbildning &amp; lärande Att bilda lärare i digital kompetens, </a:t>
            </a:r>
            <a:r>
              <a:rPr lang="sv-SE" sz="2400" dirty="0" err="1"/>
              <a:t>vol</a:t>
            </a:r>
            <a:r>
              <a:rPr lang="sv-SE" sz="2400" dirty="0"/>
              <a:t> 5, Lindblom J m </a:t>
            </a:r>
            <a:r>
              <a:rPr lang="sv-SE" sz="2400" dirty="0" err="1"/>
              <a:t>fl</a:t>
            </a:r>
            <a:endParaRPr lang="sv-SE" sz="2400" dirty="0"/>
          </a:p>
          <a:p>
            <a:r>
              <a:rPr lang="sv-SE" sz="2400" dirty="0" smtClean="0"/>
              <a:t>Nudel – Nätburen undervisning, distanspedagogik och e-lärande, Rapport delprojekt 1, Lundin, J m </a:t>
            </a:r>
            <a:r>
              <a:rPr lang="sv-SE" sz="2400" dirty="0" err="1" smtClean="0"/>
              <a:t>fl</a:t>
            </a:r>
            <a:endParaRPr lang="sv-SE" sz="2400" dirty="0" smtClean="0"/>
          </a:p>
          <a:p>
            <a:endParaRPr lang="sv-SE" dirty="0"/>
          </a:p>
          <a:p>
            <a:pPr marL="0" indent="0">
              <a:buNone/>
            </a:pPr>
            <a:endParaRPr lang="sv-SE" dirty="0" smtClean="0"/>
          </a:p>
          <a:p>
            <a:endParaRPr lang="sv-SE" dirty="0" smtClean="0"/>
          </a:p>
        </p:txBody>
      </p:sp>
      <p:sp>
        <p:nvSpPr>
          <p:cNvPr id="2" name="Platshållare för datum 1"/>
          <p:cNvSpPr>
            <a:spLocks noGrp="1"/>
          </p:cNvSpPr>
          <p:nvPr>
            <p:ph type="dt" sz="half" idx="10"/>
          </p:nvPr>
        </p:nvSpPr>
        <p:spPr/>
        <p:txBody>
          <a:bodyPr/>
          <a:lstStyle/>
          <a:p>
            <a:fld id="{FA97611E-4E3E-4354-8A34-036AF11C32C4}" type="datetime1">
              <a:rPr lang="sv-SE" smtClean="0"/>
              <a:pPr/>
              <a:t>2012-10-15</a:t>
            </a:fld>
            <a:endParaRPr lang="sv-SE"/>
          </a:p>
        </p:txBody>
      </p:sp>
      <p:sp>
        <p:nvSpPr>
          <p:cNvPr id="3" name="Platshållare för sidfot 2"/>
          <p:cNvSpPr>
            <a:spLocks noGrp="1"/>
          </p:cNvSpPr>
          <p:nvPr>
            <p:ph type="ftr" sz="quarter" idx="11"/>
          </p:nvPr>
        </p:nvSpPr>
        <p:spPr/>
        <p:txBody>
          <a:bodyPr/>
          <a:lstStyle/>
          <a:p>
            <a:r>
              <a:rPr lang="sv-SE" smtClean="0"/>
              <a:t>Studenter om studier på distans                        Haglund &amp; Johansson</a:t>
            </a:r>
            <a:endParaRPr lang="sv-SE"/>
          </a:p>
        </p:txBody>
      </p:sp>
      <p:sp>
        <p:nvSpPr>
          <p:cNvPr id="4" name="Platshållare för bildnummer 3"/>
          <p:cNvSpPr>
            <a:spLocks noGrp="1"/>
          </p:cNvSpPr>
          <p:nvPr>
            <p:ph type="sldNum" sz="quarter" idx="12"/>
          </p:nvPr>
        </p:nvSpPr>
        <p:spPr/>
        <p:txBody>
          <a:bodyPr/>
          <a:lstStyle/>
          <a:p>
            <a:fld id="{F988FF4A-F6C2-4A82-8183-ED2FAD7DE4BB}" type="slidenum">
              <a:rPr lang="sv-SE" smtClean="0"/>
              <a:pPr/>
              <a:t>29</a:t>
            </a:fld>
            <a:endParaRPr lang="sv-SE"/>
          </a:p>
        </p:txBody>
      </p:sp>
      <p:pic>
        <p:nvPicPr>
          <p:cNvPr id="8"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648575" y="5157192"/>
            <a:ext cx="1495425" cy="1266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649284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extruta 1"/>
          <p:cNvSpPr txBox="1">
            <a:spLocks noChangeArrowheads="1"/>
          </p:cNvSpPr>
          <p:nvPr/>
        </p:nvSpPr>
        <p:spPr bwMode="auto">
          <a:xfrm>
            <a:off x="6846959" y="3284984"/>
            <a:ext cx="1800225" cy="922338"/>
          </a:xfrm>
          <a:prstGeom prst="rect">
            <a:avLst/>
          </a:prstGeom>
          <a:solidFill>
            <a:srgbClr val="FF0000"/>
          </a:solidFill>
          <a:ln w="9525">
            <a:solidFill>
              <a:schemeClr val="tx1"/>
            </a:solidFill>
            <a:miter lim="800000"/>
            <a:headEnd/>
            <a:tailEnd/>
          </a:ln>
        </p:spPr>
        <p:txBody>
          <a:bodyPr>
            <a:spAutoFit/>
          </a:bodyPr>
          <a:lstStyle/>
          <a:p>
            <a:pPr>
              <a:defRPr/>
            </a:pPr>
            <a:r>
              <a:rPr lang="sv-SE" dirty="0"/>
              <a:t>Nöjd med utbildningens kvalitet</a:t>
            </a:r>
          </a:p>
        </p:txBody>
      </p:sp>
      <p:sp>
        <p:nvSpPr>
          <p:cNvPr id="5124" name="textruta 3"/>
          <p:cNvSpPr txBox="1">
            <a:spLocks noChangeArrowheads="1"/>
          </p:cNvSpPr>
          <p:nvPr/>
        </p:nvSpPr>
        <p:spPr bwMode="auto">
          <a:xfrm>
            <a:off x="395288" y="692150"/>
            <a:ext cx="2089150" cy="1200329"/>
          </a:xfrm>
          <a:prstGeom prst="rect">
            <a:avLst/>
          </a:prstGeom>
          <a:solidFill>
            <a:schemeClr val="tx2">
              <a:lumMod val="20000"/>
              <a:lumOff val="80000"/>
            </a:schemeClr>
          </a:solidFill>
          <a:ln w="9525">
            <a:solidFill>
              <a:schemeClr val="tx1"/>
            </a:solidFill>
            <a:miter lim="800000"/>
            <a:headEnd/>
            <a:tailEnd/>
          </a:ln>
        </p:spPr>
        <p:txBody>
          <a:bodyPr>
            <a:spAutoFit/>
          </a:bodyPr>
          <a:lstStyle/>
          <a:p>
            <a:pPr>
              <a:defRPr/>
            </a:pPr>
            <a:r>
              <a:rPr lang="sv-SE" dirty="0"/>
              <a:t>Lärare:</a:t>
            </a:r>
          </a:p>
          <a:p>
            <a:pPr>
              <a:buFont typeface="Arial" charset="0"/>
              <a:buChar char="•"/>
              <a:defRPr/>
            </a:pPr>
            <a:r>
              <a:rPr lang="sv-SE" dirty="0" smtClean="0"/>
              <a:t>Kunniga</a:t>
            </a:r>
            <a:endParaRPr lang="sv-SE" dirty="0"/>
          </a:p>
          <a:p>
            <a:pPr>
              <a:buFont typeface="Arial" charset="0"/>
              <a:buChar char="•"/>
              <a:defRPr/>
            </a:pPr>
            <a:r>
              <a:rPr lang="sv-SE" dirty="0" smtClean="0"/>
              <a:t>Stödjande</a:t>
            </a:r>
            <a:endParaRPr lang="sv-SE" dirty="0"/>
          </a:p>
          <a:p>
            <a:pPr>
              <a:defRPr/>
            </a:pPr>
            <a:endParaRPr lang="sv-SE" dirty="0"/>
          </a:p>
        </p:txBody>
      </p:sp>
      <p:sp>
        <p:nvSpPr>
          <p:cNvPr id="5125" name="textruta 4"/>
          <p:cNvSpPr txBox="1">
            <a:spLocks noChangeArrowheads="1"/>
          </p:cNvSpPr>
          <p:nvPr/>
        </p:nvSpPr>
        <p:spPr bwMode="auto">
          <a:xfrm>
            <a:off x="2987675" y="2636838"/>
            <a:ext cx="3313113" cy="2862322"/>
          </a:xfrm>
          <a:prstGeom prst="rect">
            <a:avLst/>
          </a:prstGeom>
          <a:solidFill>
            <a:srgbClr val="92D050"/>
          </a:solidFill>
          <a:ln w="9525">
            <a:solidFill>
              <a:schemeClr val="tx1"/>
            </a:solidFill>
            <a:miter lim="800000"/>
            <a:headEnd/>
            <a:tailEnd/>
          </a:ln>
        </p:spPr>
        <p:txBody>
          <a:bodyPr>
            <a:spAutoFit/>
          </a:bodyPr>
          <a:lstStyle/>
          <a:p>
            <a:pPr fontAlgn="t">
              <a:defRPr/>
            </a:pPr>
            <a:r>
              <a:rPr lang="sv-SE" dirty="0"/>
              <a:t>Vad man lärt sig</a:t>
            </a:r>
            <a:r>
              <a:rPr lang="sv-SE" dirty="0" smtClean="0"/>
              <a:t>:</a:t>
            </a:r>
          </a:p>
          <a:p>
            <a:pPr fontAlgn="t">
              <a:defRPr/>
            </a:pPr>
            <a:endParaRPr lang="sv-SE" dirty="0"/>
          </a:p>
          <a:p>
            <a:pPr fontAlgn="t">
              <a:buFont typeface="Arial" charset="0"/>
              <a:buChar char="•"/>
              <a:defRPr/>
            </a:pPr>
            <a:r>
              <a:rPr lang="sv-SE" dirty="0"/>
              <a:t>Yrkesrelaterade kunskaper och färdigheter</a:t>
            </a:r>
          </a:p>
          <a:p>
            <a:pPr fontAlgn="t">
              <a:buFont typeface="Arial" charset="0"/>
              <a:buChar char="•"/>
              <a:defRPr/>
            </a:pPr>
            <a:r>
              <a:rPr lang="sv-SE" dirty="0"/>
              <a:t>Breddad allmänbildning</a:t>
            </a:r>
          </a:p>
          <a:p>
            <a:pPr fontAlgn="t">
              <a:buFont typeface="Arial" charset="0"/>
              <a:buChar char="•"/>
              <a:defRPr/>
            </a:pPr>
            <a:r>
              <a:rPr lang="sv-SE" dirty="0"/>
              <a:t>Tänka kritiskt och analytiskt</a:t>
            </a:r>
          </a:p>
          <a:p>
            <a:pPr fontAlgn="t">
              <a:buFont typeface="Arial" charset="0"/>
              <a:buChar char="•"/>
              <a:defRPr/>
            </a:pPr>
            <a:r>
              <a:rPr lang="sv-SE" dirty="0"/>
              <a:t>Samarbeta med andra</a:t>
            </a:r>
          </a:p>
          <a:p>
            <a:pPr fontAlgn="t">
              <a:buFont typeface="Arial" charset="0"/>
              <a:buChar char="•"/>
              <a:defRPr/>
            </a:pPr>
            <a:r>
              <a:rPr lang="sv-SE" dirty="0"/>
              <a:t>Ta del av aktuell forskning</a:t>
            </a:r>
          </a:p>
          <a:p>
            <a:pPr fontAlgn="t">
              <a:buFont typeface="Arial" charset="0"/>
              <a:buChar char="•"/>
              <a:defRPr/>
            </a:pPr>
            <a:r>
              <a:rPr lang="sv-SE" dirty="0"/>
              <a:t>Skriva tydligt och klart</a:t>
            </a:r>
          </a:p>
          <a:p>
            <a:pPr fontAlgn="t">
              <a:buFont typeface="Arial" charset="0"/>
              <a:buChar char="•"/>
              <a:defRPr/>
            </a:pPr>
            <a:r>
              <a:rPr lang="sv-SE" dirty="0" smtClean="0"/>
              <a:t>Tala </a:t>
            </a:r>
            <a:r>
              <a:rPr lang="sv-SE" dirty="0"/>
              <a:t>tydligt och klart </a:t>
            </a:r>
          </a:p>
        </p:txBody>
      </p:sp>
      <p:sp>
        <p:nvSpPr>
          <p:cNvPr id="5127" name="textruta 6"/>
          <p:cNvSpPr txBox="1">
            <a:spLocks noChangeArrowheads="1"/>
          </p:cNvSpPr>
          <p:nvPr/>
        </p:nvSpPr>
        <p:spPr bwMode="auto">
          <a:xfrm>
            <a:off x="3118029" y="691271"/>
            <a:ext cx="2519933" cy="1477328"/>
          </a:xfrm>
          <a:prstGeom prst="rect">
            <a:avLst/>
          </a:prstGeom>
          <a:solidFill>
            <a:srgbClr val="FFFF00"/>
          </a:solidFill>
          <a:ln w="9525">
            <a:solidFill>
              <a:schemeClr val="tx1"/>
            </a:solidFill>
            <a:miter lim="800000"/>
            <a:headEnd/>
            <a:tailEnd/>
          </a:ln>
        </p:spPr>
        <p:txBody>
          <a:bodyPr wrap="square">
            <a:spAutoFit/>
          </a:bodyPr>
          <a:lstStyle/>
          <a:p>
            <a:pPr marL="285750" indent="-285750">
              <a:buFont typeface="Arial" pitchFamily="34" charset="0"/>
              <a:buChar char="•"/>
              <a:defRPr/>
            </a:pPr>
            <a:r>
              <a:rPr lang="sv-SE" dirty="0" smtClean="0"/>
              <a:t>Studietempo</a:t>
            </a:r>
          </a:p>
          <a:p>
            <a:pPr marL="285750" indent="-285750">
              <a:buFont typeface="Arial" pitchFamily="34" charset="0"/>
              <a:buChar char="•"/>
              <a:defRPr/>
            </a:pPr>
            <a:r>
              <a:rPr lang="sv-SE" dirty="0" smtClean="0"/>
              <a:t>Studiestress</a:t>
            </a:r>
          </a:p>
          <a:p>
            <a:pPr marL="285750" indent="-285750">
              <a:buFont typeface="Arial" pitchFamily="34" charset="0"/>
              <a:buChar char="•"/>
              <a:defRPr/>
            </a:pPr>
            <a:r>
              <a:rPr lang="sv-SE" dirty="0" smtClean="0"/>
              <a:t>Balans teori/praktik</a:t>
            </a:r>
          </a:p>
          <a:p>
            <a:pPr marL="285750" indent="-285750">
              <a:buFont typeface="Arial" pitchFamily="34" charset="0"/>
              <a:buChar char="•"/>
              <a:defRPr/>
            </a:pPr>
            <a:r>
              <a:rPr lang="sv-SE" dirty="0" smtClean="0"/>
              <a:t>Studentinflytande</a:t>
            </a:r>
          </a:p>
          <a:p>
            <a:pPr marL="285750" indent="-285750">
              <a:buFont typeface="Arial" pitchFamily="34" charset="0"/>
              <a:buChar char="•"/>
              <a:defRPr/>
            </a:pPr>
            <a:r>
              <a:rPr lang="sv-SE" dirty="0" smtClean="0"/>
              <a:t>Attityd till IKT</a:t>
            </a:r>
            <a:endParaRPr lang="sv-SE" dirty="0"/>
          </a:p>
        </p:txBody>
      </p:sp>
      <p:sp>
        <p:nvSpPr>
          <p:cNvPr id="5128" name="textruta 8"/>
          <p:cNvSpPr txBox="1">
            <a:spLocks noChangeArrowheads="1"/>
          </p:cNvSpPr>
          <p:nvPr/>
        </p:nvSpPr>
        <p:spPr bwMode="auto">
          <a:xfrm>
            <a:off x="448574" y="2665943"/>
            <a:ext cx="1963185" cy="3139321"/>
          </a:xfrm>
          <a:prstGeom prst="rect">
            <a:avLst/>
          </a:prstGeom>
          <a:solidFill>
            <a:schemeClr val="tx2">
              <a:lumMod val="20000"/>
              <a:lumOff val="80000"/>
            </a:schemeClr>
          </a:solidFill>
          <a:ln w="9525">
            <a:solidFill>
              <a:schemeClr val="tx1"/>
            </a:solidFill>
            <a:miter lim="800000"/>
            <a:headEnd/>
            <a:tailEnd/>
          </a:ln>
        </p:spPr>
        <p:txBody>
          <a:bodyPr wrap="square">
            <a:spAutoFit/>
          </a:bodyPr>
          <a:lstStyle/>
          <a:p>
            <a:pPr>
              <a:defRPr/>
            </a:pPr>
            <a:r>
              <a:rPr lang="sv-SE" dirty="0" smtClean="0">
                <a:cs typeface="Times New Roman" pitchFamily="18" charset="0"/>
              </a:rPr>
              <a:t>Stödfunktioner</a:t>
            </a:r>
            <a:endParaRPr lang="sv-SE" dirty="0">
              <a:cs typeface="Times New Roman" pitchFamily="18" charset="0"/>
            </a:endParaRPr>
          </a:p>
          <a:p>
            <a:pPr fontAlgn="t">
              <a:buFont typeface="Arial" charset="0"/>
              <a:buChar char="•"/>
              <a:defRPr/>
            </a:pPr>
            <a:r>
              <a:rPr lang="sv-SE" dirty="0"/>
              <a:t>IKT</a:t>
            </a:r>
          </a:p>
          <a:p>
            <a:pPr fontAlgn="t">
              <a:buFont typeface="Arial" charset="0"/>
              <a:buChar char="•"/>
              <a:defRPr/>
            </a:pPr>
            <a:r>
              <a:rPr lang="sv-SE" dirty="0" smtClean="0"/>
              <a:t>Studieplattformar</a:t>
            </a:r>
            <a:endParaRPr lang="sv-SE" dirty="0"/>
          </a:p>
          <a:p>
            <a:pPr fontAlgn="t">
              <a:buFont typeface="Arial" charset="0"/>
              <a:buChar char="•"/>
              <a:defRPr/>
            </a:pPr>
            <a:r>
              <a:rPr lang="sv-SE" dirty="0" smtClean="0"/>
              <a:t>Telebild/film</a:t>
            </a:r>
            <a:endParaRPr lang="sv-SE" dirty="0"/>
          </a:p>
          <a:p>
            <a:pPr fontAlgn="t">
              <a:buFont typeface="Arial" charset="0"/>
              <a:buChar char="•"/>
              <a:defRPr/>
            </a:pPr>
            <a:r>
              <a:rPr lang="sv-SE" dirty="0" smtClean="0"/>
              <a:t>Administrativ </a:t>
            </a:r>
            <a:r>
              <a:rPr lang="sv-SE" dirty="0"/>
              <a:t>personal</a:t>
            </a:r>
          </a:p>
          <a:p>
            <a:pPr fontAlgn="t">
              <a:buFont typeface="Arial" charset="0"/>
              <a:buChar char="•"/>
              <a:defRPr/>
            </a:pPr>
            <a:r>
              <a:rPr lang="sv-SE" dirty="0" smtClean="0"/>
              <a:t>Studievägledning</a:t>
            </a:r>
            <a:endParaRPr lang="sv-SE" dirty="0"/>
          </a:p>
          <a:p>
            <a:pPr fontAlgn="t">
              <a:buFont typeface="Arial" charset="0"/>
              <a:buChar char="•"/>
              <a:defRPr/>
            </a:pPr>
            <a:r>
              <a:rPr lang="sv-SE" dirty="0"/>
              <a:t>Biblioteksservice</a:t>
            </a:r>
          </a:p>
          <a:p>
            <a:pPr fontAlgn="t">
              <a:buFont typeface="Arial" charset="0"/>
              <a:buChar char="•"/>
              <a:defRPr/>
            </a:pPr>
            <a:r>
              <a:rPr lang="sv-SE" dirty="0" smtClean="0"/>
              <a:t>Lärcentrum</a:t>
            </a:r>
            <a:endParaRPr lang="sv-SE" dirty="0"/>
          </a:p>
          <a:p>
            <a:pPr fontAlgn="t">
              <a:buFont typeface="Arial" charset="0"/>
              <a:buChar char="•"/>
              <a:defRPr/>
            </a:pPr>
            <a:r>
              <a:rPr lang="sv-SE" dirty="0"/>
              <a:t>m.m.</a:t>
            </a:r>
          </a:p>
          <a:p>
            <a:pPr>
              <a:defRPr/>
            </a:pPr>
            <a:endParaRPr lang="sv-SE" dirty="0"/>
          </a:p>
        </p:txBody>
      </p:sp>
      <p:cxnSp>
        <p:nvCxnSpPr>
          <p:cNvPr id="12" name="Rak pil 11"/>
          <p:cNvCxnSpPr>
            <a:stCxn id="5124" idx="2"/>
          </p:cNvCxnSpPr>
          <p:nvPr/>
        </p:nvCxnSpPr>
        <p:spPr>
          <a:xfrm>
            <a:off x="1439863" y="1892479"/>
            <a:ext cx="827881" cy="456401"/>
          </a:xfrm>
          <a:prstGeom prst="straightConnector1">
            <a:avLst/>
          </a:prstGeom>
          <a:ln w="38100">
            <a:solidFill>
              <a:srgbClr val="C00000"/>
            </a:solidFill>
            <a:tailEnd type="arrow"/>
          </a:ln>
        </p:spPr>
        <p:style>
          <a:lnRef idx="1">
            <a:schemeClr val="accent1"/>
          </a:lnRef>
          <a:fillRef idx="0">
            <a:schemeClr val="accent1"/>
          </a:fillRef>
          <a:effectRef idx="0">
            <a:schemeClr val="accent1"/>
          </a:effectRef>
          <a:fontRef idx="minor">
            <a:schemeClr val="tx1"/>
          </a:fontRef>
        </p:style>
      </p:cxnSp>
      <p:cxnSp>
        <p:nvCxnSpPr>
          <p:cNvPr id="14" name="Rak pil 13"/>
          <p:cNvCxnSpPr/>
          <p:nvPr/>
        </p:nvCxnSpPr>
        <p:spPr>
          <a:xfrm flipV="1">
            <a:off x="2411760" y="4077072"/>
            <a:ext cx="360040" cy="72008"/>
          </a:xfrm>
          <a:prstGeom prst="straightConnector1">
            <a:avLst/>
          </a:prstGeom>
          <a:ln w="38100">
            <a:solidFill>
              <a:srgbClr val="C00000"/>
            </a:solidFill>
            <a:tailEnd type="arrow"/>
          </a:ln>
        </p:spPr>
        <p:style>
          <a:lnRef idx="1">
            <a:schemeClr val="accent1"/>
          </a:lnRef>
          <a:fillRef idx="0">
            <a:schemeClr val="accent1"/>
          </a:fillRef>
          <a:effectRef idx="0">
            <a:schemeClr val="accent1"/>
          </a:effectRef>
          <a:fontRef idx="minor">
            <a:schemeClr val="tx1"/>
          </a:fontRef>
        </p:style>
      </p:cxnSp>
      <p:sp>
        <p:nvSpPr>
          <p:cNvPr id="19" name="Höger 18"/>
          <p:cNvSpPr/>
          <p:nvPr/>
        </p:nvSpPr>
        <p:spPr>
          <a:xfrm>
            <a:off x="6300192" y="3640574"/>
            <a:ext cx="468801" cy="288925"/>
          </a:xfrm>
          <a:prstGeom prst="rightArrow">
            <a:avLst/>
          </a:prstGeom>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sv-SE"/>
          </a:p>
        </p:txBody>
      </p:sp>
      <p:sp>
        <p:nvSpPr>
          <p:cNvPr id="17" name="textruta 2"/>
          <p:cNvSpPr txBox="1">
            <a:spLocks noChangeArrowheads="1"/>
          </p:cNvSpPr>
          <p:nvPr/>
        </p:nvSpPr>
        <p:spPr bwMode="auto">
          <a:xfrm>
            <a:off x="3203848" y="5805264"/>
            <a:ext cx="4895850" cy="646113"/>
          </a:xfrm>
          <a:prstGeom prst="rect">
            <a:avLst/>
          </a:prstGeom>
          <a:solidFill>
            <a:schemeClr val="accent6">
              <a:lumMod val="40000"/>
              <a:lumOff val="60000"/>
            </a:schemeClr>
          </a:solidFill>
          <a:ln w="9525">
            <a:solidFill>
              <a:schemeClr val="tx1"/>
            </a:solidFill>
            <a:miter lim="800000"/>
            <a:headEnd/>
            <a:tailEnd/>
          </a:ln>
        </p:spPr>
        <p:txBody>
          <a:bodyPr>
            <a:spAutoFit/>
          </a:bodyPr>
          <a:lstStyle>
            <a:defPPr>
              <a:defRPr lang="sv-SE"/>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r>
              <a:rPr lang="sv-SE" dirty="0"/>
              <a:t>Öppna frågor:</a:t>
            </a:r>
          </a:p>
          <a:p>
            <a:r>
              <a:rPr lang="sv-SE" dirty="0"/>
              <a:t>Särskilt bra – Mindre bra – Saknats – Förslag</a:t>
            </a:r>
          </a:p>
        </p:txBody>
      </p:sp>
      <p:sp>
        <p:nvSpPr>
          <p:cNvPr id="20" name="textruta 2"/>
          <p:cNvSpPr txBox="1">
            <a:spLocks noChangeArrowheads="1"/>
          </p:cNvSpPr>
          <p:nvPr/>
        </p:nvSpPr>
        <p:spPr bwMode="auto">
          <a:xfrm>
            <a:off x="6192179" y="691270"/>
            <a:ext cx="2664296" cy="1477328"/>
          </a:xfrm>
          <a:prstGeom prst="rect">
            <a:avLst/>
          </a:prstGeom>
          <a:gradFill rotWithShape="0">
            <a:gsLst>
              <a:gs pos="0">
                <a:srgbClr val="8488C4"/>
              </a:gs>
              <a:gs pos="53000">
                <a:srgbClr val="D4DEFF"/>
              </a:gs>
              <a:gs pos="83000">
                <a:srgbClr val="D4DEFF"/>
              </a:gs>
              <a:gs pos="100000">
                <a:srgbClr val="96AB94"/>
              </a:gs>
            </a:gsLst>
            <a:lin ang="5400000"/>
          </a:gradFill>
          <a:ln w="9525">
            <a:solidFill>
              <a:schemeClr val="tx1"/>
            </a:solidFill>
            <a:miter lim="800000"/>
            <a:headEnd/>
            <a:tailEnd/>
          </a:ln>
        </p:spPr>
        <p:txBody>
          <a:bodyPr wrap="square">
            <a:spAutoFit/>
          </a:bodyPr>
          <a:lstStyle/>
          <a:p>
            <a:pPr>
              <a:buFont typeface="Arial" pitchFamily="34" charset="0"/>
              <a:buChar char="•"/>
            </a:pPr>
            <a:r>
              <a:rPr lang="sv-SE" dirty="0" smtClean="0"/>
              <a:t>Ålder</a:t>
            </a:r>
          </a:p>
          <a:p>
            <a:pPr>
              <a:buFont typeface="Arial" pitchFamily="34" charset="0"/>
              <a:buChar char="•"/>
            </a:pPr>
            <a:r>
              <a:rPr lang="sv-SE" dirty="0" smtClean="0"/>
              <a:t>Kön</a:t>
            </a:r>
          </a:p>
          <a:p>
            <a:pPr>
              <a:buFont typeface="Arial" pitchFamily="34" charset="0"/>
              <a:buChar char="•"/>
            </a:pPr>
            <a:r>
              <a:rPr lang="sv-SE" dirty="0" smtClean="0"/>
              <a:t>Program</a:t>
            </a:r>
          </a:p>
          <a:p>
            <a:pPr>
              <a:buFont typeface="Arial" pitchFamily="34" charset="0"/>
              <a:buChar char="•"/>
            </a:pPr>
            <a:r>
              <a:rPr lang="sv-SE" dirty="0" smtClean="0"/>
              <a:t>Helfart/halvfart</a:t>
            </a:r>
          </a:p>
          <a:p>
            <a:pPr>
              <a:buFont typeface="Arial" pitchFamily="34" charset="0"/>
              <a:buChar char="•"/>
            </a:pPr>
            <a:r>
              <a:rPr lang="sv-SE" dirty="0" smtClean="0"/>
              <a:t>Bostadsort</a:t>
            </a:r>
            <a:endParaRPr lang="sv-SE" dirty="0"/>
          </a:p>
        </p:txBody>
      </p:sp>
      <p:cxnSp>
        <p:nvCxnSpPr>
          <p:cNvPr id="23" name="Rak pil 22"/>
          <p:cNvCxnSpPr>
            <a:stCxn id="5127" idx="2"/>
          </p:cNvCxnSpPr>
          <p:nvPr/>
        </p:nvCxnSpPr>
        <p:spPr>
          <a:xfrm flipH="1">
            <a:off x="4363515" y="2168599"/>
            <a:ext cx="14481" cy="401096"/>
          </a:xfrm>
          <a:prstGeom prst="straightConnector1">
            <a:avLst/>
          </a:prstGeom>
          <a:ln w="38100">
            <a:solidFill>
              <a:srgbClr val="C00000"/>
            </a:solidFill>
            <a:tailEnd type="arrow"/>
          </a:ln>
        </p:spPr>
        <p:style>
          <a:lnRef idx="1">
            <a:schemeClr val="accent1"/>
          </a:lnRef>
          <a:fillRef idx="0">
            <a:schemeClr val="accent1"/>
          </a:fillRef>
          <a:effectRef idx="0">
            <a:schemeClr val="accent1"/>
          </a:effectRef>
          <a:fontRef idx="minor">
            <a:schemeClr val="tx1"/>
          </a:fontRef>
        </p:style>
      </p:cxnSp>
      <p:cxnSp>
        <p:nvCxnSpPr>
          <p:cNvPr id="24" name="Rak pil 23"/>
          <p:cNvCxnSpPr>
            <a:stCxn id="20" idx="2"/>
          </p:cNvCxnSpPr>
          <p:nvPr/>
        </p:nvCxnSpPr>
        <p:spPr>
          <a:xfrm flipH="1">
            <a:off x="6876257" y="2168598"/>
            <a:ext cx="648070" cy="324298"/>
          </a:xfrm>
          <a:prstGeom prst="straightConnector1">
            <a:avLst/>
          </a:prstGeom>
          <a:ln w="38100">
            <a:solidFill>
              <a:srgbClr val="C00000"/>
            </a:solidFill>
            <a:tailEnd type="arrow"/>
          </a:ln>
        </p:spPr>
        <p:style>
          <a:lnRef idx="1">
            <a:schemeClr val="accent1"/>
          </a:lnRef>
          <a:fillRef idx="0">
            <a:schemeClr val="accent1"/>
          </a:fillRef>
          <a:effectRef idx="0">
            <a:schemeClr val="accent1"/>
          </a:effectRef>
          <a:fontRef idx="minor">
            <a:schemeClr val="tx1"/>
          </a:fontRef>
        </p:style>
      </p:cxnSp>
      <p:cxnSp>
        <p:nvCxnSpPr>
          <p:cNvPr id="25" name="Rak pil 24"/>
          <p:cNvCxnSpPr/>
          <p:nvPr/>
        </p:nvCxnSpPr>
        <p:spPr>
          <a:xfrm flipV="1">
            <a:off x="4735745" y="5499160"/>
            <a:ext cx="0" cy="306104"/>
          </a:xfrm>
          <a:prstGeom prst="straightConnector1">
            <a:avLst/>
          </a:prstGeom>
          <a:ln w="38100">
            <a:solidFill>
              <a:srgbClr val="C00000"/>
            </a:solidFill>
            <a:tailEnd type="arrow"/>
          </a:ln>
        </p:spPr>
        <p:style>
          <a:lnRef idx="1">
            <a:schemeClr val="accent1"/>
          </a:lnRef>
          <a:fillRef idx="0">
            <a:schemeClr val="accent1"/>
          </a:fillRef>
          <a:effectRef idx="0">
            <a:schemeClr val="accent1"/>
          </a:effectRef>
          <a:fontRef idx="minor">
            <a:schemeClr val="tx1"/>
          </a:fontRef>
        </p:style>
      </p:cxnSp>
      <p:sp>
        <p:nvSpPr>
          <p:cNvPr id="15" name="Platshållare för datum 14"/>
          <p:cNvSpPr>
            <a:spLocks noGrp="1"/>
          </p:cNvSpPr>
          <p:nvPr>
            <p:ph type="dt" sz="half" idx="10"/>
          </p:nvPr>
        </p:nvSpPr>
        <p:spPr/>
        <p:txBody>
          <a:bodyPr/>
          <a:lstStyle/>
          <a:p>
            <a:fld id="{FC26677C-6A93-48BC-AAD0-786A785C6E7C}" type="datetime1">
              <a:rPr lang="sv-SE" smtClean="0"/>
              <a:pPr/>
              <a:t>2012-10-15</a:t>
            </a:fld>
            <a:endParaRPr lang="sv-SE"/>
          </a:p>
        </p:txBody>
      </p:sp>
      <p:sp>
        <p:nvSpPr>
          <p:cNvPr id="26" name="Platshållare för sidfot 25"/>
          <p:cNvSpPr>
            <a:spLocks noGrp="1"/>
          </p:cNvSpPr>
          <p:nvPr>
            <p:ph type="ftr" sz="quarter" idx="11"/>
          </p:nvPr>
        </p:nvSpPr>
        <p:spPr>
          <a:xfrm>
            <a:off x="3059832" y="6492875"/>
            <a:ext cx="2895600" cy="365125"/>
          </a:xfrm>
        </p:spPr>
        <p:txBody>
          <a:bodyPr/>
          <a:lstStyle/>
          <a:p>
            <a:r>
              <a:rPr lang="sv-SE" smtClean="0"/>
              <a:t>Studenter om studier på distans                        Haglund &amp; Johansson</a:t>
            </a:r>
            <a:endParaRPr lang="sv-SE" dirty="0"/>
          </a:p>
        </p:txBody>
      </p:sp>
      <p:sp>
        <p:nvSpPr>
          <p:cNvPr id="27" name="Platshållare för bildnummer 26"/>
          <p:cNvSpPr>
            <a:spLocks noGrp="1"/>
          </p:cNvSpPr>
          <p:nvPr>
            <p:ph type="sldNum" sz="quarter" idx="12"/>
          </p:nvPr>
        </p:nvSpPr>
        <p:spPr/>
        <p:txBody>
          <a:bodyPr/>
          <a:lstStyle/>
          <a:p>
            <a:fld id="{F988FF4A-F6C2-4A82-8183-ED2FAD7DE4BB}" type="slidenum">
              <a:rPr lang="sv-SE" smtClean="0"/>
              <a:pPr/>
              <a:t>3</a:t>
            </a:fld>
            <a:endParaRPr lang="sv-SE"/>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ubrik 4"/>
          <p:cNvSpPr>
            <a:spLocks noGrp="1"/>
          </p:cNvSpPr>
          <p:nvPr>
            <p:ph type="title"/>
          </p:nvPr>
        </p:nvSpPr>
        <p:spPr/>
        <p:txBody>
          <a:bodyPr>
            <a:normAutofit/>
          </a:bodyPr>
          <a:lstStyle/>
          <a:p>
            <a:r>
              <a:rPr lang="sv-SE" dirty="0" smtClean="0"/>
              <a:t>Tack för oss</a:t>
            </a:r>
            <a:endParaRPr lang="sv-SE" dirty="0"/>
          </a:p>
        </p:txBody>
      </p:sp>
      <p:sp>
        <p:nvSpPr>
          <p:cNvPr id="6" name="Platshållare för innehåll 5"/>
          <p:cNvSpPr>
            <a:spLocks noGrp="1"/>
          </p:cNvSpPr>
          <p:nvPr>
            <p:ph idx="1"/>
          </p:nvPr>
        </p:nvSpPr>
        <p:spPr>
          <a:xfrm>
            <a:off x="457200" y="1600200"/>
            <a:ext cx="8075240" cy="4525963"/>
          </a:xfrm>
        </p:spPr>
        <p:txBody>
          <a:bodyPr>
            <a:normAutofit lnSpcReduction="10000"/>
          </a:bodyPr>
          <a:lstStyle/>
          <a:p>
            <a:r>
              <a:rPr lang="sv-SE" sz="2800" dirty="0" smtClean="0"/>
              <a:t>Studenter om studier på distans</a:t>
            </a:r>
          </a:p>
          <a:p>
            <a:pPr marL="0" indent="0">
              <a:buNone/>
            </a:pPr>
            <a:r>
              <a:rPr lang="sv-SE" sz="1800" dirty="0" smtClean="0"/>
              <a:t>       Resultat från studentenkäter vid Karlstads universitet 2011    </a:t>
            </a:r>
            <a:endParaRPr lang="sv-SE" sz="1800" dirty="0"/>
          </a:p>
          <a:p>
            <a:r>
              <a:rPr lang="sv-SE" sz="1800" dirty="0">
                <a:hlinkClick r:id="rId2"/>
              </a:rPr>
              <a:t>http://</a:t>
            </a:r>
            <a:r>
              <a:rPr lang="sv-SE" sz="1800" dirty="0" smtClean="0">
                <a:hlinkClick r:id="rId2"/>
              </a:rPr>
              <a:t>urn.kb.se/resolve?urn=urn:nbn:se:kau:diva-13370</a:t>
            </a:r>
            <a:endParaRPr lang="sv-SE" sz="1800" dirty="0" smtClean="0"/>
          </a:p>
          <a:p>
            <a:endParaRPr lang="sv-SE" sz="1800" dirty="0"/>
          </a:p>
          <a:p>
            <a:pPr marL="0" indent="0">
              <a:buNone/>
            </a:pPr>
            <a:endParaRPr lang="sv-SE" sz="1800" dirty="0" smtClean="0"/>
          </a:p>
          <a:p>
            <a:pPr marL="0" indent="0">
              <a:buNone/>
            </a:pPr>
            <a:endParaRPr lang="sv-SE" sz="2800" dirty="0" smtClean="0"/>
          </a:p>
          <a:p>
            <a:r>
              <a:rPr lang="sv-SE" sz="2800" dirty="0" smtClean="0"/>
              <a:t>Lars Haglund, Karlstads universitet, </a:t>
            </a:r>
          </a:p>
          <a:p>
            <a:r>
              <a:rPr lang="sv-SE" sz="2800" dirty="0" smtClean="0">
                <a:hlinkClick r:id="rId3"/>
              </a:rPr>
              <a:t>Lars.haglund@kau.se</a:t>
            </a:r>
            <a:endParaRPr lang="sv-SE" sz="2800" dirty="0" smtClean="0"/>
          </a:p>
          <a:p>
            <a:endParaRPr lang="sv-SE" sz="2800" dirty="0"/>
          </a:p>
          <a:p>
            <a:r>
              <a:rPr lang="sv-SE" sz="2800" dirty="0" smtClean="0"/>
              <a:t>Lena E Johansson, Karlstads universitet,</a:t>
            </a:r>
          </a:p>
          <a:p>
            <a:r>
              <a:rPr lang="sv-SE" sz="2800" dirty="0" smtClean="0">
                <a:hlinkClick r:id="rId4"/>
              </a:rPr>
              <a:t>Lena.e.johansson@kau.se</a:t>
            </a:r>
            <a:endParaRPr lang="sv-SE" sz="2800" dirty="0" smtClean="0"/>
          </a:p>
          <a:p>
            <a:endParaRPr lang="sv-SE" sz="2800" dirty="0" smtClean="0"/>
          </a:p>
          <a:p>
            <a:pPr marL="0" indent="0">
              <a:buNone/>
            </a:pPr>
            <a:endParaRPr lang="sv-SE" dirty="0"/>
          </a:p>
          <a:p>
            <a:pPr marL="0" indent="0">
              <a:buNone/>
            </a:pPr>
            <a:endParaRPr lang="sv-SE" dirty="0" smtClean="0"/>
          </a:p>
          <a:p>
            <a:endParaRPr lang="sv-SE" dirty="0" smtClean="0"/>
          </a:p>
        </p:txBody>
      </p:sp>
      <p:sp>
        <p:nvSpPr>
          <p:cNvPr id="2" name="Platshållare för datum 1"/>
          <p:cNvSpPr>
            <a:spLocks noGrp="1"/>
          </p:cNvSpPr>
          <p:nvPr>
            <p:ph type="dt" sz="half" idx="10"/>
          </p:nvPr>
        </p:nvSpPr>
        <p:spPr/>
        <p:txBody>
          <a:bodyPr/>
          <a:lstStyle/>
          <a:p>
            <a:fld id="{00D8A26D-0BB5-42EB-B087-510EFDADFC58}" type="datetime1">
              <a:rPr lang="sv-SE" smtClean="0"/>
              <a:pPr/>
              <a:t>2012-10-15</a:t>
            </a:fld>
            <a:endParaRPr lang="sv-SE"/>
          </a:p>
        </p:txBody>
      </p:sp>
      <p:sp>
        <p:nvSpPr>
          <p:cNvPr id="3" name="Platshållare för sidfot 2"/>
          <p:cNvSpPr>
            <a:spLocks noGrp="1"/>
          </p:cNvSpPr>
          <p:nvPr>
            <p:ph type="ftr" sz="quarter" idx="11"/>
          </p:nvPr>
        </p:nvSpPr>
        <p:spPr/>
        <p:txBody>
          <a:bodyPr/>
          <a:lstStyle/>
          <a:p>
            <a:r>
              <a:rPr lang="sv-SE" smtClean="0"/>
              <a:t>Studenter om studier på distans                        Haglund &amp; Johansson</a:t>
            </a:r>
            <a:endParaRPr lang="sv-SE"/>
          </a:p>
        </p:txBody>
      </p:sp>
      <p:sp>
        <p:nvSpPr>
          <p:cNvPr id="4" name="Platshållare för bildnummer 3"/>
          <p:cNvSpPr>
            <a:spLocks noGrp="1"/>
          </p:cNvSpPr>
          <p:nvPr>
            <p:ph type="sldNum" sz="quarter" idx="12"/>
          </p:nvPr>
        </p:nvSpPr>
        <p:spPr/>
        <p:txBody>
          <a:bodyPr/>
          <a:lstStyle/>
          <a:p>
            <a:fld id="{F988FF4A-F6C2-4A82-8183-ED2FAD7DE4BB}" type="slidenum">
              <a:rPr lang="sv-SE" smtClean="0"/>
              <a:pPr/>
              <a:t>30</a:t>
            </a:fld>
            <a:endParaRPr lang="sv-SE"/>
          </a:p>
        </p:txBody>
      </p:sp>
      <p:pic>
        <p:nvPicPr>
          <p:cNvPr id="8" name="Picture 2"/>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7648575" y="5157192"/>
            <a:ext cx="1495425" cy="1266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9444501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extruta 1"/>
          <p:cNvSpPr txBox="1">
            <a:spLocks noChangeArrowheads="1"/>
          </p:cNvSpPr>
          <p:nvPr/>
        </p:nvSpPr>
        <p:spPr bwMode="auto">
          <a:xfrm>
            <a:off x="6846959" y="3284984"/>
            <a:ext cx="1800225" cy="922338"/>
          </a:xfrm>
          <a:prstGeom prst="rect">
            <a:avLst/>
          </a:prstGeom>
          <a:solidFill>
            <a:srgbClr val="FF0000"/>
          </a:solidFill>
          <a:ln w="9525">
            <a:solidFill>
              <a:schemeClr val="tx1"/>
            </a:solidFill>
            <a:miter lim="800000"/>
            <a:headEnd/>
            <a:tailEnd/>
          </a:ln>
        </p:spPr>
        <p:txBody>
          <a:bodyPr>
            <a:spAutoFit/>
          </a:bodyPr>
          <a:lstStyle/>
          <a:p>
            <a:pPr>
              <a:defRPr/>
            </a:pPr>
            <a:r>
              <a:rPr lang="sv-SE" dirty="0"/>
              <a:t>Nöjd med utbildningens kvalitet</a:t>
            </a:r>
          </a:p>
        </p:txBody>
      </p:sp>
      <p:sp>
        <p:nvSpPr>
          <p:cNvPr id="5124" name="textruta 3"/>
          <p:cNvSpPr txBox="1">
            <a:spLocks noChangeArrowheads="1"/>
          </p:cNvSpPr>
          <p:nvPr/>
        </p:nvSpPr>
        <p:spPr bwMode="auto">
          <a:xfrm>
            <a:off x="395288" y="692150"/>
            <a:ext cx="2089150" cy="1200329"/>
          </a:xfrm>
          <a:prstGeom prst="rect">
            <a:avLst/>
          </a:prstGeom>
          <a:solidFill>
            <a:schemeClr val="tx2">
              <a:lumMod val="20000"/>
              <a:lumOff val="80000"/>
            </a:schemeClr>
          </a:solidFill>
          <a:ln w="9525">
            <a:solidFill>
              <a:schemeClr val="tx1"/>
            </a:solidFill>
            <a:miter lim="800000"/>
            <a:headEnd/>
            <a:tailEnd/>
          </a:ln>
        </p:spPr>
        <p:txBody>
          <a:bodyPr>
            <a:spAutoFit/>
          </a:bodyPr>
          <a:lstStyle/>
          <a:p>
            <a:pPr>
              <a:defRPr/>
            </a:pPr>
            <a:r>
              <a:rPr lang="sv-SE" dirty="0"/>
              <a:t>Lärare:</a:t>
            </a:r>
          </a:p>
          <a:p>
            <a:pPr>
              <a:buFont typeface="Arial" charset="0"/>
              <a:buChar char="•"/>
              <a:defRPr/>
            </a:pPr>
            <a:r>
              <a:rPr lang="sv-SE" dirty="0" smtClean="0"/>
              <a:t>Kunniga</a:t>
            </a:r>
            <a:endParaRPr lang="sv-SE" dirty="0"/>
          </a:p>
          <a:p>
            <a:pPr>
              <a:buFont typeface="Arial" charset="0"/>
              <a:buChar char="•"/>
              <a:defRPr/>
            </a:pPr>
            <a:r>
              <a:rPr lang="sv-SE" dirty="0" smtClean="0"/>
              <a:t>Stödjande</a:t>
            </a:r>
            <a:endParaRPr lang="sv-SE" dirty="0"/>
          </a:p>
          <a:p>
            <a:pPr>
              <a:defRPr/>
            </a:pPr>
            <a:endParaRPr lang="sv-SE" dirty="0"/>
          </a:p>
        </p:txBody>
      </p:sp>
      <p:sp>
        <p:nvSpPr>
          <p:cNvPr id="5125" name="textruta 4"/>
          <p:cNvSpPr txBox="1">
            <a:spLocks noChangeArrowheads="1"/>
          </p:cNvSpPr>
          <p:nvPr/>
        </p:nvSpPr>
        <p:spPr bwMode="auto">
          <a:xfrm>
            <a:off x="2987675" y="2636838"/>
            <a:ext cx="3313113" cy="2862322"/>
          </a:xfrm>
          <a:prstGeom prst="rect">
            <a:avLst/>
          </a:prstGeom>
          <a:solidFill>
            <a:srgbClr val="92D050"/>
          </a:solidFill>
          <a:ln w="9525">
            <a:solidFill>
              <a:schemeClr val="tx1"/>
            </a:solidFill>
            <a:miter lim="800000"/>
            <a:headEnd/>
            <a:tailEnd/>
          </a:ln>
        </p:spPr>
        <p:txBody>
          <a:bodyPr>
            <a:spAutoFit/>
          </a:bodyPr>
          <a:lstStyle/>
          <a:p>
            <a:pPr fontAlgn="t">
              <a:defRPr/>
            </a:pPr>
            <a:r>
              <a:rPr lang="sv-SE" dirty="0"/>
              <a:t>Vad man lärt sig</a:t>
            </a:r>
            <a:r>
              <a:rPr lang="sv-SE" dirty="0" smtClean="0"/>
              <a:t>:</a:t>
            </a:r>
          </a:p>
          <a:p>
            <a:pPr fontAlgn="t">
              <a:defRPr/>
            </a:pPr>
            <a:endParaRPr lang="sv-SE" dirty="0"/>
          </a:p>
          <a:p>
            <a:pPr fontAlgn="t">
              <a:buFont typeface="Arial" charset="0"/>
              <a:buChar char="•"/>
              <a:defRPr/>
            </a:pPr>
            <a:r>
              <a:rPr lang="sv-SE" dirty="0"/>
              <a:t>Yrkesrelaterade kunskaper och färdigheter</a:t>
            </a:r>
          </a:p>
          <a:p>
            <a:pPr fontAlgn="t">
              <a:buFont typeface="Arial" charset="0"/>
              <a:buChar char="•"/>
              <a:defRPr/>
            </a:pPr>
            <a:r>
              <a:rPr lang="sv-SE" dirty="0"/>
              <a:t>Breddad allmänbildning</a:t>
            </a:r>
          </a:p>
          <a:p>
            <a:pPr fontAlgn="t">
              <a:buFont typeface="Arial" charset="0"/>
              <a:buChar char="•"/>
              <a:defRPr/>
            </a:pPr>
            <a:r>
              <a:rPr lang="sv-SE" dirty="0"/>
              <a:t>Tänka kritiskt och analytiskt</a:t>
            </a:r>
          </a:p>
          <a:p>
            <a:pPr fontAlgn="t">
              <a:buFont typeface="Arial" charset="0"/>
              <a:buChar char="•"/>
              <a:defRPr/>
            </a:pPr>
            <a:r>
              <a:rPr lang="sv-SE" dirty="0"/>
              <a:t>Samarbeta med andra</a:t>
            </a:r>
          </a:p>
          <a:p>
            <a:pPr fontAlgn="t">
              <a:buFont typeface="Arial" charset="0"/>
              <a:buChar char="•"/>
              <a:defRPr/>
            </a:pPr>
            <a:r>
              <a:rPr lang="sv-SE" dirty="0"/>
              <a:t>Ta del av aktuell forskning</a:t>
            </a:r>
          </a:p>
          <a:p>
            <a:pPr fontAlgn="t">
              <a:buFont typeface="Arial" charset="0"/>
              <a:buChar char="•"/>
              <a:defRPr/>
            </a:pPr>
            <a:r>
              <a:rPr lang="sv-SE" dirty="0"/>
              <a:t>Skriva tydligt och klart</a:t>
            </a:r>
          </a:p>
          <a:p>
            <a:pPr fontAlgn="t">
              <a:buFont typeface="Arial" charset="0"/>
              <a:buChar char="•"/>
              <a:defRPr/>
            </a:pPr>
            <a:r>
              <a:rPr lang="sv-SE" dirty="0" smtClean="0"/>
              <a:t>Tala </a:t>
            </a:r>
            <a:r>
              <a:rPr lang="sv-SE" dirty="0"/>
              <a:t>tydligt och klart </a:t>
            </a:r>
          </a:p>
        </p:txBody>
      </p:sp>
      <p:sp>
        <p:nvSpPr>
          <p:cNvPr id="5127" name="textruta 6"/>
          <p:cNvSpPr txBox="1">
            <a:spLocks noChangeArrowheads="1"/>
          </p:cNvSpPr>
          <p:nvPr/>
        </p:nvSpPr>
        <p:spPr bwMode="auto">
          <a:xfrm>
            <a:off x="3118029" y="691271"/>
            <a:ext cx="2519933" cy="1477328"/>
          </a:xfrm>
          <a:prstGeom prst="rect">
            <a:avLst/>
          </a:prstGeom>
          <a:solidFill>
            <a:srgbClr val="FFFF00"/>
          </a:solidFill>
          <a:ln w="9525">
            <a:solidFill>
              <a:schemeClr val="tx1"/>
            </a:solidFill>
            <a:miter lim="800000"/>
            <a:headEnd/>
            <a:tailEnd/>
          </a:ln>
        </p:spPr>
        <p:txBody>
          <a:bodyPr wrap="square">
            <a:spAutoFit/>
          </a:bodyPr>
          <a:lstStyle/>
          <a:p>
            <a:pPr marL="285750" indent="-285750">
              <a:buFont typeface="Arial" pitchFamily="34" charset="0"/>
              <a:buChar char="•"/>
              <a:defRPr/>
            </a:pPr>
            <a:r>
              <a:rPr lang="sv-SE" dirty="0" smtClean="0"/>
              <a:t>Studietempo</a:t>
            </a:r>
          </a:p>
          <a:p>
            <a:pPr marL="285750" indent="-285750">
              <a:buFont typeface="Arial" pitchFamily="34" charset="0"/>
              <a:buChar char="•"/>
              <a:defRPr/>
            </a:pPr>
            <a:r>
              <a:rPr lang="sv-SE" dirty="0" smtClean="0"/>
              <a:t>Studiestress</a:t>
            </a:r>
          </a:p>
          <a:p>
            <a:pPr marL="285750" indent="-285750">
              <a:buFont typeface="Arial" pitchFamily="34" charset="0"/>
              <a:buChar char="•"/>
              <a:defRPr/>
            </a:pPr>
            <a:r>
              <a:rPr lang="sv-SE" dirty="0" smtClean="0"/>
              <a:t>Balans teori/praktik</a:t>
            </a:r>
          </a:p>
          <a:p>
            <a:pPr marL="285750" indent="-285750">
              <a:buFont typeface="Arial" pitchFamily="34" charset="0"/>
              <a:buChar char="•"/>
              <a:defRPr/>
            </a:pPr>
            <a:r>
              <a:rPr lang="sv-SE" dirty="0" smtClean="0"/>
              <a:t>Studentinflytande</a:t>
            </a:r>
          </a:p>
          <a:p>
            <a:pPr marL="285750" indent="-285750">
              <a:buFont typeface="Arial" pitchFamily="34" charset="0"/>
              <a:buChar char="•"/>
              <a:defRPr/>
            </a:pPr>
            <a:r>
              <a:rPr lang="sv-SE" dirty="0" smtClean="0"/>
              <a:t>Attityd till IKT</a:t>
            </a:r>
            <a:endParaRPr lang="sv-SE" dirty="0"/>
          </a:p>
        </p:txBody>
      </p:sp>
      <p:sp>
        <p:nvSpPr>
          <p:cNvPr id="5128" name="textruta 8"/>
          <p:cNvSpPr txBox="1">
            <a:spLocks noChangeArrowheads="1"/>
          </p:cNvSpPr>
          <p:nvPr/>
        </p:nvSpPr>
        <p:spPr bwMode="auto">
          <a:xfrm>
            <a:off x="448574" y="2665943"/>
            <a:ext cx="1963185" cy="3139321"/>
          </a:xfrm>
          <a:prstGeom prst="rect">
            <a:avLst/>
          </a:prstGeom>
          <a:solidFill>
            <a:schemeClr val="tx2">
              <a:lumMod val="20000"/>
              <a:lumOff val="80000"/>
            </a:schemeClr>
          </a:solidFill>
          <a:ln w="9525">
            <a:solidFill>
              <a:schemeClr val="tx1"/>
            </a:solidFill>
            <a:miter lim="800000"/>
            <a:headEnd/>
            <a:tailEnd/>
          </a:ln>
        </p:spPr>
        <p:txBody>
          <a:bodyPr wrap="square">
            <a:spAutoFit/>
          </a:bodyPr>
          <a:lstStyle/>
          <a:p>
            <a:pPr>
              <a:defRPr/>
            </a:pPr>
            <a:r>
              <a:rPr lang="sv-SE" dirty="0" smtClean="0">
                <a:cs typeface="Times New Roman" pitchFamily="18" charset="0"/>
              </a:rPr>
              <a:t>Stödfunktioner</a:t>
            </a:r>
            <a:endParaRPr lang="sv-SE" dirty="0">
              <a:cs typeface="Times New Roman" pitchFamily="18" charset="0"/>
            </a:endParaRPr>
          </a:p>
          <a:p>
            <a:pPr fontAlgn="t">
              <a:buFont typeface="Arial" charset="0"/>
              <a:buChar char="•"/>
              <a:defRPr/>
            </a:pPr>
            <a:r>
              <a:rPr lang="sv-SE" dirty="0"/>
              <a:t>IKT</a:t>
            </a:r>
          </a:p>
          <a:p>
            <a:pPr fontAlgn="t">
              <a:buFont typeface="Arial" charset="0"/>
              <a:buChar char="•"/>
              <a:defRPr/>
            </a:pPr>
            <a:r>
              <a:rPr lang="sv-SE" dirty="0" smtClean="0"/>
              <a:t>Studieplattformar</a:t>
            </a:r>
            <a:endParaRPr lang="sv-SE" dirty="0"/>
          </a:p>
          <a:p>
            <a:pPr fontAlgn="t">
              <a:buFont typeface="Arial" charset="0"/>
              <a:buChar char="•"/>
              <a:defRPr/>
            </a:pPr>
            <a:r>
              <a:rPr lang="sv-SE" dirty="0" smtClean="0"/>
              <a:t>Telebild/film</a:t>
            </a:r>
            <a:endParaRPr lang="sv-SE" dirty="0"/>
          </a:p>
          <a:p>
            <a:pPr fontAlgn="t">
              <a:buFont typeface="Arial" charset="0"/>
              <a:buChar char="•"/>
              <a:defRPr/>
            </a:pPr>
            <a:r>
              <a:rPr lang="sv-SE" dirty="0" smtClean="0"/>
              <a:t>Administrativ </a:t>
            </a:r>
            <a:r>
              <a:rPr lang="sv-SE" dirty="0"/>
              <a:t>personal</a:t>
            </a:r>
          </a:p>
          <a:p>
            <a:pPr fontAlgn="t">
              <a:buFont typeface="Arial" charset="0"/>
              <a:buChar char="•"/>
              <a:defRPr/>
            </a:pPr>
            <a:r>
              <a:rPr lang="sv-SE" dirty="0" smtClean="0"/>
              <a:t>Studievägledning</a:t>
            </a:r>
            <a:endParaRPr lang="sv-SE" dirty="0"/>
          </a:p>
          <a:p>
            <a:pPr fontAlgn="t">
              <a:buFont typeface="Arial" charset="0"/>
              <a:buChar char="•"/>
              <a:defRPr/>
            </a:pPr>
            <a:r>
              <a:rPr lang="sv-SE" dirty="0"/>
              <a:t>Biblioteksservice</a:t>
            </a:r>
          </a:p>
          <a:p>
            <a:pPr fontAlgn="t">
              <a:buFont typeface="Arial" charset="0"/>
              <a:buChar char="•"/>
              <a:defRPr/>
            </a:pPr>
            <a:r>
              <a:rPr lang="sv-SE" dirty="0" smtClean="0"/>
              <a:t>Lärcentrum</a:t>
            </a:r>
            <a:endParaRPr lang="sv-SE" dirty="0"/>
          </a:p>
          <a:p>
            <a:pPr fontAlgn="t">
              <a:buFont typeface="Arial" charset="0"/>
              <a:buChar char="•"/>
              <a:defRPr/>
            </a:pPr>
            <a:r>
              <a:rPr lang="sv-SE" dirty="0"/>
              <a:t>m.m.</a:t>
            </a:r>
          </a:p>
          <a:p>
            <a:pPr>
              <a:defRPr/>
            </a:pPr>
            <a:endParaRPr lang="sv-SE" dirty="0"/>
          </a:p>
        </p:txBody>
      </p:sp>
      <p:cxnSp>
        <p:nvCxnSpPr>
          <p:cNvPr id="12" name="Rak pil 11"/>
          <p:cNvCxnSpPr>
            <a:stCxn id="5124" idx="2"/>
          </p:cNvCxnSpPr>
          <p:nvPr/>
        </p:nvCxnSpPr>
        <p:spPr>
          <a:xfrm>
            <a:off x="1439863" y="1892479"/>
            <a:ext cx="827881" cy="456401"/>
          </a:xfrm>
          <a:prstGeom prst="straightConnector1">
            <a:avLst/>
          </a:prstGeom>
          <a:ln w="38100">
            <a:solidFill>
              <a:srgbClr val="C00000"/>
            </a:solidFill>
            <a:tailEnd type="arrow"/>
          </a:ln>
        </p:spPr>
        <p:style>
          <a:lnRef idx="1">
            <a:schemeClr val="accent1"/>
          </a:lnRef>
          <a:fillRef idx="0">
            <a:schemeClr val="accent1"/>
          </a:fillRef>
          <a:effectRef idx="0">
            <a:schemeClr val="accent1"/>
          </a:effectRef>
          <a:fontRef idx="minor">
            <a:schemeClr val="tx1"/>
          </a:fontRef>
        </p:style>
      </p:cxnSp>
      <p:cxnSp>
        <p:nvCxnSpPr>
          <p:cNvPr id="14" name="Rak pil 13"/>
          <p:cNvCxnSpPr/>
          <p:nvPr/>
        </p:nvCxnSpPr>
        <p:spPr>
          <a:xfrm flipV="1">
            <a:off x="2411760" y="4077072"/>
            <a:ext cx="360040" cy="72008"/>
          </a:xfrm>
          <a:prstGeom prst="straightConnector1">
            <a:avLst/>
          </a:prstGeom>
          <a:ln w="38100">
            <a:solidFill>
              <a:srgbClr val="C00000"/>
            </a:solidFill>
            <a:tailEnd type="arrow"/>
          </a:ln>
        </p:spPr>
        <p:style>
          <a:lnRef idx="1">
            <a:schemeClr val="accent1"/>
          </a:lnRef>
          <a:fillRef idx="0">
            <a:schemeClr val="accent1"/>
          </a:fillRef>
          <a:effectRef idx="0">
            <a:schemeClr val="accent1"/>
          </a:effectRef>
          <a:fontRef idx="minor">
            <a:schemeClr val="tx1"/>
          </a:fontRef>
        </p:style>
      </p:cxnSp>
      <p:sp>
        <p:nvSpPr>
          <p:cNvPr id="19" name="Höger 18"/>
          <p:cNvSpPr/>
          <p:nvPr/>
        </p:nvSpPr>
        <p:spPr>
          <a:xfrm>
            <a:off x="6300192" y="3640574"/>
            <a:ext cx="468801" cy="288925"/>
          </a:xfrm>
          <a:prstGeom prst="rightArrow">
            <a:avLst/>
          </a:prstGeom>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sv-SE"/>
          </a:p>
        </p:txBody>
      </p:sp>
      <p:sp>
        <p:nvSpPr>
          <p:cNvPr id="17" name="textruta 2"/>
          <p:cNvSpPr txBox="1">
            <a:spLocks noChangeArrowheads="1"/>
          </p:cNvSpPr>
          <p:nvPr/>
        </p:nvSpPr>
        <p:spPr bwMode="auto">
          <a:xfrm>
            <a:off x="3203848" y="5805264"/>
            <a:ext cx="4895850" cy="646113"/>
          </a:xfrm>
          <a:prstGeom prst="rect">
            <a:avLst/>
          </a:prstGeom>
          <a:solidFill>
            <a:schemeClr val="accent6">
              <a:lumMod val="40000"/>
              <a:lumOff val="60000"/>
            </a:schemeClr>
          </a:solidFill>
          <a:ln w="9525">
            <a:solidFill>
              <a:schemeClr val="tx1"/>
            </a:solidFill>
            <a:miter lim="800000"/>
            <a:headEnd/>
            <a:tailEnd/>
          </a:ln>
        </p:spPr>
        <p:txBody>
          <a:bodyPr>
            <a:spAutoFit/>
          </a:bodyPr>
          <a:lstStyle>
            <a:defPPr>
              <a:defRPr lang="sv-SE"/>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r>
              <a:rPr lang="sv-SE" dirty="0"/>
              <a:t>Öppna frågor:</a:t>
            </a:r>
          </a:p>
          <a:p>
            <a:r>
              <a:rPr lang="sv-SE" dirty="0"/>
              <a:t>Särskilt bra – Mindre bra – Saknats – Förslag</a:t>
            </a:r>
          </a:p>
        </p:txBody>
      </p:sp>
      <p:sp>
        <p:nvSpPr>
          <p:cNvPr id="20" name="textruta 2"/>
          <p:cNvSpPr txBox="1">
            <a:spLocks noChangeArrowheads="1"/>
          </p:cNvSpPr>
          <p:nvPr/>
        </p:nvSpPr>
        <p:spPr bwMode="auto">
          <a:xfrm>
            <a:off x="6192179" y="691270"/>
            <a:ext cx="2664296" cy="1477328"/>
          </a:xfrm>
          <a:prstGeom prst="rect">
            <a:avLst/>
          </a:prstGeom>
          <a:gradFill rotWithShape="0">
            <a:gsLst>
              <a:gs pos="0">
                <a:srgbClr val="8488C4"/>
              </a:gs>
              <a:gs pos="53000">
                <a:srgbClr val="D4DEFF"/>
              </a:gs>
              <a:gs pos="83000">
                <a:srgbClr val="D4DEFF"/>
              </a:gs>
              <a:gs pos="100000">
                <a:srgbClr val="96AB94"/>
              </a:gs>
            </a:gsLst>
            <a:lin ang="5400000"/>
          </a:gradFill>
          <a:ln w="9525">
            <a:solidFill>
              <a:schemeClr val="tx1"/>
            </a:solidFill>
            <a:miter lim="800000"/>
            <a:headEnd/>
            <a:tailEnd/>
          </a:ln>
        </p:spPr>
        <p:txBody>
          <a:bodyPr wrap="square">
            <a:spAutoFit/>
          </a:bodyPr>
          <a:lstStyle/>
          <a:p>
            <a:pPr>
              <a:buFont typeface="Arial" pitchFamily="34" charset="0"/>
              <a:buChar char="•"/>
            </a:pPr>
            <a:r>
              <a:rPr lang="sv-SE" dirty="0" smtClean="0"/>
              <a:t>Ålder</a:t>
            </a:r>
          </a:p>
          <a:p>
            <a:pPr>
              <a:buFont typeface="Arial" pitchFamily="34" charset="0"/>
              <a:buChar char="•"/>
            </a:pPr>
            <a:r>
              <a:rPr lang="sv-SE" dirty="0" smtClean="0"/>
              <a:t>Kön</a:t>
            </a:r>
          </a:p>
          <a:p>
            <a:pPr>
              <a:buFont typeface="Arial" pitchFamily="34" charset="0"/>
              <a:buChar char="•"/>
            </a:pPr>
            <a:r>
              <a:rPr lang="sv-SE" dirty="0" smtClean="0"/>
              <a:t>Program</a:t>
            </a:r>
          </a:p>
          <a:p>
            <a:pPr>
              <a:buFont typeface="Arial" pitchFamily="34" charset="0"/>
              <a:buChar char="•"/>
            </a:pPr>
            <a:r>
              <a:rPr lang="sv-SE" dirty="0" smtClean="0"/>
              <a:t>Helfart/halvfart</a:t>
            </a:r>
          </a:p>
          <a:p>
            <a:pPr>
              <a:buFont typeface="Arial" pitchFamily="34" charset="0"/>
              <a:buChar char="•"/>
            </a:pPr>
            <a:r>
              <a:rPr lang="sv-SE" dirty="0" smtClean="0"/>
              <a:t>Bostadsort</a:t>
            </a:r>
            <a:endParaRPr lang="sv-SE" dirty="0"/>
          </a:p>
        </p:txBody>
      </p:sp>
      <p:cxnSp>
        <p:nvCxnSpPr>
          <p:cNvPr id="23" name="Rak pil 22"/>
          <p:cNvCxnSpPr>
            <a:stCxn id="5127" idx="2"/>
          </p:cNvCxnSpPr>
          <p:nvPr/>
        </p:nvCxnSpPr>
        <p:spPr>
          <a:xfrm flipH="1">
            <a:off x="4363515" y="2168599"/>
            <a:ext cx="14481" cy="401096"/>
          </a:xfrm>
          <a:prstGeom prst="straightConnector1">
            <a:avLst/>
          </a:prstGeom>
          <a:ln w="38100">
            <a:solidFill>
              <a:srgbClr val="C00000"/>
            </a:solidFill>
            <a:tailEnd type="arrow"/>
          </a:ln>
        </p:spPr>
        <p:style>
          <a:lnRef idx="1">
            <a:schemeClr val="accent1"/>
          </a:lnRef>
          <a:fillRef idx="0">
            <a:schemeClr val="accent1"/>
          </a:fillRef>
          <a:effectRef idx="0">
            <a:schemeClr val="accent1"/>
          </a:effectRef>
          <a:fontRef idx="minor">
            <a:schemeClr val="tx1"/>
          </a:fontRef>
        </p:style>
      </p:cxnSp>
      <p:cxnSp>
        <p:nvCxnSpPr>
          <p:cNvPr id="24" name="Rak pil 23"/>
          <p:cNvCxnSpPr/>
          <p:nvPr/>
        </p:nvCxnSpPr>
        <p:spPr>
          <a:xfrm flipH="1">
            <a:off x="7524328" y="260648"/>
            <a:ext cx="1152129" cy="720080"/>
          </a:xfrm>
          <a:prstGeom prst="straightConnector1">
            <a:avLst/>
          </a:prstGeom>
          <a:ln w="190500">
            <a:solidFill>
              <a:srgbClr val="002060"/>
            </a:solidFill>
            <a:tailEnd type="arrow"/>
          </a:ln>
        </p:spPr>
        <p:style>
          <a:lnRef idx="1">
            <a:schemeClr val="accent1"/>
          </a:lnRef>
          <a:fillRef idx="0">
            <a:schemeClr val="accent1"/>
          </a:fillRef>
          <a:effectRef idx="0">
            <a:schemeClr val="accent1"/>
          </a:effectRef>
          <a:fontRef idx="minor">
            <a:schemeClr val="tx1"/>
          </a:fontRef>
        </p:style>
      </p:cxnSp>
      <p:cxnSp>
        <p:nvCxnSpPr>
          <p:cNvPr id="25" name="Rak pil 24"/>
          <p:cNvCxnSpPr/>
          <p:nvPr/>
        </p:nvCxnSpPr>
        <p:spPr>
          <a:xfrm flipV="1">
            <a:off x="4735745" y="5499160"/>
            <a:ext cx="0" cy="306104"/>
          </a:xfrm>
          <a:prstGeom prst="straightConnector1">
            <a:avLst/>
          </a:prstGeom>
          <a:ln w="38100">
            <a:solidFill>
              <a:srgbClr val="C00000"/>
            </a:solidFill>
            <a:tailEnd type="arrow"/>
          </a:ln>
        </p:spPr>
        <p:style>
          <a:lnRef idx="1">
            <a:schemeClr val="accent1"/>
          </a:lnRef>
          <a:fillRef idx="0">
            <a:schemeClr val="accent1"/>
          </a:fillRef>
          <a:effectRef idx="0">
            <a:schemeClr val="accent1"/>
          </a:effectRef>
          <a:fontRef idx="minor">
            <a:schemeClr val="tx1"/>
          </a:fontRef>
        </p:style>
      </p:cxnSp>
      <p:sp>
        <p:nvSpPr>
          <p:cNvPr id="15" name="Platshållare för datum 14"/>
          <p:cNvSpPr>
            <a:spLocks noGrp="1"/>
          </p:cNvSpPr>
          <p:nvPr>
            <p:ph type="dt" sz="half" idx="10"/>
          </p:nvPr>
        </p:nvSpPr>
        <p:spPr/>
        <p:txBody>
          <a:bodyPr/>
          <a:lstStyle/>
          <a:p>
            <a:fld id="{04B0FDE7-108D-467B-A2C0-EF249D888E50}" type="datetime1">
              <a:rPr lang="sv-SE" smtClean="0"/>
              <a:pPr/>
              <a:t>2012-10-15</a:t>
            </a:fld>
            <a:endParaRPr lang="sv-SE"/>
          </a:p>
        </p:txBody>
      </p:sp>
      <p:sp>
        <p:nvSpPr>
          <p:cNvPr id="26" name="Platshållare för sidfot 25"/>
          <p:cNvSpPr>
            <a:spLocks noGrp="1"/>
          </p:cNvSpPr>
          <p:nvPr>
            <p:ph type="ftr" sz="quarter" idx="11"/>
          </p:nvPr>
        </p:nvSpPr>
        <p:spPr>
          <a:xfrm>
            <a:off x="3059832" y="6492875"/>
            <a:ext cx="2895600" cy="365125"/>
          </a:xfrm>
        </p:spPr>
        <p:txBody>
          <a:bodyPr/>
          <a:lstStyle/>
          <a:p>
            <a:r>
              <a:rPr lang="sv-SE" smtClean="0"/>
              <a:t>Studenter om studier på distans                        Haglund &amp; Johansson</a:t>
            </a:r>
            <a:endParaRPr lang="sv-SE" dirty="0"/>
          </a:p>
        </p:txBody>
      </p:sp>
      <p:sp>
        <p:nvSpPr>
          <p:cNvPr id="27" name="Platshållare för bildnummer 26"/>
          <p:cNvSpPr>
            <a:spLocks noGrp="1"/>
          </p:cNvSpPr>
          <p:nvPr>
            <p:ph type="sldNum" sz="quarter" idx="12"/>
          </p:nvPr>
        </p:nvSpPr>
        <p:spPr/>
        <p:txBody>
          <a:bodyPr/>
          <a:lstStyle/>
          <a:p>
            <a:fld id="{F988FF4A-F6C2-4A82-8183-ED2FAD7DE4BB}" type="slidenum">
              <a:rPr lang="sv-SE" smtClean="0"/>
              <a:pPr/>
              <a:t>4</a:t>
            </a:fld>
            <a:endParaRPr lang="sv-SE"/>
          </a:p>
        </p:txBody>
      </p:sp>
      <p:cxnSp>
        <p:nvCxnSpPr>
          <p:cNvPr id="30" name="Rak pil 29"/>
          <p:cNvCxnSpPr/>
          <p:nvPr/>
        </p:nvCxnSpPr>
        <p:spPr>
          <a:xfrm flipH="1">
            <a:off x="6876257" y="2168598"/>
            <a:ext cx="648070" cy="324298"/>
          </a:xfrm>
          <a:prstGeom prst="straightConnector1">
            <a:avLst/>
          </a:prstGeom>
          <a:ln w="38100">
            <a:solidFill>
              <a:srgbClr val="C00000"/>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t>Bagrundsfaktorer -tendenser</a:t>
            </a:r>
            <a:endParaRPr lang="sv-SE" dirty="0"/>
          </a:p>
        </p:txBody>
      </p:sp>
      <p:sp>
        <p:nvSpPr>
          <p:cNvPr id="3" name="Platshållare för innehåll 2"/>
          <p:cNvSpPr>
            <a:spLocks noGrp="1"/>
          </p:cNvSpPr>
          <p:nvPr>
            <p:ph idx="1"/>
          </p:nvPr>
        </p:nvSpPr>
        <p:spPr/>
        <p:txBody>
          <a:bodyPr>
            <a:normAutofit/>
          </a:bodyPr>
          <a:lstStyle/>
          <a:p>
            <a:r>
              <a:rPr lang="sv-SE" dirty="0" smtClean="0"/>
              <a:t>Yngre  </a:t>
            </a:r>
            <a:r>
              <a:rPr lang="sv-SE" sz="2000" dirty="0" smtClean="0"/>
              <a:t>(31 % under 24 år för grundutbildningsprogram i studien)</a:t>
            </a:r>
          </a:p>
          <a:p>
            <a:pPr marL="0" indent="0">
              <a:buNone/>
            </a:pPr>
            <a:endParaRPr lang="sv-SE" sz="2000" dirty="0" smtClean="0"/>
          </a:p>
          <a:p>
            <a:r>
              <a:rPr lang="sv-SE" dirty="0" smtClean="0"/>
              <a:t>Fler män </a:t>
            </a:r>
            <a:r>
              <a:rPr lang="sv-SE" sz="2000" dirty="0" smtClean="0"/>
              <a:t>(24 % i studien, programberoende)</a:t>
            </a:r>
          </a:p>
          <a:p>
            <a:pPr marL="0" indent="0">
              <a:buNone/>
            </a:pPr>
            <a:endParaRPr lang="sv-SE" sz="2000" dirty="0" smtClean="0"/>
          </a:p>
          <a:p>
            <a:r>
              <a:rPr lang="sv-SE" dirty="0"/>
              <a:t>Fler och fler läser på </a:t>
            </a:r>
            <a:r>
              <a:rPr lang="sv-SE" dirty="0" smtClean="0"/>
              <a:t>distans* </a:t>
            </a:r>
            <a:r>
              <a:rPr lang="sv-SE" sz="2000" dirty="0" smtClean="0"/>
              <a:t>(+ 9 % från föregående år)</a:t>
            </a:r>
          </a:p>
          <a:p>
            <a:pPr marL="0" indent="0">
              <a:buNone/>
            </a:pPr>
            <a:endParaRPr lang="sv-SE" sz="2000" dirty="0"/>
          </a:p>
          <a:p>
            <a:r>
              <a:rPr lang="sv-SE" dirty="0" smtClean="0"/>
              <a:t>Närheten till lärosätet viktig </a:t>
            </a:r>
            <a:r>
              <a:rPr lang="sv-SE" sz="2000" dirty="0" smtClean="0"/>
              <a:t>även för distansstudenterna 60 % från Värmland + omgivande län</a:t>
            </a:r>
          </a:p>
          <a:p>
            <a:pPr marL="0" indent="0">
              <a:buNone/>
            </a:pPr>
            <a:endParaRPr lang="sv-SE" sz="2000" dirty="0" smtClean="0"/>
          </a:p>
          <a:p>
            <a:pPr marL="0" indent="0">
              <a:buNone/>
            </a:pPr>
            <a:r>
              <a:rPr lang="sv-SE" sz="1600" dirty="0" smtClean="0"/>
              <a:t>* </a:t>
            </a:r>
            <a:r>
              <a:rPr lang="sv-SE" sz="1200" dirty="0" smtClean="0"/>
              <a:t>Uppgifter från intern resultatredovisning</a:t>
            </a:r>
          </a:p>
          <a:p>
            <a:endParaRPr lang="sv-SE" dirty="0"/>
          </a:p>
        </p:txBody>
      </p:sp>
      <p:sp>
        <p:nvSpPr>
          <p:cNvPr id="6" name="Platshållare för datum 5"/>
          <p:cNvSpPr>
            <a:spLocks noGrp="1"/>
          </p:cNvSpPr>
          <p:nvPr>
            <p:ph type="dt" sz="half" idx="10"/>
          </p:nvPr>
        </p:nvSpPr>
        <p:spPr/>
        <p:txBody>
          <a:bodyPr/>
          <a:lstStyle/>
          <a:p>
            <a:fld id="{B539BADA-1024-4B68-8677-C0D4570DB59D}" type="datetime1">
              <a:rPr lang="sv-SE" smtClean="0"/>
              <a:pPr/>
              <a:t>2012-10-15</a:t>
            </a:fld>
            <a:endParaRPr lang="sv-SE" dirty="0"/>
          </a:p>
        </p:txBody>
      </p:sp>
      <p:sp>
        <p:nvSpPr>
          <p:cNvPr id="8" name="Platshållare för sidfot 7"/>
          <p:cNvSpPr>
            <a:spLocks noGrp="1"/>
          </p:cNvSpPr>
          <p:nvPr>
            <p:ph type="ftr" sz="quarter" idx="11"/>
          </p:nvPr>
        </p:nvSpPr>
        <p:spPr/>
        <p:txBody>
          <a:bodyPr/>
          <a:lstStyle/>
          <a:p>
            <a:r>
              <a:rPr lang="sv-SE" smtClean="0"/>
              <a:t>Studenter om studier på distans                        Haglund &amp; Johansson</a:t>
            </a:r>
            <a:endParaRPr lang="sv-SE" dirty="0"/>
          </a:p>
        </p:txBody>
      </p:sp>
      <p:sp>
        <p:nvSpPr>
          <p:cNvPr id="7" name="Platshållare för bildnummer 6"/>
          <p:cNvSpPr>
            <a:spLocks noGrp="1"/>
          </p:cNvSpPr>
          <p:nvPr>
            <p:ph type="sldNum" sz="quarter" idx="12"/>
          </p:nvPr>
        </p:nvSpPr>
        <p:spPr/>
        <p:txBody>
          <a:bodyPr/>
          <a:lstStyle/>
          <a:p>
            <a:fld id="{C847504D-8BD9-47E7-B2AC-7E83D953DF82}" type="slidenum">
              <a:rPr lang="sv-SE" smtClean="0"/>
              <a:pPr/>
              <a:t>5</a:t>
            </a:fld>
            <a:endParaRPr lang="sv-SE" dirty="0"/>
          </a:p>
        </p:txBody>
      </p:sp>
      <p:pic>
        <p:nvPicPr>
          <p:cNvPr id="10"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596336" y="5229199"/>
            <a:ext cx="1495425" cy="1266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6541081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Platshållare för datum 5"/>
          <p:cNvSpPr>
            <a:spLocks noGrp="1"/>
          </p:cNvSpPr>
          <p:nvPr>
            <p:ph type="dt" sz="half" idx="10"/>
          </p:nvPr>
        </p:nvSpPr>
        <p:spPr/>
        <p:txBody>
          <a:bodyPr/>
          <a:lstStyle/>
          <a:p>
            <a:fld id="{A5DFA438-6E61-4D2F-A131-A39B438259B5}" type="datetime1">
              <a:rPr lang="sv-SE" smtClean="0"/>
              <a:pPr/>
              <a:t>2012-10-15</a:t>
            </a:fld>
            <a:endParaRPr lang="sv-SE" dirty="0"/>
          </a:p>
        </p:txBody>
      </p:sp>
      <p:sp>
        <p:nvSpPr>
          <p:cNvPr id="8" name="Platshållare för sidfot 7"/>
          <p:cNvSpPr>
            <a:spLocks noGrp="1"/>
          </p:cNvSpPr>
          <p:nvPr>
            <p:ph type="ftr" sz="quarter" idx="11"/>
          </p:nvPr>
        </p:nvSpPr>
        <p:spPr/>
        <p:txBody>
          <a:bodyPr/>
          <a:lstStyle/>
          <a:p>
            <a:r>
              <a:rPr lang="sv-SE" smtClean="0"/>
              <a:t>Studenter om studier på distans                        Haglund &amp; Johansson</a:t>
            </a:r>
            <a:endParaRPr lang="sv-SE" dirty="0"/>
          </a:p>
        </p:txBody>
      </p:sp>
      <p:sp>
        <p:nvSpPr>
          <p:cNvPr id="7" name="Platshållare för bildnummer 6"/>
          <p:cNvSpPr>
            <a:spLocks noGrp="1"/>
          </p:cNvSpPr>
          <p:nvPr>
            <p:ph type="sldNum" sz="quarter" idx="12"/>
          </p:nvPr>
        </p:nvSpPr>
        <p:spPr/>
        <p:txBody>
          <a:bodyPr/>
          <a:lstStyle/>
          <a:p>
            <a:fld id="{C847504D-8BD9-47E7-B2AC-7E83D953DF82}" type="slidenum">
              <a:rPr lang="sv-SE" smtClean="0"/>
              <a:pPr/>
              <a:t>6</a:t>
            </a:fld>
            <a:endParaRPr lang="sv-SE" dirty="0"/>
          </a:p>
        </p:txBody>
      </p:sp>
      <p:pic>
        <p:nvPicPr>
          <p:cNvPr id="10"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596336" y="5229199"/>
            <a:ext cx="1495425" cy="1266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aphicFrame>
        <p:nvGraphicFramePr>
          <p:cNvPr id="4" name="Tabell 3"/>
          <p:cNvGraphicFramePr>
            <a:graphicFrameLocks noGrp="1"/>
          </p:cNvGraphicFramePr>
          <p:nvPr>
            <p:extLst>
              <p:ext uri="{D42A27DB-BD31-4B8C-83A1-F6EECF244321}">
                <p14:modId xmlns:p14="http://schemas.microsoft.com/office/powerpoint/2010/main" val="1189853046"/>
              </p:ext>
            </p:extLst>
          </p:nvPr>
        </p:nvGraphicFramePr>
        <p:xfrm>
          <a:off x="1187624" y="836712"/>
          <a:ext cx="6192688" cy="2123440"/>
        </p:xfrm>
        <a:graphic>
          <a:graphicData uri="http://schemas.openxmlformats.org/drawingml/2006/table">
            <a:tbl>
              <a:tblPr firstRow="1" bandRow="1">
                <a:tableStyleId>{5C22544A-7EE6-4342-B048-85BDC9FD1C3A}</a:tableStyleId>
              </a:tblPr>
              <a:tblGrid>
                <a:gridCol w="3672408"/>
                <a:gridCol w="1368152"/>
                <a:gridCol w="1152128"/>
              </a:tblGrid>
              <a:tr h="370840">
                <a:tc>
                  <a:txBody>
                    <a:bodyPr/>
                    <a:lstStyle/>
                    <a:p>
                      <a:r>
                        <a:rPr lang="sv-SE" dirty="0" smtClean="0"/>
                        <a:t>Genomströmning/studieform</a:t>
                      </a:r>
                      <a:endParaRPr lang="sv-SE" dirty="0"/>
                    </a:p>
                  </a:txBody>
                  <a:tcPr/>
                </a:tc>
                <a:tc>
                  <a:txBody>
                    <a:bodyPr/>
                    <a:lstStyle/>
                    <a:p>
                      <a:r>
                        <a:rPr lang="sv-SE" dirty="0" smtClean="0"/>
                        <a:t>År 2010</a:t>
                      </a:r>
                      <a:endParaRPr lang="sv-SE" dirty="0"/>
                    </a:p>
                  </a:txBody>
                  <a:tcPr/>
                </a:tc>
                <a:tc>
                  <a:txBody>
                    <a:bodyPr/>
                    <a:lstStyle/>
                    <a:p>
                      <a:r>
                        <a:rPr lang="sv-SE" dirty="0" smtClean="0"/>
                        <a:t>År 2011</a:t>
                      </a:r>
                      <a:endParaRPr lang="sv-SE" dirty="0"/>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sv-SE" dirty="0" smtClean="0"/>
                        <a:t>Program/distans, Kau*</a:t>
                      </a:r>
                      <a:endParaRPr lang="sv-SE" dirty="0"/>
                    </a:p>
                  </a:txBody>
                  <a:tcPr/>
                </a:tc>
                <a:tc>
                  <a:txBody>
                    <a:bodyPr/>
                    <a:lstStyle/>
                    <a:p>
                      <a:r>
                        <a:rPr lang="sv-SE" dirty="0" smtClean="0"/>
                        <a:t>91 %</a:t>
                      </a:r>
                      <a:endParaRPr lang="sv-SE" dirty="0"/>
                    </a:p>
                  </a:txBody>
                  <a:tcPr/>
                </a:tc>
                <a:tc>
                  <a:txBody>
                    <a:bodyPr/>
                    <a:lstStyle/>
                    <a:p>
                      <a:r>
                        <a:rPr lang="sv-SE" dirty="0" smtClean="0"/>
                        <a:t>88 %</a:t>
                      </a:r>
                      <a:endParaRPr lang="sv-SE" dirty="0"/>
                    </a:p>
                  </a:txBody>
                  <a:tcPr/>
                </a:tc>
              </a:tr>
              <a:tr h="370840">
                <a:tc>
                  <a:txBody>
                    <a:bodyPr/>
                    <a:lstStyle/>
                    <a:p>
                      <a:r>
                        <a:rPr lang="sv-SE" dirty="0" smtClean="0"/>
                        <a:t>Program nationellt/distans, HSV 2008/09, SCB 2010</a:t>
                      </a:r>
                      <a:endParaRPr lang="sv-SE" dirty="0"/>
                    </a:p>
                  </a:txBody>
                  <a:tcPr/>
                </a:tc>
                <a:tc>
                  <a:txBody>
                    <a:bodyPr/>
                    <a:lstStyle/>
                    <a:p>
                      <a:r>
                        <a:rPr lang="sv-SE" dirty="0" smtClean="0"/>
                        <a:t>80 %</a:t>
                      </a:r>
                      <a:endParaRPr lang="sv-SE" dirty="0"/>
                    </a:p>
                  </a:txBody>
                  <a:tcPr/>
                </a:tc>
                <a:tc>
                  <a:txBody>
                    <a:bodyPr/>
                    <a:lstStyle/>
                    <a:p>
                      <a:r>
                        <a:rPr lang="sv-SE" dirty="0" smtClean="0"/>
                        <a:t>72 %</a:t>
                      </a:r>
                      <a:endParaRPr lang="sv-SE" dirty="0"/>
                    </a:p>
                  </a:txBody>
                  <a:tcPr/>
                </a:tc>
              </a:tr>
              <a:tr h="370840">
                <a:tc>
                  <a:txBody>
                    <a:bodyPr/>
                    <a:lstStyle/>
                    <a:p>
                      <a:endParaRPr lang="sv-SE" dirty="0"/>
                    </a:p>
                  </a:txBody>
                  <a:tcPr/>
                </a:tc>
                <a:tc>
                  <a:txBody>
                    <a:bodyPr/>
                    <a:lstStyle/>
                    <a:p>
                      <a:endParaRPr lang="sv-SE" dirty="0"/>
                    </a:p>
                  </a:txBody>
                  <a:tcPr/>
                </a:tc>
                <a:tc>
                  <a:txBody>
                    <a:bodyPr/>
                    <a:lstStyle/>
                    <a:p>
                      <a:endParaRPr lang="sv-SE" dirty="0"/>
                    </a:p>
                  </a:txBody>
                  <a:tcPr/>
                </a:tc>
              </a:tr>
              <a:tr h="370840">
                <a:tc>
                  <a:txBody>
                    <a:bodyPr/>
                    <a:lstStyle/>
                    <a:p>
                      <a:r>
                        <a:rPr lang="sv-SE" dirty="0" smtClean="0"/>
                        <a:t>Program/campus, Kau*</a:t>
                      </a:r>
                      <a:endParaRPr lang="sv-SE" dirty="0"/>
                    </a:p>
                  </a:txBody>
                  <a:tcPr/>
                </a:tc>
                <a:tc>
                  <a:txBody>
                    <a:bodyPr/>
                    <a:lstStyle/>
                    <a:p>
                      <a:r>
                        <a:rPr lang="sv-SE" dirty="0" smtClean="0"/>
                        <a:t>86 %</a:t>
                      </a:r>
                      <a:endParaRPr lang="sv-SE" dirty="0"/>
                    </a:p>
                  </a:txBody>
                  <a:tcPr/>
                </a:tc>
                <a:tc>
                  <a:txBody>
                    <a:bodyPr/>
                    <a:lstStyle/>
                    <a:p>
                      <a:r>
                        <a:rPr lang="sv-SE" dirty="0" smtClean="0"/>
                        <a:t>90</a:t>
                      </a:r>
                      <a:r>
                        <a:rPr lang="sv-SE" baseline="0" dirty="0" smtClean="0"/>
                        <a:t> %</a:t>
                      </a:r>
                      <a:endParaRPr lang="sv-SE" dirty="0"/>
                    </a:p>
                  </a:txBody>
                  <a:tcPr/>
                </a:tc>
              </a:tr>
            </a:tbl>
          </a:graphicData>
        </a:graphic>
      </p:graphicFrame>
      <p:graphicFrame>
        <p:nvGraphicFramePr>
          <p:cNvPr id="5" name="Tabell 4"/>
          <p:cNvGraphicFramePr>
            <a:graphicFrameLocks noGrp="1"/>
          </p:cNvGraphicFramePr>
          <p:nvPr>
            <p:extLst>
              <p:ext uri="{D42A27DB-BD31-4B8C-83A1-F6EECF244321}">
                <p14:modId xmlns:p14="http://schemas.microsoft.com/office/powerpoint/2010/main" val="2950419622"/>
              </p:ext>
            </p:extLst>
          </p:nvPr>
        </p:nvGraphicFramePr>
        <p:xfrm>
          <a:off x="1259632" y="3356992"/>
          <a:ext cx="6096000" cy="2123440"/>
        </p:xfrm>
        <a:graphic>
          <a:graphicData uri="http://schemas.openxmlformats.org/drawingml/2006/table">
            <a:tbl>
              <a:tblPr firstRow="1" bandRow="1">
                <a:tableStyleId>{5C22544A-7EE6-4342-B048-85BDC9FD1C3A}</a:tableStyleId>
              </a:tblPr>
              <a:tblGrid>
                <a:gridCol w="3600400"/>
                <a:gridCol w="1440160"/>
                <a:gridCol w="1055440"/>
              </a:tblGrid>
              <a:tr h="370840">
                <a:tc>
                  <a:txBody>
                    <a:bodyPr/>
                    <a:lstStyle/>
                    <a:p>
                      <a:r>
                        <a:rPr lang="sv-SE" dirty="0" smtClean="0"/>
                        <a:t>Genomströmning/studieform</a:t>
                      </a:r>
                      <a:endParaRPr lang="sv-SE" dirty="0"/>
                    </a:p>
                  </a:txBody>
                  <a:tcPr/>
                </a:tc>
                <a:tc>
                  <a:txBody>
                    <a:bodyPr/>
                    <a:lstStyle/>
                    <a:p>
                      <a:r>
                        <a:rPr lang="sv-SE" dirty="0" smtClean="0"/>
                        <a:t>År 2010</a:t>
                      </a:r>
                      <a:endParaRPr lang="sv-SE" dirty="0"/>
                    </a:p>
                  </a:txBody>
                  <a:tcPr/>
                </a:tc>
                <a:tc>
                  <a:txBody>
                    <a:bodyPr/>
                    <a:lstStyle/>
                    <a:p>
                      <a:r>
                        <a:rPr lang="sv-SE" dirty="0" smtClean="0"/>
                        <a:t>År 2011</a:t>
                      </a:r>
                      <a:endParaRPr lang="sv-SE" dirty="0"/>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sv-SE" dirty="0" smtClean="0"/>
                        <a:t>Kurser/distans, Kau*</a:t>
                      </a:r>
                      <a:endParaRPr lang="sv-SE" dirty="0"/>
                    </a:p>
                  </a:txBody>
                  <a:tcPr/>
                </a:tc>
                <a:tc>
                  <a:txBody>
                    <a:bodyPr/>
                    <a:lstStyle/>
                    <a:p>
                      <a:r>
                        <a:rPr lang="sv-SE" dirty="0" smtClean="0"/>
                        <a:t>63 %</a:t>
                      </a:r>
                      <a:endParaRPr lang="sv-SE" dirty="0"/>
                    </a:p>
                  </a:txBody>
                  <a:tcPr/>
                </a:tc>
                <a:tc>
                  <a:txBody>
                    <a:bodyPr/>
                    <a:lstStyle/>
                    <a:p>
                      <a:r>
                        <a:rPr lang="sv-SE" dirty="0" smtClean="0"/>
                        <a:t>59 %</a:t>
                      </a:r>
                      <a:endParaRPr lang="sv-SE" dirty="0"/>
                    </a:p>
                  </a:txBody>
                  <a:tcPr/>
                </a:tc>
              </a:tr>
              <a:tr h="370840">
                <a:tc>
                  <a:txBody>
                    <a:bodyPr/>
                    <a:lstStyle/>
                    <a:p>
                      <a:r>
                        <a:rPr lang="sv-SE" dirty="0" smtClean="0"/>
                        <a:t>Kurser</a:t>
                      </a:r>
                      <a:r>
                        <a:rPr lang="sv-SE" baseline="0" dirty="0" smtClean="0"/>
                        <a:t> nationellt distans, HSV 2008/09, SCB 2010</a:t>
                      </a:r>
                      <a:endParaRPr lang="sv-SE" dirty="0"/>
                    </a:p>
                  </a:txBody>
                  <a:tcPr/>
                </a:tc>
                <a:tc>
                  <a:txBody>
                    <a:bodyPr/>
                    <a:lstStyle/>
                    <a:p>
                      <a:r>
                        <a:rPr lang="sv-SE" dirty="0" smtClean="0"/>
                        <a:t>47 %</a:t>
                      </a:r>
                      <a:endParaRPr lang="sv-SE" dirty="0"/>
                    </a:p>
                  </a:txBody>
                  <a:tcPr/>
                </a:tc>
                <a:tc>
                  <a:txBody>
                    <a:bodyPr/>
                    <a:lstStyle/>
                    <a:p>
                      <a:r>
                        <a:rPr lang="sv-SE" dirty="0" smtClean="0"/>
                        <a:t>48 %</a:t>
                      </a:r>
                      <a:endParaRPr lang="sv-SE" dirty="0"/>
                    </a:p>
                  </a:txBody>
                  <a:tcPr/>
                </a:tc>
              </a:tr>
              <a:tr h="370840">
                <a:tc>
                  <a:txBody>
                    <a:bodyPr/>
                    <a:lstStyle/>
                    <a:p>
                      <a:endParaRPr lang="sv-SE" dirty="0"/>
                    </a:p>
                  </a:txBody>
                  <a:tcPr/>
                </a:tc>
                <a:tc>
                  <a:txBody>
                    <a:bodyPr/>
                    <a:lstStyle/>
                    <a:p>
                      <a:endParaRPr lang="sv-SE"/>
                    </a:p>
                  </a:txBody>
                  <a:tcPr/>
                </a:tc>
                <a:tc>
                  <a:txBody>
                    <a:bodyPr/>
                    <a:lstStyle/>
                    <a:p>
                      <a:endParaRPr lang="sv-SE" dirty="0"/>
                    </a:p>
                  </a:txBody>
                  <a:tcPr/>
                </a:tc>
              </a:tr>
              <a:tr h="370840">
                <a:tc>
                  <a:txBody>
                    <a:bodyPr/>
                    <a:lstStyle/>
                    <a:p>
                      <a:r>
                        <a:rPr lang="sv-SE" dirty="0" smtClean="0"/>
                        <a:t>Kurser/campus, Kau*</a:t>
                      </a:r>
                      <a:endParaRPr lang="sv-SE" dirty="0"/>
                    </a:p>
                  </a:txBody>
                  <a:tcPr/>
                </a:tc>
                <a:tc>
                  <a:txBody>
                    <a:bodyPr/>
                    <a:lstStyle/>
                    <a:p>
                      <a:r>
                        <a:rPr lang="sv-SE" dirty="0" smtClean="0"/>
                        <a:t>72 %</a:t>
                      </a:r>
                      <a:endParaRPr lang="sv-SE" dirty="0"/>
                    </a:p>
                  </a:txBody>
                  <a:tcPr/>
                </a:tc>
                <a:tc>
                  <a:txBody>
                    <a:bodyPr/>
                    <a:lstStyle/>
                    <a:p>
                      <a:r>
                        <a:rPr lang="sv-SE" dirty="0" smtClean="0"/>
                        <a:t>77 %</a:t>
                      </a:r>
                      <a:endParaRPr lang="sv-SE" dirty="0"/>
                    </a:p>
                  </a:txBody>
                  <a:tcPr/>
                </a:tc>
              </a:tr>
            </a:tbl>
          </a:graphicData>
        </a:graphic>
      </p:graphicFrame>
      <p:sp>
        <p:nvSpPr>
          <p:cNvPr id="2" name="textruta 1"/>
          <p:cNvSpPr txBox="1"/>
          <p:nvPr/>
        </p:nvSpPr>
        <p:spPr>
          <a:xfrm>
            <a:off x="1313489" y="5733256"/>
            <a:ext cx="5040560" cy="276999"/>
          </a:xfrm>
          <a:prstGeom prst="rect">
            <a:avLst/>
          </a:prstGeom>
          <a:noFill/>
        </p:spPr>
        <p:txBody>
          <a:bodyPr wrap="square" rtlCol="0">
            <a:spAutoFit/>
          </a:bodyPr>
          <a:lstStyle/>
          <a:p>
            <a:r>
              <a:rPr lang="sv-SE" sz="1200" dirty="0" smtClean="0"/>
              <a:t>*Uppgifter från intern resultatredovisning</a:t>
            </a:r>
            <a:endParaRPr lang="sv-SE" sz="1200" dirty="0"/>
          </a:p>
        </p:txBody>
      </p:sp>
    </p:spTree>
    <p:extLst>
      <p:ext uri="{BB962C8B-B14F-4D97-AF65-F5344CB8AC3E}">
        <p14:creationId xmlns:p14="http://schemas.microsoft.com/office/powerpoint/2010/main" val="400733403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extruta 1"/>
          <p:cNvSpPr txBox="1">
            <a:spLocks noChangeArrowheads="1"/>
          </p:cNvSpPr>
          <p:nvPr/>
        </p:nvSpPr>
        <p:spPr bwMode="auto">
          <a:xfrm>
            <a:off x="6846959" y="3284984"/>
            <a:ext cx="1800225" cy="922338"/>
          </a:xfrm>
          <a:prstGeom prst="rect">
            <a:avLst/>
          </a:prstGeom>
          <a:solidFill>
            <a:srgbClr val="FF0000"/>
          </a:solidFill>
          <a:ln w="9525">
            <a:solidFill>
              <a:schemeClr val="tx1"/>
            </a:solidFill>
            <a:miter lim="800000"/>
            <a:headEnd/>
            <a:tailEnd/>
          </a:ln>
        </p:spPr>
        <p:txBody>
          <a:bodyPr>
            <a:spAutoFit/>
          </a:bodyPr>
          <a:lstStyle/>
          <a:p>
            <a:pPr>
              <a:defRPr/>
            </a:pPr>
            <a:r>
              <a:rPr lang="sv-SE" dirty="0"/>
              <a:t>Nöjd med utbildningens kvalitet</a:t>
            </a:r>
          </a:p>
        </p:txBody>
      </p:sp>
      <p:sp>
        <p:nvSpPr>
          <p:cNvPr id="5124" name="textruta 3"/>
          <p:cNvSpPr txBox="1">
            <a:spLocks noChangeArrowheads="1"/>
          </p:cNvSpPr>
          <p:nvPr/>
        </p:nvSpPr>
        <p:spPr bwMode="auto">
          <a:xfrm>
            <a:off x="395288" y="692150"/>
            <a:ext cx="2089150" cy="1200329"/>
          </a:xfrm>
          <a:prstGeom prst="rect">
            <a:avLst/>
          </a:prstGeom>
          <a:solidFill>
            <a:schemeClr val="tx2">
              <a:lumMod val="20000"/>
              <a:lumOff val="80000"/>
            </a:schemeClr>
          </a:solidFill>
          <a:ln w="9525">
            <a:solidFill>
              <a:schemeClr val="tx1"/>
            </a:solidFill>
            <a:miter lim="800000"/>
            <a:headEnd/>
            <a:tailEnd/>
          </a:ln>
        </p:spPr>
        <p:txBody>
          <a:bodyPr>
            <a:spAutoFit/>
          </a:bodyPr>
          <a:lstStyle/>
          <a:p>
            <a:pPr>
              <a:defRPr/>
            </a:pPr>
            <a:r>
              <a:rPr lang="sv-SE" dirty="0"/>
              <a:t>Lärare:</a:t>
            </a:r>
          </a:p>
          <a:p>
            <a:pPr>
              <a:buFont typeface="Arial" charset="0"/>
              <a:buChar char="•"/>
              <a:defRPr/>
            </a:pPr>
            <a:r>
              <a:rPr lang="sv-SE" dirty="0" smtClean="0"/>
              <a:t>Kunniga</a:t>
            </a:r>
            <a:endParaRPr lang="sv-SE" dirty="0"/>
          </a:p>
          <a:p>
            <a:pPr>
              <a:buFont typeface="Arial" charset="0"/>
              <a:buChar char="•"/>
              <a:defRPr/>
            </a:pPr>
            <a:r>
              <a:rPr lang="sv-SE" dirty="0" smtClean="0"/>
              <a:t>Stödjande</a:t>
            </a:r>
            <a:endParaRPr lang="sv-SE" dirty="0"/>
          </a:p>
          <a:p>
            <a:pPr>
              <a:defRPr/>
            </a:pPr>
            <a:endParaRPr lang="sv-SE" dirty="0"/>
          </a:p>
        </p:txBody>
      </p:sp>
      <p:sp>
        <p:nvSpPr>
          <p:cNvPr id="5125" name="textruta 4"/>
          <p:cNvSpPr txBox="1">
            <a:spLocks noChangeArrowheads="1"/>
          </p:cNvSpPr>
          <p:nvPr/>
        </p:nvSpPr>
        <p:spPr bwMode="auto">
          <a:xfrm>
            <a:off x="2987675" y="2636838"/>
            <a:ext cx="3313113" cy="2862322"/>
          </a:xfrm>
          <a:prstGeom prst="rect">
            <a:avLst/>
          </a:prstGeom>
          <a:solidFill>
            <a:srgbClr val="92D050"/>
          </a:solidFill>
          <a:ln w="9525">
            <a:solidFill>
              <a:schemeClr val="tx1"/>
            </a:solidFill>
            <a:miter lim="800000"/>
            <a:headEnd/>
            <a:tailEnd/>
          </a:ln>
        </p:spPr>
        <p:txBody>
          <a:bodyPr>
            <a:spAutoFit/>
          </a:bodyPr>
          <a:lstStyle/>
          <a:p>
            <a:pPr fontAlgn="t">
              <a:defRPr/>
            </a:pPr>
            <a:r>
              <a:rPr lang="sv-SE" dirty="0"/>
              <a:t>Vad man lärt sig</a:t>
            </a:r>
            <a:r>
              <a:rPr lang="sv-SE" dirty="0" smtClean="0"/>
              <a:t>:</a:t>
            </a:r>
          </a:p>
          <a:p>
            <a:pPr fontAlgn="t">
              <a:defRPr/>
            </a:pPr>
            <a:endParaRPr lang="sv-SE" dirty="0"/>
          </a:p>
          <a:p>
            <a:pPr fontAlgn="t">
              <a:buFont typeface="Arial" charset="0"/>
              <a:buChar char="•"/>
              <a:defRPr/>
            </a:pPr>
            <a:r>
              <a:rPr lang="sv-SE" dirty="0"/>
              <a:t>Yrkesrelaterade kunskaper och färdigheter</a:t>
            </a:r>
          </a:p>
          <a:p>
            <a:pPr fontAlgn="t">
              <a:buFont typeface="Arial" charset="0"/>
              <a:buChar char="•"/>
              <a:defRPr/>
            </a:pPr>
            <a:r>
              <a:rPr lang="sv-SE" dirty="0"/>
              <a:t>Breddad allmänbildning</a:t>
            </a:r>
          </a:p>
          <a:p>
            <a:pPr fontAlgn="t">
              <a:buFont typeface="Arial" charset="0"/>
              <a:buChar char="•"/>
              <a:defRPr/>
            </a:pPr>
            <a:r>
              <a:rPr lang="sv-SE" dirty="0"/>
              <a:t>Tänka kritiskt och analytiskt</a:t>
            </a:r>
          </a:p>
          <a:p>
            <a:pPr fontAlgn="t">
              <a:buFont typeface="Arial" charset="0"/>
              <a:buChar char="•"/>
              <a:defRPr/>
            </a:pPr>
            <a:r>
              <a:rPr lang="sv-SE" dirty="0"/>
              <a:t>Samarbeta med andra</a:t>
            </a:r>
          </a:p>
          <a:p>
            <a:pPr fontAlgn="t">
              <a:buFont typeface="Arial" charset="0"/>
              <a:buChar char="•"/>
              <a:defRPr/>
            </a:pPr>
            <a:r>
              <a:rPr lang="sv-SE" dirty="0"/>
              <a:t>Ta del av aktuell forskning</a:t>
            </a:r>
          </a:p>
          <a:p>
            <a:pPr fontAlgn="t">
              <a:buFont typeface="Arial" charset="0"/>
              <a:buChar char="•"/>
              <a:defRPr/>
            </a:pPr>
            <a:r>
              <a:rPr lang="sv-SE" dirty="0"/>
              <a:t>Skriva tydligt och klart</a:t>
            </a:r>
          </a:p>
          <a:p>
            <a:pPr fontAlgn="t">
              <a:buFont typeface="Arial" charset="0"/>
              <a:buChar char="•"/>
              <a:defRPr/>
            </a:pPr>
            <a:r>
              <a:rPr lang="sv-SE" dirty="0" smtClean="0"/>
              <a:t>Tala </a:t>
            </a:r>
            <a:r>
              <a:rPr lang="sv-SE" dirty="0"/>
              <a:t>tydligt och klart </a:t>
            </a:r>
          </a:p>
        </p:txBody>
      </p:sp>
      <p:sp>
        <p:nvSpPr>
          <p:cNvPr id="5127" name="textruta 6"/>
          <p:cNvSpPr txBox="1">
            <a:spLocks noChangeArrowheads="1"/>
          </p:cNvSpPr>
          <p:nvPr/>
        </p:nvSpPr>
        <p:spPr bwMode="auto">
          <a:xfrm>
            <a:off x="3118029" y="691271"/>
            <a:ext cx="2519933" cy="1477328"/>
          </a:xfrm>
          <a:prstGeom prst="rect">
            <a:avLst/>
          </a:prstGeom>
          <a:solidFill>
            <a:srgbClr val="FFFF00"/>
          </a:solidFill>
          <a:ln w="9525">
            <a:solidFill>
              <a:schemeClr val="tx1"/>
            </a:solidFill>
            <a:miter lim="800000"/>
            <a:headEnd/>
            <a:tailEnd/>
          </a:ln>
        </p:spPr>
        <p:txBody>
          <a:bodyPr wrap="square">
            <a:spAutoFit/>
          </a:bodyPr>
          <a:lstStyle/>
          <a:p>
            <a:pPr marL="285750" indent="-285750">
              <a:buFont typeface="Arial" pitchFamily="34" charset="0"/>
              <a:buChar char="•"/>
              <a:defRPr/>
            </a:pPr>
            <a:r>
              <a:rPr lang="sv-SE" dirty="0" smtClean="0"/>
              <a:t>Studietempo</a:t>
            </a:r>
          </a:p>
          <a:p>
            <a:pPr marL="285750" indent="-285750">
              <a:buFont typeface="Arial" pitchFamily="34" charset="0"/>
              <a:buChar char="•"/>
              <a:defRPr/>
            </a:pPr>
            <a:r>
              <a:rPr lang="sv-SE" dirty="0" smtClean="0"/>
              <a:t>Studiestress</a:t>
            </a:r>
          </a:p>
          <a:p>
            <a:pPr marL="285750" indent="-285750">
              <a:buFont typeface="Arial" pitchFamily="34" charset="0"/>
              <a:buChar char="•"/>
              <a:defRPr/>
            </a:pPr>
            <a:r>
              <a:rPr lang="sv-SE" dirty="0" smtClean="0"/>
              <a:t>Balans teori/praktik</a:t>
            </a:r>
          </a:p>
          <a:p>
            <a:pPr marL="285750" indent="-285750">
              <a:buFont typeface="Arial" pitchFamily="34" charset="0"/>
              <a:buChar char="•"/>
              <a:defRPr/>
            </a:pPr>
            <a:r>
              <a:rPr lang="sv-SE" dirty="0" smtClean="0"/>
              <a:t>Studentinflytande</a:t>
            </a:r>
          </a:p>
          <a:p>
            <a:pPr marL="285750" indent="-285750">
              <a:buFont typeface="Arial" pitchFamily="34" charset="0"/>
              <a:buChar char="•"/>
              <a:defRPr/>
            </a:pPr>
            <a:r>
              <a:rPr lang="sv-SE" dirty="0" smtClean="0"/>
              <a:t>Attityd till IKT</a:t>
            </a:r>
            <a:endParaRPr lang="sv-SE" dirty="0"/>
          </a:p>
        </p:txBody>
      </p:sp>
      <p:sp>
        <p:nvSpPr>
          <p:cNvPr id="5128" name="textruta 8"/>
          <p:cNvSpPr txBox="1">
            <a:spLocks noChangeArrowheads="1"/>
          </p:cNvSpPr>
          <p:nvPr/>
        </p:nvSpPr>
        <p:spPr bwMode="auto">
          <a:xfrm>
            <a:off x="448574" y="2665943"/>
            <a:ext cx="1963185" cy="3139321"/>
          </a:xfrm>
          <a:prstGeom prst="rect">
            <a:avLst/>
          </a:prstGeom>
          <a:solidFill>
            <a:schemeClr val="tx2">
              <a:lumMod val="20000"/>
              <a:lumOff val="80000"/>
            </a:schemeClr>
          </a:solidFill>
          <a:ln w="9525">
            <a:solidFill>
              <a:schemeClr val="tx1"/>
            </a:solidFill>
            <a:miter lim="800000"/>
            <a:headEnd/>
            <a:tailEnd/>
          </a:ln>
        </p:spPr>
        <p:txBody>
          <a:bodyPr wrap="square">
            <a:spAutoFit/>
          </a:bodyPr>
          <a:lstStyle/>
          <a:p>
            <a:pPr>
              <a:defRPr/>
            </a:pPr>
            <a:r>
              <a:rPr lang="sv-SE" dirty="0" smtClean="0">
                <a:cs typeface="Times New Roman" pitchFamily="18" charset="0"/>
              </a:rPr>
              <a:t>Stödfunktioner</a:t>
            </a:r>
            <a:endParaRPr lang="sv-SE" dirty="0">
              <a:cs typeface="Times New Roman" pitchFamily="18" charset="0"/>
            </a:endParaRPr>
          </a:p>
          <a:p>
            <a:pPr fontAlgn="t">
              <a:buFont typeface="Arial" charset="0"/>
              <a:buChar char="•"/>
              <a:defRPr/>
            </a:pPr>
            <a:r>
              <a:rPr lang="sv-SE" dirty="0"/>
              <a:t>IKT</a:t>
            </a:r>
          </a:p>
          <a:p>
            <a:pPr fontAlgn="t">
              <a:buFont typeface="Arial" charset="0"/>
              <a:buChar char="•"/>
              <a:defRPr/>
            </a:pPr>
            <a:r>
              <a:rPr lang="sv-SE" dirty="0" smtClean="0"/>
              <a:t>Studieplattformar</a:t>
            </a:r>
            <a:endParaRPr lang="sv-SE" dirty="0"/>
          </a:p>
          <a:p>
            <a:pPr fontAlgn="t">
              <a:buFont typeface="Arial" charset="0"/>
              <a:buChar char="•"/>
              <a:defRPr/>
            </a:pPr>
            <a:r>
              <a:rPr lang="sv-SE" dirty="0" smtClean="0"/>
              <a:t>Telebild/film</a:t>
            </a:r>
            <a:endParaRPr lang="sv-SE" dirty="0"/>
          </a:p>
          <a:p>
            <a:pPr fontAlgn="t">
              <a:buFont typeface="Arial" charset="0"/>
              <a:buChar char="•"/>
              <a:defRPr/>
            </a:pPr>
            <a:r>
              <a:rPr lang="sv-SE" dirty="0" smtClean="0"/>
              <a:t>Administrativ </a:t>
            </a:r>
            <a:r>
              <a:rPr lang="sv-SE" dirty="0"/>
              <a:t>personal</a:t>
            </a:r>
          </a:p>
          <a:p>
            <a:pPr fontAlgn="t">
              <a:buFont typeface="Arial" charset="0"/>
              <a:buChar char="•"/>
              <a:defRPr/>
            </a:pPr>
            <a:r>
              <a:rPr lang="sv-SE" dirty="0" smtClean="0"/>
              <a:t>Studievägledning</a:t>
            </a:r>
            <a:endParaRPr lang="sv-SE" dirty="0"/>
          </a:p>
          <a:p>
            <a:pPr fontAlgn="t">
              <a:buFont typeface="Arial" charset="0"/>
              <a:buChar char="•"/>
              <a:defRPr/>
            </a:pPr>
            <a:r>
              <a:rPr lang="sv-SE" dirty="0"/>
              <a:t>Biblioteksservice</a:t>
            </a:r>
          </a:p>
          <a:p>
            <a:pPr fontAlgn="t">
              <a:buFont typeface="Arial" charset="0"/>
              <a:buChar char="•"/>
              <a:defRPr/>
            </a:pPr>
            <a:r>
              <a:rPr lang="sv-SE" dirty="0" smtClean="0"/>
              <a:t>Lärcentrum</a:t>
            </a:r>
            <a:endParaRPr lang="sv-SE" dirty="0"/>
          </a:p>
          <a:p>
            <a:pPr fontAlgn="t">
              <a:buFont typeface="Arial" charset="0"/>
              <a:buChar char="•"/>
              <a:defRPr/>
            </a:pPr>
            <a:r>
              <a:rPr lang="sv-SE" dirty="0"/>
              <a:t>m.m.</a:t>
            </a:r>
          </a:p>
          <a:p>
            <a:pPr>
              <a:defRPr/>
            </a:pPr>
            <a:endParaRPr lang="sv-SE" dirty="0"/>
          </a:p>
        </p:txBody>
      </p:sp>
      <p:cxnSp>
        <p:nvCxnSpPr>
          <p:cNvPr id="12" name="Rak pil 11"/>
          <p:cNvCxnSpPr>
            <a:stCxn id="5124" idx="2"/>
          </p:cNvCxnSpPr>
          <p:nvPr/>
        </p:nvCxnSpPr>
        <p:spPr>
          <a:xfrm>
            <a:off x="1439863" y="1892479"/>
            <a:ext cx="827881" cy="456401"/>
          </a:xfrm>
          <a:prstGeom prst="straightConnector1">
            <a:avLst/>
          </a:prstGeom>
          <a:ln w="38100">
            <a:solidFill>
              <a:srgbClr val="C00000"/>
            </a:solidFill>
            <a:tailEnd type="arrow"/>
          </a:ln>
        </p:spPr>
        <p:style>
          <a:lnRef idx="1">
            <a:schemeClr val="accent1"/>
          </a:lnRef>
          <a:fillRef idx="0">
            <a:schemeClr val="accent1"/>
          </a:fillRef>
          <a:effectRef idx="0">
            <a:schemeClr val="accent1"/>
          </a:effectRef>
          <a:fontRef idx="minor">
            <a:schemeClr val="tx1"/>
          </a:fontRef>
        </p:style>
      </p:cxnSp>
      <p:cxnSp>
        <p:nvCxnSpPr>
          <p:cNvPr id="14" name="Rak pil 13"/>
          <p:cNvCxnSpPr/>
          <p:nvPr/>
        </p:nvCxnSpPr>
        <p:spPr>
          <a:xfrm flipV="1">
            <a:off x="2411760" y="4077072"/>
            <a:ext cx="360040" cy="72008"/>
          </a:xfrm>
          <a:prstGeom prst="straightConnector1">
            <a:avLst/>
          </a:prstGeom>
          <a:ln w="38100">
            <a:solidFill>
              <a:srgbClr val="C00000"/>
            </a:solidFill>
            <a:tailEnd type="arrow"/>
          </a:ln>
        </p:spPr>
        <p:style>
          <a:lnRef idx="1">
            <a:schemeClr val="accent1"/>
          </a:lnRef>
          <a:fillRef idx="0">
            <a:schemeClr val="accent1"/>
          </a:fillRef>
          <a:effectRef idx="0">
            <a:schemeClr val="accent1"/>
          </a:effectRef>
          <a:fontRef idx="minor">
            <a:schemeClr val="tx1"/>
          </a:fontRef>
        </p:style>
      </p:cxnSp>
      <p:sp>
        <p:nvSpPr>
          <p:cNvPr id="19" name="Höger 18"/>
          <p:cNvSpPr/>
          <p:nvPr/>
        </p:nvSpPr>
        <p:spPr>
          <a:xfrm>
            <a:off x="6300192" y="3640574"/>
            <a:ext cx="468801" cy="288925"/>
          </a:xfrm>
          <a:prstGeom prst="rightArrow">
            <a:avLst/>
          </a:prstGeom>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sv-SE"/>
          </a:p>
        </p:txBody>
      </p:sp>
      <p:sp>
        <p:nvSpPr>
          <p:cNvPr id="17" name="textruta 2"/>
          <p:cNvSpPr txBox="1">
            <a:spLocks noChangeArrowheads="1"/>
          </p:cNvSpPr>
          <p:nvPr/>
        </p:nvSpPr>
        <p:spPr bwMode="auto">
          <a:xfrm>
            <a:off x="3203848" y="5805264"/>
            <a:ext cx="4895850" cy="646113"/>
          </a:xfrm>
          <a:prstGeom prst="rect">
            <a:avLst/>
          </a:prstGeom>
          <a:solidFill>
            <a:schemeClr val="accent6">
              <a:lumMod val="40000"/>
              <a:lumOff val="60000"/>
            </a:schemeClr>
          </a:solidFill>
          <a:ln w="9525">
            <a:solidFill>
              <a:schemeClr val="tx1"/>
            </a:solidFill>
            <a:miter lim="800000"/>
            <a:headEnd/>
            <a:tailEnd/>
          </a:ln>
        </p:spPr>
        <p:txBody>
          <a:bodyPr>
            <a:spAutoFit/>
          </a:bodyPr>
          <a:lstStyle>
            <a:defPPr>
              <a:defRPr lang="sv-SE"/>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r>
              <a:rPr lang="sv-SE" dirty="0"/>
              <a:t>Öppna frågor:</a:t>
            </a:r>
          </a:p>
          <a:p>
            <a:r>
              <a:rPr lang="sv-SE" dirty="0"/>
              <a:t>Särskilt bra – Mindre bra – Saknats – Förslag</a:t>
            </a:r>
          </a:p>
        </p:txBody>
      </p:sp>
      <p:sp>
        <p:nvSpPr>
          <p:cNvPr id="20" name="textruta 2"/>
          <p:cNvSpPr txBox="1">
            <a:spLocks noChangeArrowheads="1"/>
          </p:cNvSpPr>
          <p:nvPr/>
        </p:nvSpPr>
        <p:spPr bwMode="auto">
          <a:xfrm>
            <a:off x="6192179" y="691270"/>
            <a:ext cx="2664296" cy="1477328"/>
          </a:xfrm>
          <a:prstGeom prst="rect">
            <a:avLst/>
          </a:prstGeom>
          <a:gradFill rotWithShape="0">
            <a:gsLst>
              <a:gs pos="0">
                <a:srgbClr val="8488C4"/>
              </a:gs>
              <a:gs pos="53000">
                <a:srgbClr val="D4DEFF"/>
              </a:gs>
              <a:gs pos="83000">
                <a:srgbClr val="D4DEFF"/>
              </a:gs>
              <a:gs pos="100000">
                <a:srgbClr val="96AB94"/>
              </a:gs>
            </a:gsLst>
            <a:lin ang="5400000"/>
          </a:gradFill>
          <a:ln w="9525">
            <a:solidFill>
              <a:schemeClr val="tx1"/>
            </a:solidFill>
            <a:miter lim="800000"/>
            <a:headEnd/>
            <a:tailEnd/>
          </a:ln>
        </p:spPr>
        <p:txBody>
          <a:bodyPr wrap="square">
            <a:spAutoFit/>
          </a:bodyPr>
          <a:lstStyle/>
          <a:p>
            <a:pPr>
              <a:buFont typeface="Arial" pitchFamily="34" charset="0"/>
              <a:buChar char="•"/>
            </a:pPr>
            <a:r>
              <a:rPr lang="sv-SE" dirty="0" smtClean="0"/>
              <a:t>Ålder</a:t>
            </a:r>
          </a:p>
          <a:p>
            <a:pPr>
              <a:buFont typeface="Arial" pitchFamily="34" charset="0"/>
              <a:buChar char="•"/>
            </a:pPr>
            <a:r>
              <a:rPr lang="sv-SE" dirty="0" smtClean="0"/>
              <a:t>Kön</a:t>
            </a:r>
          </a:p>
          <a:p>
            <a:pPr>
              <a:buFont typeface="Arial" pitchFamily="34" charset="0"/>
              <a:buChar char="•"/>
            </a:pPr>
            <a:r>
              <a:rPr lang="sv-SE" dirty="0" smtClean="0"/>
              <a:t>Program</a:t>
            </a:r>
          </a:p>
          <a:p>
            <a:pPr>
              <a:buFont typeface="Arial" pitchFamily="34" charset="0"/>
              <a:buChar char="•"/>
            </a:pPr>
            <a:r>
              <a:rPr lang="sv-SE" dirty="0" smtClean="0"/>
              <a:t>Helfart/halvfart</a:t>
            </a:r>
          </a:p>
          <a:p>
            <a:pPr>
              <a:buFont typeface="Arial" pitchFamily="34" charset="0"/>
              <a:buChar char="•"/>
            </a:pPr>
            <a:r>
              <a:rPr lang="sv-SE" dirty="0" smtClean="0"/>
              <a:t>Bostadsort</a:t>
            </a:r>
            <a:endParaRPr lang="sv-SE" dirty="0"/>
          </a:p>
        </p:txBody>
      </p:sp>
      <p:cxnSp>
        <p:nvCxnSpPr>
          <p:cNvPr id="23" name="Rak pil 22"/>
          <p:cNvCxnSpPr>
            <a:stCxn id="5127" idx="2"/>
          </p:cNvCxnSpPr>
          <p:nvPr/>
        </p:nvCxnSpPr>
        <p:spPr>
          <a:xfrm flipH="1">
            <a:off x="4363515" y="2168599"/>
            <a:ext cx="14481" cy="401096"/>
          </a:xfrm>
          <a:prstGeom prst="straightConnector1">
            <a:avLst/>
          </a:prstGeom>
          <a:ln w="38100">
            <a:solidFill>
              <a:srgbClr val="C00000"/>
            </a:solidFill>
            <a:tailEnd type="arrow"/>
          </a:ln>
        </p:spPr>
        <p:style>
          <a:lnRef idx="1">
            <a:schemeClr val="accent1"/>
          </a:lnRef>
          <a:fillRef idx="0">
            <a:schemeClr val="accent1"/>
          </a:fillRef>
          <a:effectRef idx="0">
            <a:schemeClr val="accent1"/>
          </a:effectRef>
          <a:fontRef idx="minor">
            <a:schemeClr val="tx1"/>
          </a:fontRef>
        </p:style>
      </p:cxnSp>
      <p:cxnSp>
        <p:nvCxnSpPr>
          <p:cNvPr id="24" name="Rak pil 23"/>
          <p:cNvCxnSpPr>
            <a:stCxn id="20" idx="2"/>
          </p:cNvCxnSpPr>
          <p:nvPr/>
        </p:nvCxnSpPr>
        <p:spPr>
          <a:xfrm flipH="1">
            <a:off x="6876257" y="2168598"/>
            <a:ext cx="648070" cy="324298"/>
          </a:xfrm>
          <a:prstGeom prst="straightConnector1">
            <a:avLst/>
          </a:prstGeom>
          <a:ln w="38100">
            <a:solidFill>
              <a:srgbClr val="C00000"/>
            </a:solidFill>
            <a:tailEnd type="arrow"/>
          </a:ln>
        </p:spPr>
        <p:style>
          <a:lnRef idx="1">
            <a:schemeClr val="accent1"/>
          </a:lnRef>
          <a:fillRef idx="0">
            <a:schemeClr val="accent1"/>
          </a:fillRef>
          <a:effectRef idx="0">
            <a:schemeClr val="accent1"/>
          </a:effectRef>
          <a:fontRef idx="minor">
            <a:schemeClr val="tx1"/>
          </a:fontRef>
        </p:style>
      </p:cxnSp>
      <p:cxnSp>
        <p:nvCxnSpPr>
          <p:cNvPr id="25" name="Rak pil 24"/>
          <p:cNvCxnSpPr/>
          <p:nvPr/>
        </p:nvCxnSpPr>
        <p:spPr>
          <a:xfrm flipV="1">
            <a:off x="4735745" y="5499160"/>
            <a:ext cx="0" cy="306104"/>
          </a:xfrm>
          <a:prstGeom prst="straightConnector1">
            <a:avLst/>
          </a:prstGeom>
          <a:ln w="38100">
            <a:solidFill>
              <a:srgbClr val="C00000"/>
            </a:solidFill>
            <a:tailEnd type="arrow"/>
          </a:ln>
        </p:spPr>
        <p:style>
          <a:lnRef idx="1">
            <a:schemeClr val="accent1"/>
          </a:lnRef>
          <a:fillRef idx="0">
            <a:schemeClr val="accent1"/>
          </a:fillRef>
          <a:effectRef idx="0">
            <a:schemeClr val="accent1"/>
          </a:effectRef>
          <a:fontRef idx="minor">
            <a:schemeClr val="tx1"/>
          </a:fontRef>
        </p:style>
      </p:cxnSp>
      <p:sp>
        <p:nvSpPr>
          <p:cNvPr id="15" name="Platshållare för datum 14"/>
          <p:cNvSpPr>
            <a:spLocks noGrp="1"/>
          </p:cNvSpPr>
          <p:nvPr>
            <p:ph type="dt" sz="half" idx="10"/>
          </p:nvPr>
        </p:nvSpPr>
        <p:spPr/>
        <p:txBody>
          <a:bodyPr/>
          <a:lstStyle/>
          <a:p>
            <a:fld id="{0E89737B-7E2E-471D-83F4-5B0626138648}" type="datetime1">
              <a:rPr lang="sv-SE" smtClean="0"/>
              <a:pPr/>
              <a:t>2012-10-15</a:t>
            </a:fld>
            <a:endParaRPr lang="sv-SE"/>
          </a:p>
        </p:txBody>
      </p:sp>
      <p:sp>
        <p:nvSpPr>
          <p:cNvPr id="26" name="Platshållare för sidfot 25"/>
          <p:cNvSpPr>
            <a:spLocks noGrp="1"/>
          </p:cNvSpPr>
          <p:nvPr>
            <p:ph type="ftr" sz="quarter" idx="11"/>
          </p:nvPr>
        </p:nvSpPr>
        <p:spPr>
          <a:xfrm>
            <a:off x="3059832" y="6492875"/>
            <a:ext cx="2895600" cy="365125"/>
          </a:xfrm>
        </p:spPr>
        <p:txBody>
          <a:bodyPr/>
          <a:lstStyle/>
          <a:p>
            <a:r>
              <a:rPr lang="sv-SE" smtClean="0"/>
              <a:t>Studenter om studier på distans                        Haglund &amp; Johansson</a:t>
            </a:r>
            <a:endParaRPr lang="sv-SE" dirty="0"/>
          </a:p>
        </p:txBody>
      </p:sp>
      <p:sp>
        <p:nvSpPr>
          <p:cNvPr id="27" name="Platshållare för bildnummer 26"/>
          <p:cNvSpPr>
            <a:spLocks noGrp="1"/>
          </p:cNvSpPr>
          <p:nvPr>
            <p:ph type="sldNum" sz="quarter" idx="12"/>
          </p:nvPr>
        </p:nvSpPr>
        <p:spPr/>
        <p:txBody>
          <a:bodyPr/>
          <a:lstStyle/>
          <a:p>
            <a:fld id="{F988FF4A-F6C2-4A82-8183-ED2FAD7DE4BB}" type="slidenum">
              <a:rPr lang="sv-SE" smtClean="0"/>
              <a:pPr/>
              <a:t>7</a:t>
            </a:fld>
            <a:endParaRPr lang="sv-SE"/>
          </a:p>
        </p:txBody>
      </p:sp>
      <p:cxnSp>
        <p:nvCxnSpPr>
          <p:cNvPr id="18" name="Rak pil 17"/>
          <p:cNvCxnSpPr/>
          <p:nvPr/>
        </p:nvCxnSpPr>
        <p:spPr>
          <a:xfrm flipH="1">
            <a:off x="4860032" y="188640"/>
            <a:ext cx="1152129" cy="720080"/>
          </a:xfrm>
          <a:prstGeom prst="straightConnector1">
            <a:avLst/>
          </a:prstGeom>
          <a:ln w="190500">
            <a:solidFill>
              <a:srgbClr val="002060"/>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t>Tempo och stress </a:t>
            </a:r>
            <a:endParaRPr lang="sv-SE" dirty="0"/>
          </a:p>
        </p:txBody>
      </p:sp>
      <p:sp>
        <p:nvSpPr>
          <p:cNvPr id="3" name="Platshållare för innehåll 2"/>
          <p:cNvSpPr>
            <a:spLocks noGrp="1"/>
          </p:cNvSpPr>
          <p:nvPr>
            <p:ph idx="1"/>
          </p:nvPr>
        </p:nvSpPr>
        <p:spPr/>
        <p:txBody>
          <a:bodyPr>
            <a:normAutofit fontScale="92500" lnSpcReduction="10000"/>
          </a:bodyPr>
          <a:lstStyle/>
          <a:p>
            <a:r>
              <a:rPr lang="sv-SE" dirty="0" smtClean="0"/>
              <a:t>35 % tempot är mycket/något för högt</a:t>
            </a:r>
          </a:p>
          <a:p>
            <a:r>
              <a:rPr lang="sv-SE" dirty="0" smtClean="0"/>
              <a:t>64 % upplever stress ofta/ibland</a:t>
            </a:r>
          </a:p>
          <a:p>
            <a:r>
              <a:rPr lang="sv-SE" i="1" dirty="0" smtClean="0"/>
              <a:t>Ganska lika mellan campus och distans</a:t>
            </a:r>
          </a:p>
          <a:p>
            <a:pPr marL="0" indent="0">
              <a:buNone/>
            </a:pPr>
            <a:endParaRPr lang="sv-SE" dirty="0" smtClean="0"/>
          </a:p>
          <a:p>
            <a:pPr marL="0" indent="0">
              <a:buNone/>
            </a:pPr>
            <a:r>
              <a:rPr lang="sv-SE" dirty="0" smtClean="0"/>
              <a:t>Mest stressade är </a:t>
            </a:r>
          </a:p>
          <a:p>
            <a:r>
              <a:rPr lang="sv-SE" sz="2800" dirty="0" smtClean="0"/>
              <a:t>Tandhygienister</a:t>
            </a:r>
          </a:p>
          <a:p>
            <a:r>
              <a:rPr lang="sv-SE" sz="2800" dirty="0" smtClean="0"/>
              <a:t>Specialistsjuksköterskor </a:t>
            </a:r>
          </a:p>
          <a:p>
            <a:r>
              <a:rPr lang="sv-SE" sz="2800" dirty="0" smtClean="0"/>
              <a:t>Receptarier</a:t>
            </a:r>
          </a:p>
          <a:p>
            <a:r>
              <a:rPr lang="sv-SE" sz="2800" dirty="0" smtClean="0"/>
              <a:t>Vissa lärarprogram</a:t>
            </a:r>
          </a:p>
          <a:p>
            <a:endParaRPr lang="sv-SE" dirty="0"/>
          </a:p>
        </p:txBody>
      </p:sp>
      <p:sp>
        <p:nvSpPr>
          <p:cNvPr id="6" name="Platshållare för datum 5"/>
          <p:cNvSpPr>
            <a:spLocks noGrp="1"/>
          </p:cNvSpPr>
          <p:nvPr>
            <p:ph type="dt" sz="half" idx="10"/>
          </p:nvPr>
        </p:nvSpPr>
        <p:spPr/>
        <p:txBody>
          <a:bodyPr/>
          <a:lstStyle/>
          <a:p>
            <a:fld id="{C834895B-7844-4025-8763-F7E5A398EE3A}" type="datetime1">
              <a:rPr lang="sv-SE" smtClean="0"/>
              <a:pPr/>
              <a:t>2012-10-15</a:t>
            </a:fld>
            <a:endParaRPr lang="sv-SE" dirty="0"/>
          </a:p>
        </p:txBody>
      </p:sp>
      <p:sp>
        <p:nvSpPr>
          <p:cNvPr id="8" name="Platshållare för sidfot 7"/>
          <p:cNvSpPr>
            <a:spLocks noGrp="1"/>
          </p:cNvSpPr>
          <p:nvPr>
            <p:ph type="ftr" sz="quarter" idx="11"/>
          </p:nvPr>
        </p:nvSpPr>
        <p:spPr/>
        <p:txBody>
          <a:bodyPr/>
          <a:lstStyle/>
          <a:p>
            <a:r>
              <a:rPr lang="sv-SE" smtClean="0"/>
              <a:t>Studenter om studier på distans                        Haglund &amp; Johansson</a:t>
            </a:r>
            <a:endParaRPr lang="sv-SE" dirty="0"/>
          </a:p>
        </p:txBody>
      </p:sp>
      <p:sp>
        <p:nvSpPr>
          <p:cNvPr id="7" name="Platshållare för bildnummer 6"/>
          <p:cNvSpPr>
            <a:spLocks noGrp="1"/>
          </p:cNvSpPr>
          <p:nvPr>
            <p:ph type="sldNum" sz="quarter" idx="12"/>
          </p:nvPr>
        </p:nvSpPr>
        <p:spPr/>
        <p:txBody>
          <a:bodyPr/>
          <a:lstStyle/>
          <a:p>
            <a:fld id="{C847504D-8BD9-47E7-B2AC-7E83D953DF82}" type="slidenum">
              <a:rPr lang="sv-SE" smtClean="0"/>
              <a:pPr/>
              <a:t>8</a:t>
            </a:fld>
            <a:endParaRPr lang="sv-SE" dirty="0"/>
          </a:p>
        </p:txBody>
      </p:sp>
      <p:pic>
        <p:nvPicPr>
          <p:cNvPr id="10"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596336" y="5229199"/>
            <a:ext cx="1495425" cy="1266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87684956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extruta 1"/>
          <p:cNvSpPr txBox="1">
            <a:spLocks noChangeArrowheads="1"/>
          </p:cNvSpPr>
          <p:nvPr/>
        </p:nvSpPr>
        <p:spPr bwMode="auto">
          <a:xfrm>
            <a:off x="6846959" y="3284984"/>
            <a:ext cx="1800225" cy="922338"/>
          </a:xfrm>
          <a:prstGeom prst="rect">
            <a:avLst/>
          </a:prstGeom>
          <a:solidFill>
            <a:srgbClr val="FF0000"/>
          </a:solidFill>
          <a:ln w="9525">
            <a:solidFill>
              <a:schemeClr val="tx1"/>
            </a:solidFill>
            <a:miter lim="800000"/>
            <a:headEnd/>
            <a:tailEnd/>
          </a:ln>
        </p:spPr>
        <p:txBody>
          <a:bodyPr>
            <a:spAutoFit/>
          </a:bodyPr>
          <a:lstStyle/>
          <a:p>
            <a:pPr>
              <a:defRPr/>
            </a:pPr>
            <a:r>
              <a:rPr lang="sv-SE" dirty="0"/>
              <a:t>Nöjd med utbildningens kvalitet</a:t>
            </a:r>
          </a:p>
        </p:txBody>
      </p:sp>
      <p:sp>
        <p:nvSpPr>
          <p:cNvPr id="5124" name="textruta 3"/>
          <p:cNvSpPr txBox="1">
            <a:spLocks noChangeArrowheads="1"/>
          </p:cNvSpPr>
          <p:nvPr/>
        </p:nvSpPr>
        <p:spPr bwMode="auto">
          <a:xfrm>
            <a:off x="395288" y="692150"/>
            <a:ext cx="2089150" cy="1200329"/>
          </a:xfrm>
          <a:prstGeom prst="rect">
            <a:avLst/>
          </a:prstGeom>
          <a:solidFill>
            <a:schemeClr val="tx2">
              <a:lumMod val="20000"/>
              <a:lumOff val="80000"/>
            </a:schemeClr>
          </a:solidFill>
          <a:ln w="9525">
            <a:solidFill>
              <a:schemeClr val="tx1"/>
            </a:solidFill>
            <a:miter lim="800000"/>
            <a:headEnd/>
            <a:tailEnd/>
          </a:ln>
        </p:spPr>
        <p:txBody>
          <a:bodyPr>
            <a:spAutoFit/>
          </a:bodyPr>
          <a:lstStyle/>
          <a:p>
            <a:pPr>
              <a:defRPr/>
            </a:pPr>
            <a:r>
              <a:rPr lang="sv-SE" dirty="0"/>
              <a:t>Lärare:</a:t>
            </a:r>
          </a:p>
          <a:p>
            <a:pPr>
              <a:buFont typeface="Arial" charset="0"/>
              <a:buChar char="•"/>
              <a:defRPr/>
            </a:pPr>
            <a:r>
              <a:rPr lang="sv-SE" dirty="0" smtClean="0"/>
              <a:t>Kunniga</a:t>
            </a:r>
            <a:endParaRPr lang="sv-SE" dirty="0"/>
          </a:p>
          <a:p>
            <a:pPr>
              <a:buFont typeface="Arial" charset="0"/>
              <a:buChar char="•"/>
              <a:defRPr/>
            </a:pPr>
            <a:r>
              <a:rPr lang="sv-SE" dirty="0" smtClean="0"/>
              <a:t>Stödjande</a:t>
            </a:r>
            <a:endParaRPr lang="sv-SE" dirty="0"/>
          </a:p>
          <a:p>
            <a:pPr>
              <a:defRPr/>
            </a:pPr>
            <a:endParaRPr lang="sv-SE" dirty="0"/>
          </a:p>
        </p:txBody>
      </p:sp>
      <p:sp>
        <p:nvSpPr>
          <p:cNvPr id="5125" name="textruta 4"/>
          <p:cNvSpPr txBox="1">
            <a:spLocks noChangeArrowheads="1"/>
          </p:cNvSpPr>
          <p:nvPr/>
        </p:nvSpPr>
        <p:spPr bwMode="auto">
          <a:xfrm>
            <a:off x="2987675" y="2636838"/>
            <a:ext cx="3313113" cy="2862322"/>
          </a:xfrm>
          <a:prstGeom prst="rect">
            <a:avLst/>
          </a:prstGeom>
          <a:solidFill>
            <a:srgbClr val="92D050"/>
          </a:solidFill>
          <a:ln w="9525">
            <a:solidFill>
              <a:schemeClr val="tx1"/>
            </a:solidFill>
            <a:miter lim="800000"/>
            <a:headEnd/>
            <a:tailEnd/>
          </a:ln>
        </p:spPr>
        <p:txBody>
          <a:bodyPr>
            <a:spAutoFit/>
          </a:bodyPr>
          <a:lstStyle/>
          <a:p>
            <a:pPr fontAlgn="t">
              <a:defRPr/>
            </a:pPr>
            <a:r>
              <a:rPr lang="sv-SE" dirty="0"/>
              <a:t>Vad man lärt sig</a:t>
            </a:r>
            <a:r>
              <a:rPr lang="sv-SE" dirty="0" smtClean="0"/>
              <a:t>:</a:t>
            </a:r>
          </a:p>
          <a:p>
            <a:pPr fontAlgn="t">
              <a:defRPr/>
            </a:pPr>
            <a:endParaRPr lang="sv-SE" dirty="0"/>
          </a:p>
          <a:p>
            <a:pPr fontAlgn="t">
              <a:buFont typeface="Arial" charset="0"/>
              <a:buChar char="•"/>
              <a:defRPr/>
            </a:pPr>
            <a:r>
              <a:rPr lang="sv-SE" dirty="0"/>
              <a:t>Yrkesrelaterade kunskaper och färdigheter</a:t>
            </a:r>
          </a:p>
          <a:p>
            <a:pPr fontAlgn="t">
              <a:buFont typeface="Arial" charset="0"/>
              <a:buChar char="•"/>
              <a:defRPr/>
            </a:pPr>
            <a:r>
              <a:rPr lang="sv-SE" dirty="0"/>
              <a:t>Breddad allmänbildning</a:t>
            </a:r>
          </a:p>
          <a:p>
            <a:pPr fontAlgn="t">
              <a:buFont typeface="Arial" charset="0"/>
              <a:buChar char="•"/>
              <a:defRPr/>
            </a:pPr>
            <a:r>
              <a:rPr lang="sv-SE" dirty="0"/>
              <a:t>Tänka kritiskt och analytiskt</a:t>
            </a:r>
          </a:p>
          <a:p>
            <a:pPr fontAlgn="t">
              <a:buFont typeface="Arial" charset="0"/>
              <a:buChar char="•"/>
              <a:defRPr/>
            </a:pPr>
            <a:r>
              <a:rPr lang="sv-SE" dirty="0"/>
              <a:t>Samarbeta med andra</a:t>
            </a:r>
          </a:p>
          <a:p>
            <a:pPr fontAlgn="t">
              <a:buFont typeface="Arial" charset="0"/>
              <a:buChar char="•"/>
              <a:defRPr/>
            </a:pPr>
            <a:r>
              <a:rPr lang="sv-SE" dirty="0"/>
              <a:t>Ta del av aktuell forskning</a:t>
            </a:r>
          </a:p>
          <a:p>
            <a:pPr fontAlgn="t">
              <a:buFont typeface="Arial" charset="0"/>
              <a:buChar char="•"/>
              <a:defRPr/>
            </a:pPr>
            <a:r>
              <a:rPr lang="sv-SE" dirty="0"/>
              <a:t>Skriva tydligt och klart</a:t>
            </a:r>
          </a:p>
          <a:p>
            <a:pPr fontAlgn="t">
              <a:buFont typeface="Arial" charset="0"/>
              <a:buChar char="•"/>
              <a:defRPr/>
            </a:pPr>
            <a:r>
              <a:rPr lang="sv-SE" dirty="0" smtClean="0"/>
              <a:t>Tala </a:t>
            </a:r>
            <a:r>
              <a:rPr lang="sv-SE" dirty="0"/>
              <a:t>tydligt och klart </a:t>
            </a:r>
          </a:p>
        </p:txBody>
      </p:sp>
      <p:sp>
        <p:nvSpPr>
          <p:cNvPr id="5127" name="textruta 6"/>
          <p:cNvSpPr txBox="1">
            <a:spLocks noChangeArrowheads="1"/>
          </p:cNvSpPr>
          <p:nvPr/>
        </p:nvSpPr>
        <p:spPr bwMode="auto">
          <a:xfrm>
            <a:off x="3118029" y="691271"/>
            <a:ext cx="2519933" cy="1477328"/>
          </a:xfrm>
          <a:prstGeom prst="rect">
            <a:avLst/>
          </a:prstGeom>
          <a:solidFill>
            <a:srgbClr val="FFFF00"/>
          </a:solidFill>
          <a:ln w="9525">
            <a:solidFill>
              <a:schemeClr val="tx1"/>
            </a:solidFill>
            <a:miter lim="800000"/>
            <a:headEnd/>
            <a:tailEnd/>
          </a:ln>
        </p:spPr>
        <p:txBody>
          <a:bodyPr wrap="square">
            <a:spAutoFit/>
          </a:bodyPr>
          <a:lstStyle/>
          <a:p>
            <a:pPr marL="285750" indent="-285750">
              <a:buFont typeface="Arial" pitchFamily="34" charset="0"/>
              <a:buChar char="•"/>
              <a:defRPr/>
            </a:pPr>
            <a:r>
              <a:rPr lang="sv-SE" dirty="0" smtClean="0"/>
              <a:t>Studietempo</a:t>
            </a:r>
          </a:p>
          <a:p>
            <a:pPr marL="285750" indent="-285750">
              <a:buFont typeface="Arial" pitchFamily="34" charset="0"/>
              <a:buChar char="•"/>
              <a:defRPr/>
            </a:pPr>
            <a:r>
              <a:rPr lang="sv-SE" dirty="0" smtClean="0"/>
              <a:t>Studiestress</a:t>
            </a:r>
          </a:p>
          <a:p>
            <a:pPr marL="285750" indent="-285750">
              <a:buFont typeface="Arial" pitchFamily="34" charset="0"/>
              <a:buChar char="•"/>
              <a:defRPr/>
            </a:pPr>
            <a:r>
              <a:rPr lang="sv-SE" dirty="0" smtClean="0"/>
              <a:t>Balans teori/praktik</a:t>
            </a:r>
          </a:p>
          <a:p>
            <a:pPr marL="285750" indent="-285750">
              <a:buFont typeface="Arial" pitchFamily="34" charset="0"/>
              <a:buChar char="•"/>
              <a:defRPr/>
            </a:pPr>
            <a:r>
              <a:rPr lang="sv-SE" dirty="0" smtClean="0"/>
              <a:t>Studentinflytande</a:t>
            </a:r>
          </a:p>
          <a:p>
            <a:pPr marL="285750" indent="-285750">
              <a:buFont typeface="Arial" pitchFamily="34" charset="0"/>
              <a:buChar char="•"/>
              <a:defRPr/>
            </a:pPr>
            <a:r>
              <a:rPr lang="sv-SE" dirty="0" smtClean="0"/>
              <a:t>Attityd till IKT</a:t>
            </a:r>
            <a:endParaRPr lang="sv-SE" dirty="0"/>
          </a:p>
        </p:txBody>
      </p:sp>
      <p:sp>
        <p:nvSpPr>
          <p:cNvPr id="5128" name="textruta 8"/>
          <p:cNvSpPr txBox="1">
            <a:spLocks noChangeArrowheads="1"/>
          </p:cNvSpPr>
          <p:nvPr/>
        </p:nvSpPr>
        <p:spPr bwMode="auto">
          <a:xfrm>
            <a:off x="448574" y="2665943"/>
            <a:ext cx="1963185" cy="3139321"/>
          </a:xfrm>
          <a:prstGeom prst="rect">
            <a:avLst/>
          </a:prstGeom>
          <a:solidFill>
            <a:schemeClr val="tx2">
              <a:lumMod val="20000"/>
              <a:lumOff val="80000"/>
            </a:schemeClr>
          </a:solidFill>
          <a:ln w="9525">
            <a:solidFill>
              <a:schemeClr val="tx1"/>
            </a:solidFill>
            <a:miter lim="800000"/>
            <a:headEnd/>
            <a:tailEnd/>
          </a:ln>
        </p:spPr>
        <p:txBody>
          <a:bodyPr wrap="square">
            <a:spAutoFit/>
          </a:bodyPr>
          <a:lstStyle/>
          <a:p>
            <a:pPr>
              <a:defRPr/>
            </a:pPr>
            <a:r>
              <a:rPr lang="sv-SE" dirty="0" smtClean="0">
                <a:cs typeface="Times New Roman" pitchFamily="18" charset="0"/>
              </a:rPr>
              <a:t>Stödfunktioner</a:t>
            </a:r>
            <a:endParaRPr lang="sv-SE" dirty="0">
              <a:cs typeface="Times New Roman" pitchFamily="18" charset="0"/>
            </a:endParaRPr>
          </a:p>
          <a:p>
            <a:pPr fontAlgn="t">
              <a:buFont typeface="Arial" charset="0"/>
              <a:buChar char="•"/>
              <a:defRPr/>
            </a:pPr>
            <a:r>
              <a:rPr lang="sv-SE" dirty="0"/>
              <a:t>IKT</a:t>
            </a:r>
          </a:p>
          <a:p>
            <a:pPr fontAlgn="t">
              <a:buFont typeface="Arial" charset="0"/>
              <a:buChar char="•"/>
              <a:defRPr/>
            </a:pPr>
            <a:r>
              <a:rPr lang="sv-SE" dirty="0" smtClean="0"/>
              <a:t>Studieplattformar</a:t>
            </a:r>
            <a:endParaRPr lang="sv-SE" dirty="0"/>
          </a:p>
          <a:p>
            <a:pPr fontAlgn="t">
              <a:buFont typeface="Arial" charset="0"/>
              <a:buChar char="•"/>
              <a:defRPr/>
            </a:pPr>
            <a:r>
              <a:rPr lang="sv-SE" dirty="0" smtClean="0"/>
              <a:t>Telebild/film</a:t>
            </a:r>
            <a:endParaRPr lang="sv-SE" dirty="0"/>
          </a:p>
          <a:p>
            <a:pPr fontAlgn="t">
              <a:buFont typeface="Arial" charset="0"/>
              <a:buChar char="•"/>
              <a:defRPr/>
            </a:pPr>
            <a:r>
              <a:rPr lang="sv-SE" dirty="0" smtClean="0"/>
              <a:t>Administrativ </a:t>
            </a:r>
            <a:r>
              <a:rPr lang="sv-SE" dirty="0"/>
              <a:t>personal</a:t>
            </a:r>
          </a:p>
          <a:p>
            <a:pPr fontAlgn="t">
              <a:buFont typeface="Arial" charset="0"/>
              <a:buChar char="•"/>
              <a:defRPr/>
            </a:pPr>
            <a:r>
              <a:rPr lang="sv-SE" dirty="0" smtClean="0"/>
              <a:t>Studievägledning</a:t>
            </a:r>
            <a:endParaRPr lang="sv-SE" dirty="0"/>
          </a:p>
          <a:p>
            <a:pPr fontAlgn="t">
              <a:buFont typeface="Arial" charset="0"/>
              <a:buChar char="•"/>
              <a:defRPr/>
            </a:pPr>
            <a:r>
              <a:rPr lang="sv-SE" dirty="0"/>
              <a:t>Biblioteksservice</a:t>
            </a:r>
          </a:p>
          <a:p>
            <a:pPr fontAlgn="t">
              <a:buFont typeface="Arial" charset="0"/>
              <a:buChar char="•"/>
              <a:defRPr/>
            </a:pPr>
            <a:r>
              <a:rPr lang="sv-SE" dirty="0" smtClean="0"/>
              <a:t>Lärcentrum</a:t>
            </a:r>
            <a:endParaRPr lang="sv-SE" dirty="0"/>
          </a:p>
          <a:p>
            <a:pPr fontAlgn="t">
              <a:buFont typeface="Arial" charset="0"/>
              <a:buChar char="•"/>
              <a:defRPr/>
            </a:pPr>
            <a:r>
              <a:rPr lang="sv-SE" dirty="0"/>
              <a:t>m.m.</a:t>
            </a:r>
          </a:p>
          <a:p>
            <a:pPr>
              <a:defRPr/>
            </a:pPr>
            <a:endParaRPr lang="sv-SE" dirty="0"/>
          </a:p>
        </p:txBody>
      </p:sp>
      <p:cxnSp>
        <p:nvCxnSpPr>
          <p:cNvPr id="12" name="Rak pil 11"/>
          <p:cNvCxnSpPr>
            <a:stCxn id="5124" idx="2"/>
          </p:cNvCxnSpPr>
          <p:nvPr/>
        </p:nvCxnSpPr>
        <p:spPr>
          <a:xfrm>
            <a:off x="1439863" y="1892479"/>
            <a:ext cx="827881" cy="456401"/>
          </a:xfrm>
          <a:prstGeom prst="straightConnector1">
            <a:avLst/>
          </a:prstGeom>
          <a:ln w="38100">
            <a:solidFill>
              <a:srgbClr val="C00000"/>
            </a:solidFill>
            <a:tailEnd type="arrow"/>
          </a:ln>
        </p:spPr>
        <p:style>
          <a:lnRef idx="1">
            <a:schemeClr val="accent1"/>
          </a:lnRef>
          <a:fillRef idx="0">
            <a:schemeClr val="accent1"/>
          </a:fillRef>
          <a:effectRef idx="0">
            <a:schemeClr val="accent1"/>
          </a:effectRef>
          <a:fontRef idx="minor">
            <a:schemeClr val="tx1"/>
          </a:fontRef>
        </p:style>
      </p:cxnSp>
      <p:cxnSp>
        <p:nvCxnSpPr>
          <p:cNvPr id="14" name="Rak pil 13"/>
          <p:cNvCxnSpPr/>
          <p:nvPr/>
        </p:nvCxnSpPr>
        <p:spPr>
          <a:xfrm flipV="1">
            <a:off x="2411760" y="4077072"/>
            <a:ext cx="360040" cy="72008"/>
          </a:xfrm>
          <a:prstGeom prst="straightConnector1">
            <a:avLst/>
          </a:prstGeom>
          <a:ln w="38100">
            <a:solidFill>
              <a:srgbClr val="C00000"/>
            </a:solidFill>
            <a:tailEnd type="arrow"/>
          </a:ln>
        </p:spPr>
        <p:style>
          <a:lnRef idx="1">
            <a:schemeClr val="accent1"/>
          </a:lnRef>
          <a:fillRef idx="0">
            <a:schemeClr val="accent1"/>
          </a:fillRef>
          <a:effectRef idx="0">
            <a:schemeClr val="accent1"/>
          </a:effectRef>
          <a:fontRef idx="minor">
            <a:schemeClr val="tx1"/>
          </a:fontRef>
        </p:style>
      </p:cxnSp>
      <p:sp>
        <p:nvSpPr>
          <p:cNvPr id="19" name="Höger 18"/>
          <p:cNvSpPr/>
          <p:nvPr/>
        </p:nvSpPr>
        <p:spPr>
          <a:xfrm>
            <a:off x="6300192" y="3640574"/>
            <a:ext cx="468801" cy="288925"/>
          </a:xfrm>
          <a:prstGeom prst="rightArrow">
            <a:avLst/>
          </a:prstGeom>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sv-SE"/>
          </a:p>
        </p:txBody>
      </p:sp>
      <p:sp>
        <p:nvSpPr>
          <p:cNvPr id="17" name="textruta 2"/>
          <p:cNvSpPr txBox="1">
            <a:spLocks noChangeArrowheads="1"/>
          </p:cNvSpPr>
          <p:nvPr/>
        </p:nvSpPr>
        <p:spPr bwMode="auto">
          <a:xfrm>
            <a:off x="3203848" y="5805264"/>
            <a:ext cx="4895850" cy="646113"/>
          </a:xfrm>
          <a:prstGeom prst="rect">
            <a:avLst/>
          </a:prstGeom>
          <a:solidFill>
            <a:schemeClr val="accent6">
              <a:lumMod val="40000"/>
              <a:lumOff val="60000"/>
            </a:schemeClr>
          </a:solidFill>
          <a:ln w="9525">
            <a:solidFill>
              <a:schemeClr val="tx1"/>
            </a:solidFill>
            <a:miter lim="800000"/>
            <a:headEnd/>
            <a:tailEnd/>
          </a:ln>
        </p:spPr>
        <p:txBody>
          <a:bodyPr>
            <a:spAutoFit/>
          </a:bodyPr>
          <a:lstStyle>
            <a:defPPr>
              <a:defRPr lang="sv-SE"/>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r>
              <a:rPr lang="sv-SE" dirty="0"/>
              <a:t>Öppna frågor:</a:t>
            </a:r>
          </a:p>
          <a:p>
            <a:r>
              <a:rPr lang="sv-SE" dirty="0"/>
              <a:t>Särskilt bra – Mindre bra – Saknats – Förslag</a:t>
            </a:r>
          </a:p>
        </p:txBody>
      </p:sp>
      <p:sp>
        <p:nvSpPr>
          <p:cNvPr id="20" name="textruta 2"/>
          <p:cNvSpPr txBox="1">
            <a:spLocks noChangeArrowheads="1"/>
          </p:cNvSpPr>
          <p:nvPr/>
        </p:nvSpPr>
        <p:spPr bwMode="auto">
          <a:xfrm>
            <a:off x="6192179" y="691270"/>
            <a:ext cx="2664296" cy="1477328"/>
          </a:xfrm>
          <a:prstGeom prst="rect">
            <a:avLst/>
          </a:prstGeom>
          <a:gradFill rotWithShape="0">
            <a:gsLst>
              <a:gs pos="0">
                <a:srgbClr val="8488C4"/>
              </a:gs>
              <a:gs pos="53000">
                <a:srgbClr val="D4DEFF"/>
              </a:gs>
              <a:gs pos="83000">
                <a:srgbClr val="D4DEFF"/>
              </a:gs>
              <a:gs pos="100000">
                <a:srgbClr val="96AB94"/>
              </a:gs>
            </a:gsLst>
            <a:lin ang="5400000"/>
          </a:gradFill>
          <a:ln w="9525">
            <a:solidFill>
              <a:schemeClr val="tx1"/>
            </a:solidFill>
            <a:miter lim="800000"/>
            <a:headEnd/>
            <a:tailEnd/>
          </a:ln>
        </p:spPr>
        <p:txBody>
          <a:bodyPr wrap="square">
            <a:spAutoFit/>
          </a:bodyPr>
          <a:lstStyle/>
          <a:p>
            <a:pPr>
              <a:buFont typeface="Arial" pitchFamily="34" charset="0"/>
              <a:buChar char="•"/>
            </a:pPr>
            <a:r>
              <a:rPr lang="sv-SE" dirty="0" smtClean="0"/>
              <a:t>Ålder</a:t>
            </a:r>
          </a:p>
          <a:p>
            <a:pPr>
              <a:buFont typeface="Arial" pitchFamily="34" charset="0"/>
              <a:buChar char="•"/>
            </a:pPr>
            <a:r>
              <a:rPr lang="sv-SE" dirty="0" smtClean="0"/>
              <a:t>Kön</a:t>
            </a:r>
          </a:p>
          <a:p>
            <a:pPr>
              <a:buFont typeface="Arial" pitchFamily="34" charset="0"/>
              <a:buChar char="•"/>
            </a:pPr>
            <a:r>
              <a:rPr lang="sv-SE" dirty="0" smtClean="0"/>
              <a:t>Program</a:t>
            </a:r>
          </a:p>
          <a:p>
            <a:pPr>
              <a:buFont typeface="Arial" pitchFamily="34" charset="0"/>
              <a:buChar char="•"/>
            </a:pPr>
            <a:r>
              <a:rPr lang="sv-SE" dirty="0" smtClean="0"/>
              <a:t>Helfart/halvfart</a:t>
            </a:r>
          </a:p>
          <a:p>
            <a:pPr>
              <a:buFont typeface="Arial" pitchFamily="34" charset="0"/>
              <a:buChar char="•"/>
            </a:pPr>
            <a:r>
              <a:rPr lang="sv-SE" dirty="0" smtClean="0"/>
              <a:t>Bostadsort</a:t>
            </a:r>
            <a:endParaRPr lang="sv-SE" dirty="0"/>
          </a:p>
        </p:txBody>
      </p:sp>
      <p:cxnSp>
        <p:nvCxnSpPr>
          <p:cNvPr id="23" name="Rak pil 22"/>
          <p:cNvCxnSpPr>
            <a:stCxn id="5127" idx="2"/>
          </p:cNvCxnSpPr>
          <p:nvPr/>
        </p:nvCxnSpPr>
        <p:spPr>
          <a:xfrm flipH="1">
            <a:off x="4363515" y="2168599"/>
            <a:ext cx="14481" cy="401096"/>
          </a:xfrm>
          <a:prstGeom prst="straightConnector1">
            <a:avLst/>
          </a:prstGeom>
          <a:ln w="38100">
            <a:solidFill>
              <a:srgbClr val="C00000"/>
            </a:solidFill>
            <a:tailEnd type="arrow"/>
          </a:ln>
        </p:spPr>
        <p:style>
          <a:lnRef idx="1">
            <a:schemeClr val="accent1"/>
          </a:lnRef>
          <a:fillRef idx="0">
            <a:schemeClr val="accent1"/>
          </a:fillRef>
          <a:effectRef idx="0">
            <a:schemeClr val="accent1"/>
          </a:effectRef>
          <a:fontRef idx="minor">
            <a:schemeClr val="tx1"/>
          </a:fontRef>
        </p:style>
      </p:cxnSp>
      <p:cxnSp>
        <p:nvCxnSpPr>
          <p:cNvPr id="24" name="Rak pil 23"/>
          <p:cNvCxnSpPr>
            <a:stCxn id="20" idx="2"/>
          </p:cNvCxnSpPr>
          <p:nvPr/>
        </p:nvCxnSpPr>
        <p:spPr>
          <a:xfrm flipH="1">
            <a:off x="6876257" y="2168598"/>
            <a:ext cx="648070" cy="324298"/>
          </a:xfrm>
          <a:prstGeom prst="straightConnector1">
            <a:avLst/>
          </a:prstGeom>
          <a:ln w="38100">
            <a:solidFill>
              <a:srgbClr val="C00000"/>
            </a:solidFill>
            <a:tailEnd type="arrow"/>
          </a:ln>
        </p:spPr>
        <p:style>
          <a:lnRef idx="1">
            <a:schemeClr val="accent1"/>
          </a:lnRef>
          <a:fillRef idx="0">
            <a:schemeClr val="accent1"/>
          </a:fillRef>
          <a:effectRef idx="0">
            <a:schemeClr val="accent1"/>
          </a:effectRef>
          <a:fontRef idx="minor">
            <a:schemeClr val="tx1"/>
          </a:fontRef>
        </p:style>
      </p:cxnSp>
      <p:cxnSp>
        <p:nvCxnSpPr>
          <p:cNvPr id="25" name="Rak pil 24"/>
          <p:cNvCxnSpPr/>
          <p:nvPr/>
        </p:nvCxnSpPr>
        <p:spPr>
          <a:xfrm flipV="1">
            <a:off x="4735745" y="5499160"/>
            <a:ext cx="0" cy="306104"/>
          </a:xfrm>
          <a:prstGeom prst="straightConnector1">
            <a:avLst/>
          </a:prstGeom>
          <a:ln w="38100">
            <a:solidFill>
              <a:srgbClr val="C00000"/>
            </a:solidFill>
            <a:tailEnd type="arrow"/>
          </a:ln>
        </p:spPr>
        <p:style>
          <a:lnRef idx="1">
            <a:schemeClr val="accent1"/>
          </a:lnRef>
          <a:fillRef idx="0">
            <a:schemeClr val="accent1"/>
          </a:fillRef>
          <a:effectRef idx="0">
            <a:schemeClr val="accent1"/>
          </a:effectRef>
          <a:fontRef idx="minor">
            <a:schemeClr val="tx1"/>
          </a:fontRef>
        </p:style>
      </p:cxnSp>
      <p:sp>
        <p:nvSpPr>
          <p:cNvPr id="15" name="Platshållare för datum 14"/>
          <p:cNvSpPr>
            <a:spLocks noGrp="1"/>
          </p:cNvSpPr>
          <p:nvPr>
            <p:ph type="dt" sz="half" idx="10"/>
          </p:nvPr>
        </p:nvSpPr>
        <p:spPr/>
        <p:txBody>
          <a:bodyPr/>
          <a:lstStyle/>
          <a:p>
            <a:fld id="{928527D4-7CA6-479F-B2C1-A85C13D7D7BA}" type="datetime1">
              <a:rPr lang="sv-SE" smtClean="0"/>
              <a:pPr/>
              <a:t>2012-10-15</a:t>
            </a:fld>
            <a:endParaRPr lang="sv-SE"/>
          </a:p>
        </p:txBody>
      </p:sp>
      <p:sp>
        <p:nvSpPr>
          <p:cNvPr id="26" name="Platshållare för sidfot 25"/>
          <p:cNvSpPr>
            <a:spLocks noGrp="1"/>
          </p:cNvSpPr>
          <p:nvPr>
            <p:ph type="ftr" sz="quarter" idx="11"/>
          </p:nvPr>
        </p:nvSpPr>
        <p:spPr>
          <a:xfrm>
            <a:off x="3059832" y="6492875"/>
            <a:ext cx="2895600" cy="365125"/>
          </a:xfrm>
        </p:spPr>
        <p:txBody>
          <a:bodyPr/>
          <a:lstStyle/>
          <a:p>
            <a:r>
              <a:rPr lang="sv-SE" smtClean="0"/>
              <a:t>Studenter om studier på distans                        Haglund &amp; Johansson</a:t>
            </a:r>
            <a:endParaRPr lang="sv-SE" dirty="0"/>
          </a:p>
        </p:txBody>
      </p:sp>
      <p:sp>
        <p:nvSpPr>
          <p:cNvPr id="27" name="Platshållare för bildnummer 26"/>
          <p:cNvSpPr>
            <a:spLocks noGrp="1"/>
          </p:cNvSpPr>
          <p:nvPr>
            <p:ph type="sldNum" sz="quarter" idx="12"/>
          </p:nvPr>
        </p:nvSpPr>
        <p:spPr/>
        <p:txBody>
          <a:bodyPr/>
          <a:lstStyle/>
          <a:p>
            <a:fld id="{F988FF4A-F6C2-4A82-8183-ED2FAD7DE4BB}" type="slidenum">
              <a:rPr lang="sv-SE" smtClean="0"/>
              <a:pPr/>
              <a:t>9</a:t>
            </a:fld>
            <a:endParaRPr lang="sv-SE"/>
          </a:p>
        </p:txBody>
      </p:sp>
      <p:cxnSp>
        <p:nvCxnSpPr>
          <p:cNvPr id="18" name="Rak pil 17"/>
          <p:cNvCxnSpPr/>
          <p:nvPr/>
        </p:nvCxnSpPr>
        <p:spPr>
          <a:xfrm flipH="1">
            <a:off x="1403648" y="188640"/>
            <a:ext cx="1152129" cy="720080"/>
          </a:xfrm>
          <a:prstGeom prst="straightConnector1">
            <a:avLst/>
          </a:prstGeom>
          <a:ln w="190500">
            <a:solidFill>
              <a:srgbClr val="002060"/>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960</TotalTime>
  <Words>1895</Words>
  <Application>Microsoft Office PowerPoint</Application>
  <PresentationFormat>On-screen Show (4:3)</PresentationFormat>
  <Paragraphs>760</Paragraphs>
  <Slides>30</Slides>
  <Notes>10</Notes>
  <HiddenSlides>0</HiddenSlides>
  <MMClips>0</MMClips>
  <ScaleCrop>false</ScaleCrop>
  <HeadingPairs>
    <vt:vector size="4" baseType="variant">
      <vt:variant>
        <vt:lpstr>Theme</vt:lpstr>
      </vt:variant>
      <vt:variant>
        <vt:i4>1</vt:i4>
      </vt:variant>
      <vt:variant>
        <vt:lpstr>Slide Titles</vt:lpstr>
      </vt:variant>
      <vt:variant>
        <vt:i4>30</vt:i4>
      </vt:variant>
    </vt:vector>
  </HeadingPairs>
  <TitlesOfParts>
    <vt:vector size="31" baseType="lpstr">
      <vt:lpstr>Office-tema</vt:lpstr>
      <vt:lpstr>PowerPoint Presentation</vt:lpstr>
      <vt:lpstr>PowerPoint Presentation</vt:lpstr>
      <vt:lpstr>PowerPoint Presentation</vt:lpstr>
      <vt:lpstr>PowerPoint Presentation</vt:lpstr>
      <vt:lpstr>Bagrundsfaktorer -tendenser</vt:lpstr>
      <vt:lpstr>PowerPoint Presentation</vt:lpstr>
      <vt:lpstr>PowerPoint Presentation</vt:lpstr>
      <vt:lpstr>Tempo och stress </vt:lpstr>
      <vt:lpstr>PowerPoint Presentation</vt:lpstr>
      <vt:lpstr>Lärarna kunniga och stödjande</vt:lpstr>
      <vt:lpstr>Lärarna stödjande </vt:lpstr>
      <vt:lpstr>PowerPoint Presentation</vt:lpstr>
      <vt:lpstr>PowerPoint Presentation</vt:lpstr>
      <vt:lpstr>PowerPoint Presentation</vt:lpstr>
      <vt:lpstr>PowerPoint Presentation</vt:lpstr>
      <vt:lpstr>”Kommunikationen med lärarna är delvis långsam och man får vänta flera dagar på svar om man får något svar alls”. (fristående kurs)    ”Det är positivt då jag kan komma åt allt material och andra studerande både dagtid och kvällstid”. (fristående kurs)</vt:lpstr>
      <vt:lpstr>Lärplattformen</vt:lpstr>
      <vt:lpstr>Vilka funktioner används, ofta?</vt:lpstr>
      <vt:lpstr>”Det skulle behövas mer sociala media mellan lärare och studenter, för tillfället är det studenter själva som tar initiativ. …  Jag tycker universitetet ska vara en förebild när det gäller IKT i skolan om lärarna ska kunna göra det samma sedan.” (Lärare senare år)</vt:lpstr>
      <vt:lpstr>Användning av olika IKT-verktyg</vt:lpstr>
      <vt:lpstr>PowerPoint Presentation</vt:lpstr>
      <vt:lpstr>Vad anser studenterna att de lär sig</vt:lpstr>
      <vt:lpstr>Är undervisningen forskningsanknuten?</vt:lpstr>
      <vt:lpstr>PowerPoint Presentation</vt:lpstr>
      <vt:lpstr>PowerPoint Presentation</vt:lpstr>
      <vt:lpstr>PowerPoint Presentation</vt:lpstr>
      <vt:lpstr>Mesta nöjda med kvaliteten</vt:lpstr>
      <vt:lpstr>Diskussion - frågor</vt:lpstr>
      <vt:lpstr>Rapporter</vt:lpstr>
      <vt:lpstr>Tack för oss</vt:lpstr>
    </vt:vector>
  </TitlesOfParts>
  <Company>Karlstad Universitet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Bild 1</dc:title>
  <dc:creator>larshagl</dc:creator>
  <cp:lastModifiedBy>Leena Aho</cp:lastModifiedBy>
  <cp:revision>82</cp:revision>
  <cp:lastPrinted>2012-10-14T15:17:22Z</cp:lastPrinted>
  <dcterms:created xsi:type="dcterms:W3CDTF">2011-11-03T07:46:10Z</dcterms:created>
  <dcterms:modified xsi:type="dcterms:W3CDTF">2012-10-15T11:32:45Z</dcterms:modified>
</cp:coreProperties>
</file>