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F5D"/>
    <a:srgbClr val="FFD85B"/>
    <a:srgbClr val="FF99FF"/>
    <a:srgbClr val="FF9900"/>
    <a:srgbClr val="FF99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798"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6E2D8A9F-99B7-4A29-BD35-9652A14F12B8}" type="datetimeFigureOut">
              <a:rPr lang="sv-SE" smtClean="0"/>
              <a:t>2012-11-13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7F698A-3471-4711-866A-26DB35F86AD5}" type="slidenum">
              <a:rPr lang="sv-SE" smtClean="0"/>
              <a:t>‹#›</a:t>
            </a:fld>
            <a:endParaRPr lang="sv-SE"/>
          </a:p>
        </p:txBody>
      </p:sp>
    </p:spTree>
    <p:extLst>
      <p:ext uri="{BB962C8B-B14F-4D97-AF65-F5344CB8AC3E}">
        <p14:creationId xmlns:p14="http://schemas.microsoft.com/office/powerpoint/2010/main" val="364833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E2D8A9F-99B7-4A29-BD35-9652A14F12B8}" type="datetimeFigureOut">
              <a:rPr lang="sv-SE" smtClean="0"/>
              <a:t>2012-11-13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7F698A-3471-4711-866A-26DB35F86AD5}" type="slidenum">
              <a:rPr lang="sv-SE" smtClean="0"/>
              <a:t>‹#›</a:t>
            </a:fld>
            <a:endParaRPr lang="sv-SE"/>
          </a:p>
        </p:txBody>
      </p:sp>
    </p:spTree>
    <p:extLst>
      <p:ext uri="{BB962C8B-B14F-4D97-AF65-F5344CB8AC3E}">
        <p14:creationId xmlns:p14="http://schemas.microsoft.com/office/powerpoint/2010/main" val="118210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E2D8A9F-99B7-4A29-BD35-9652A14F12B8}" type="datetimeFigureOut">
              <a:rPr lang="sv-SE" smtClean="0"/>
              <a:t>2012-11-13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7F698A-3471-4711-866A-26DB35F86AD5}" type="slidenum">
              <a:rPr lang="sv-SE" smtClean="0"/>
              <a:t>‹#›</a:t>
            </a:fld>
            <a:endParaRPr lang="sv-SE"/>
          </a:p>
        </p:txBody>
      </p:sp>
    </p:spTree>
    <p:extLst>
      <p:ext uri="{BB962C8B-B14F-4D97-AF65-F5344CB8AC3E}">
        <p14:creationId xmlns:p14="http://schemas.microsoft.com/office/powerpoint/2010/main" val="3308376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8"/>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8FC85661-2242-4299-BEE5-BA2190443633}" type="datetimeFigureOut">
              <a:rPr lang="sv-SE" smtClean="0">
                <a:solidFill>
                  <a:prstClr val="black">
                    <a:tint val="75000"/>
                  </a:prstClr>
                </a:solidFill>
              </a:rPr>
              <a:pPr/>
              <a:t>2012-11-13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DD6A9AC5-0CF0-4A00-AB32-F9D8753C412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97919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FC85661-2242-4299-BEE5-BA2190443633}" type="datetimeFigureOut">
              <a:rPr lang="sv-SE" smtClean="0">
                <a:solidFill>
                  <a:prstClr val="black">
                    <a:tint val="75000"/>
                  </a:prstClr>
                </a:solidFill>
              </a:rPr>
              <a:pPr/>
              <a:t>2012-11-13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DD6A9AC5-0CF0-4A00-AB32-F9D8753C412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60953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1"/>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FC85661-2242-4299-BEE5-BA2190443633}" type="datetimeFigureOut">
              <a:rPr lang="sv-SE" smtClean="0">
                <a:solidFill>
                  <a:prstClr val="black">
                    <a:tint val="75000"/>
                  </a:prstClr>
                </a:solidFill>
              </a:rPr>
              <a:pPr/>
              <a:t>2012-11-13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DD6A9AC5-0CF0-4A00-AB32-F9D8753C412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0461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FC85661-2242-4299-BEE5-BA2190443633}" type="datetimeFigureOut">
              <a:rPr lang="sv-SE" smtClean="0">
                <a:solidFill>
                  <a:prstClr val="black">
                    <a:tint val="75000"/>
                  </a:prstClr>
                </a:solidFill>
              </a:rPr>
              <a:pPr/>
              <a:t>2012-11-13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DD6A9AC5-0CF0-4A00-AB32-F9D8753C412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9245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FC85661-2242-4299-BEE5-BA2190443633}" type="datetimeFigureOut">
              <a:rPr lang="sv-SE" smtClean="0">
                <a:solidFill>
                  <a:prstClr val="black">
                    <a:tint val="75000"/>
                  </a:prstClr>
                </a:solidFill>
              </a:rPr>
              <a:pPr/>
              <a:t>2012-11-13</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DD6A9AC5-0CF0-4A00-AB32-F9D8753C412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58180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FC85661-2242-4299-BEE5-BA2190443633}" type="datetimeFigureOut">
              <a:rPr lang="sv-SE" smtClean="0">
                <a:solidFill>
                  <a:prstClr val="black">
                    <a:tint val="75000"/>
                  </a:prstClr>
                </a:solidFill>
              </a:rPr>
              <a:pPr/>
              <a:t>2012-11-13</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DD6A9AC5-0CF0-4A00-AB32-F9D8753C412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23188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FC85661-2242-4299-BEE5-BA2190443633}" type="datetimeFigureOut">
              <a:rPr lang="sv-SE" smtClean="0">
                <a:solidFill>
                  <a:prstClr val="black">
                    <a:tint val="75000"/>
                  </a:prstClr>
                </a:solidFill>
              </a:rPr>
              <a:pPr/>
              <a:t>2012-11-13</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DD6A9AC5-0CF0-4A00-AB32-F9D8753C412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6360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4" y="273049"/>
            <a:ext cx="3008313" cy="1162051"/>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FC85661-2242-4299-BEE5-BA2190443633}" type="datetimeFigureOut">
              <a:rPr lang="sv-SE" smtClean="0">
                <a:solidFill>
                  <a:prstClr val="black">
                    <a:tint val="75000"/>
                  </a:prstClr>
                </a:solidFill>
              </a:rPr>
              <a:pPr/>
              <a:t>2012-11-13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DD6A9AC5-0CF0-4A00-AB32-F9D8753C412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0105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E2D8A9F-99B7-4A29-BD35-9652A14F12B8}" type="datetimeFigureOut">
              <a:rPr lang="sv-SE" smtClean="0"/>
              <a:t>2012-11-13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7F698A-3471-4711-866A-26DB35F86AD5}" type="slidenum">
              <a:rPr lang="sv-SE" smtClean="0"/>
              <a:t>‹#›</a:t>
            </a:fld>
            <a:endParaRPr lang="sv-SE"/>
          </a:p>
        </p:txBody>
      </p:sp>
    </p:spTree>
    <p:extLst>
      <p:ext uri="{BB962C8B-B14F-4D97-AF65-F5344CB8AC3E}">
        <p14:creationId xmlns:p14="http://schemas.microsoft.com/office/powerpoint/2010/main" val="685188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9"/>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FC85661-2242-4299-BEE5-BA2190443633}" type="datetimeFigureOut">
              <a:rPr lang="sv-SE" smtClean="0">
                <a:solidFill>
                  <a:prstClr val="black">
                    <a:tint val="75000"/>
                  </a:prstClr>
                </a:solidFill>
              </a:rPr>
              <a:pPr/>
              <a:t>2012-11-13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DD6A9AC5-0CF0-4A00-AB32-F9D8753C412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31351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FC85661-2242-4299-BEE5-BA2190443633}" type="datetimeFigureOut">
              <a:rPr lang="sv-SE" smtClean="0">
                <a:solidFill>
                  <a:prstClr val="black">
                    <a:tint val="75000"/>
                  </a:prstClr>
                </a:solidFill>
              </a:rPr>
              <a:pPr/>
              <a:t>2012-11-13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DD6A9AC5-0CF0-4A00-AB32-F9D8753C412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01355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FC85661-2242-4299-BEE5-BA2190443633}" type="datetimeFigureOut">
              <a:rPr lang="sv-SE" smtClean="0">
                <a:solidFill>
                  <a:prstClr val="black">
                    <a:tint val="75000"/>
                  </a:prstClr>
                </a:solidFill>
              </a:rPr>
              <a:pPr/>
              <a:t>2012-11-13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DD6A9AC5-0CF0-4A00-AB32-F9D8753C412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9630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6E2D8A9F-99B7-4A29-BD35-9652A14F12B8}" type="datetimeFigureOut">
              <a:rPr lang="sv-SE" smtClean="0"/>
              <a:t>2012-11-13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07F698A-3471-4711-866A-26DB35F86AD5}" type="slidenum">
              <a:rPr lang="sv-SE" smtClean="0"/>
              <a:t>‹#›</a:t>
            </a:fld>
            <a:endParaRPr lang="sv-SE"/>
          </a:p>
        </p:txBody>
      </p:sp>
    </p:spTree>
    <p:extLst>
      <p:ext uri="{BB962C8B-B14F-4D97-AF65-F5344CB8AC3E}">
        <p14:creationId xmlns:p14="http://schemas.microsoft.com/office/powerpoint/2010/main" val="227272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E2D8A9F-99B7-4A29-BD35-9652A14F12B8}" type="datetimeFigureOut">
              <a:rPr lang="sv-SE" smtClean="0"/>
              <a:t>2012-11-13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07F698A-3471-4711-866A-26DB35F86AD5}" type="slidenum">
              <a:rPr lang="sv-SE" smtClean="0"/>
              <a:t>‹#›</a:t>
            </a:fld>
            <a:endParaRPr lang="sv-SE"/>
          </a:p>
        </p:txBody>
      </p:sp>
    </p:spTree>
    <p:extLst>
      <p:ext uri="{BB962C8B-B14F-4D97-AF65-F5344CB8AC3E}">
        <p14:creationId xmlns:p14="http://schemas.microsoft.com/office/powerpoint/2010/main" val="377938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E2D8A9F-99B7-4A29-BD35-9652A14F12B8}" type="datetimeFigureOut">
              <a:rPr lang="sv-SE" smtClean="0"/>
              <a:t>2012-11-13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07F698A-3471-4711-866A-26DB35F86AD5}" type="slidenum">
              <a:rPr lang="sv-SE" smtClean="0"/>
              <a:t>‹#›</a:t>
            </a:fld>
            <a:endParaRPr lang="sv-SE"/>
          </a:p>
        </p:txBody>
      </p:sp>
    </p:spTree>
    <p:extLst>
      <p:ext uri="{BB962C8B-B14F-4D97-AF65-F5344CB8AC3E}">
        <p14:creationId xmlns:p14="http://schemas.microsoft.com/office/powerpoint/2010/main" val="1094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6E2D8A9F-99B7-4A29-BD35-9652A14F12B8}" type="datetimeFigureOut">
              <a:rPr lang="sv-SE" smtClean="0"/>
              <a:t>2012-11-13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07F698A-3471-4711-866A-26DB35F86AD5}" type="slidenum">
              <a:rPr lang="sv-SE" smtClean="0"/>
              <a:t>‹#›</a:t>
            </a:fld>
            <a:endParaRPr lang="sv-SE"/>
          </a:p>
        </p:txBody>
      </p:sp>
    </p:spTree>
    <p:extLst>
      <p:ext uri="{BB962C8B-B14F-4D97-AF65-F5344CB8AC3E}">
        <p14:creationId xmlns:p14="http://schemas.microsoft.com/office/powerpoint/2010/main" val="234980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E2D8A9F-99B7-4A29-BD35-9652A14F12B8}" type="datetimeFigureOut">
              <a:rPr lang="sv-SE" smtClean="0"/>
              <a:t>2012-11-13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07F698A-3471-4711-866A-26DB35F86AD5}" type="slidenum">
              <a:rPr lang="sv-SE" smtClean="0"/>
              <a:t>‹#›</a:t>
            </a:fld>
            <a:endParaRPr lang="sv-SE"/>
          </a:p>
        </p:txBody>
      </p:sp>
    </p:spTree>
    <p:extLst>
      <p:ext uri="{BB962C8B-B14F-4D97-AF65-F5344CB8AC3E}">
        <p14:creationId xmlns:p14="http://schemas.microsoft.com/office/powerpoint/2010/main" val="165036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E2D8A9F-99B7-4A29-BD35-9652A14F12B8}" type="datetimeFigureOut">
              <a:rPr lang="sv-SE" smtClean="0"/>
              <a:t>2012-11-13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07F698A-3471-4711-866A-26DB35F86AD5}" type="slidenum">
              <a:rPr lang="sv-SE" smtClean="0"/>
              <a:t>‹#›</a:t>
            </a:fld>
            <a:endParaRPr lang="sv-SE"/>
          </a:p>
        </p:txBody>
      </p:sp>
    </p:spTree>
    <p:extLst>
      <p:ext uri="{BB962C8B-B14F-4D97-AF65-F5344CB8AC3E}">
        <p14:creationId xmlns:p14="http://schemas.microsoft.com/office/powerpoint/2010/main" val="79557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E2D8A9F-99B7-4A29-BD35-9652A14F12B8}" type="datetimeFigureOut">
              <a:rPr lang="sv-SE" smtClean="0"/>
              <a:t>2012-11-13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07F698A-3471-4711-866A-26DB35F86AD5}" type="slidenum">
              <a:rPr lang="sv-SE" smtClean="0"/>
              <a:t>‹#›</a:t>
            </a:fld>
            <a:endParaRPr lang="sv-SE"/>
          </a:p>
        </p:txBody>
      </p:sp>
    </p:spTree>
    <p:extLst>
      <p:ext uri="{BB962C8B-B14F-4D97-AF65-F5344CB8AC3E}">
        <p14:creationId xmlns:p14="http://schemas.microsoft.com/office/powerpoint/2010/main" val="346777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D8A9F-99B7-4A29-BD35-9652A14F12B8}" type="datetimeFigureOut">
              <a:rPr lang="sv-SE" smtClean="0"/>
              <a:t>2012-11-13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F698A-3471-4711-866A-26DB35F86AD5}" type="slidenum">
              <a:rPr lang="sv-SE" smtClean="0"/>
              <a:t>‹#›</a:t>
            </a:fld>
            <a:endParaRPr lang="sv-SE"/>
          </a:p>
        </p:txBody>
      </p:sp>
    </p:spTree>
    <p:extLst>
      <p:ext uri="{BB962C8B-B14F-4D97-AF65-F5344CB8AC3E}">
        <p14:creationId xmlns:p14="http://schemas.microsoft.com/office/powerpoint/2010/main" val="379743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85661-2242-4299-BEE5-BA2190443633}" type="datetimeFigureOut">
              <a:rPr lang="sv-SE" smtClean="0">
                <a:solidFill>
                  <a:prstClr val="black">
                    <a:tint val="75000"/>
                  </a:prstClr>
                </a:solidFill>
              </a:rPr>
              <a:pPr/>
              <a:t>2012-11-13</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A9AC5-0CF0-4A00-AB32-F9D8753C412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45727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mailto:anette.hellman@ped.gu" TargetMode="External"/><Relationship Id="rId2" Type="http://schemas.openxmlformats.org/officeDocument/2006/relationships/hyperlink" Target="mailto:eva.mark@ped.gu.se" TargetMode="External"/><Relationship Id="rId1" Type="http://schemas.openxmlformats.org/officeDocument/2006/relationships/slideLayout" Target="../slideLayouts/slideLayout13.xml"/><Relationship Id="rId6" Type="http://schemas.openxmlformats.org/officeDocument/2006/relationships/hyperlink" Target="mailto:anita.synnestvedt@archaeology.gu.se" TargetMode="External"/><Relationship Id="rId5" Type="http://schemas.openxmlformats.org/officeDocument/2006/relationships/hyperlink" Target="mailto:dorit@ituniv.se" TargetMode="External"/><Relationship Id="rId4" Type="http://schemas.openxmlformats.org/officeDocument/2006/relationships/hyperlink" Target="mailto:lars-johan.erkell@bioenv.gu.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548680"/>
            <a:ext cx="7772400" cy="1470025"/>
          </a:xfrm>
        </p:spPr>
        <p:txBody>
          <a:bodyPr>
            <a:normAutofit/>
          </a:bodyPr>
          <a:lstStyle/>
          <a:p>
            <a:r>
              <a:rPr lang="sv-SE" sz="3600" dirty="0" smtClean="0">
                <a:solidFill>
                  <a:schemeClr val="bg1"/>
                </a:solidFill>
              </a:rPr>
              <a:t>Nu 2012, Gränslöst lärande</a:t>
            </a:r>
            <a:br>
              <a:rPr lang="sv-SE" sz="3600" dirty="0" smtClean="0">
                <a:solidFill>
                  <a:schemeClr val="bg1"/>
                </a:solidFill>
              </a:rPr>
            </a:br>
            <a:r>
              <a:rPr lang="sv-SE" sz="2400" dirty="0" smtClean="0">
                <a:solidFill>
                  <a:schemeClr val="bg1"/>
                </a:solidFill>
              </a:rPr>
              <a:t>Göteborg, 17-19 oktober 2012</a:t>
            </a:r>
            <a:endParaRPr lang="sv-SE" sz="2400" dirty="0">
              <a:solidFill>
                <a:schemeClr val="bg1"/>
              </a:solidFill>
            </a:endParaRPr>
          </a:p>
        </p:txBody>
      </p:sp>
      <p:sp>
        <p:nvSpPr>
          <p:cNvPr id="3" name="Underrubrik 2"/>
          <p:cNvSpPr>
            <a:spLocks noGrp="1"/>
          </p:cNvSpPr>
          <p:nvPr>
            <p:ph type="subTitle" idx="1"/>
          </p:nvPr>
        </p:nvSpPr>
        <p:spPr>
          <a:xfrm>
            <a:off x="539552" y="2492896"/>
            <a:ext cx="8136904" cy="3960440"/>
          </a:xfrm>
          <a:solidFill>
            <a:schemeClr val="tx2">
              <a:lumMod val="20000"/>
              <a:lumOff val="80000"/>
            </a:schemeClr>
          </a:solidFill>
        </p:spPr>
        <p:txBody>
          <a:bodyPr>
            <a:normAutofit fontScale="32500" lnSpcReduction="20000"/>
          </a:bodyPr>
          <a:lstStyle/>
          <a:p>
            <a:endParaRPr lang="sv-SE" sz="6700" b="1" dirty="0" smtClean="0">
              <a:solidFill>
                <a:schemeClr val="tx1"/>
              </a:solidFill>
            </a:endParaRPr>
          </a:p>
          <a:p>
            <a:r>
              <a:rPr lang="sv-SE" sz="6700" b="1" dirty="0" smtClean="0">
                <a:solidFill>
                  <a:schemeClr val="tx1"/>
                </a:solidFill>
              </a:rPr>
              <a:t>Workshop </a:t>
            </a:r>
          </a:p>
          <a:p>
            <a:endParaRPr lang="sv-SE" sz="6000" b="1" dirty="0" smtClean="0">
              <a:solidFill>
                <a:schemeClr val="tx1"/>
              </a:solidFill>
            </a:endParaRPr>
          </a:p>
          <a:p>
            <a:r>
              <a:rPr lang="sv-SE" sz="6000" b="1" dirty="0" smtClean="0">
                <a:solidFill>
                  <a:schemeClr val="tx1"/>
                </a:solidFill>
              </a:rPr>
              <a:t>Utbildning </a:t>
            </a:r>
            <a:r>
              <a:rPr lang="sv-SE" sz="6000" b="1" dirty="0">
                <a:solidFill>
                  <a:schemeClr val="tx1"/>
                </a:solidFill>
              </a:rPr>
              <a:t>utan </a:t>
            </a:r>
            <a:r>
              <a:rPr lang="sv-SE" sz="6000" b="1" dirty="0" smtClean="0">
                <a:solidFill>
                  <a:schemeClr val="tx1"/>
                </a:solidFill>
              </a:rPr>
              <a:t>bildning?</a:t>
            </a:r>
          </a:p>
          <a:p>
            <a:endParaRPr lang="sv-SE" sz="6000" b="1" dirty="0" smtClean="0">
              <a:solidFill>
                <a:schemeClr val="tx1"/>
              </a:solidFill>
            </a:endParaRPr>
          </a:p>
          <a:p>
            <a:endParaRPr lang="sv-SE" dirty="0"/>
          </a:p>
          <a:p>
            <a:endParaRPr lang="sv-SE" dirty="0" smtClean="0"/>
          </a:p>
          <a:p>
            <a:r>
              <a:rPr lang="sv-SE" sz="4300" dirty="0" smtClean="0">
                <a:solidFill>
                  <a:schemeClr val="tx1"/>
                </a:solidFill>
              </a:rPr>
              <a:t>Eva </a:t>
            </a:r>
            <a:r>
              <a:rPr lang="sv-SE" sz="4300" dirty="0">
                <a:solidFill>
                  <a:schemeClr val="tx1"/>
                </a:solidFill>
              </a:rPr>
              <a:t>Mark, </a:t>
            </a:r>
            <a:r>
              <a:rPr lang="sv-SE" sz="4300" dirty="0" smtClean="0">
                <a:solidFill>
                  <a:schemeClr val="tx1"/>
                </a:solidFill>
              </a:rPr>
              <a:t>Lars Johan </a:t>
            </a:r>
            <a:r>
              <a:rPr lang="sv-SE" sz="4300" dirty="0" err="1" smtClean="0">
                <a:solidFill>
                  <a:schemeClr val="tx1"/>
                </a:solidFill>
              </a:rPr>
              <a:t>Erkell</a:t>
            </a:r>
            <a:r>
              <a:rPr lang="sv-SE" sz="4300" dirty="0" smtClean="0">
                <a:solidFill>
                  <a:schemeClr val="tx1"/>
                </a:solidFill>
              </a:rPr>
              <a:t>, </a:t>
            </a:r>
            <a:r>
              <a:rPr lang="sv-SE" sz="4300" dirty="0" err="1" smtClean="0">
                <a:solidFill>
                  <a:schemeClr val="tx1"/>
                </a:solidFill>
              </a:rPr>
              <a:t>Dorit</a:t>
            </a:r>
            <a:r>
              <a:rPr lang="sv-SE" sz="4300" dirty="0" smtClean="0">
                <a:solidFill>
                  <a:schemeClr val="tx1"/>
                </a:solidFill>
              </a:rPr>
              <a:t> Christensen, Annette Hellman &amp; Anita Synnestvedt, Göteborgs </a:t>
            </a:r>
            <a:r>
              <a:rPr lang="sv-SE" sz="4300" dirty="0">
                <a:solidFill>
                  <a:schemeClr val="tx1"/>
                </a:solidFill>
              </a:rPr>
              <a:t>universitet</a:t>
            </a:r>
          </a:p>
          <a:p>
            <a:endParaRPr lang="sv-SE" i="1" dirty="0" smtClean="0">
              <a:solidFill>
                <a:schemeClr val="tx1"/>
              </a:solidFill>
            </a:endParaRPr>
          </a:p>
          <a:p>
            <a:endParaRPr lang="sv-SE" i="1" dirty="0"/>
          </a:p>
          <a:p>
            <a:r>
              <a:rPr lang="sv-SE" sz="4000" b="1" dirty="0" smtClean="0">
                <a:solidFill>
                  <a:schemeClr val="tx1"/>
                </a:solidFill>
              </a:rPr>
              <a:t>Workshopens </a:t>
            </a:r>
            <a:r>
              <a:rPr lang="sv-SE" sz="4000" b="1" dirty="0">
                <a:solidFill>
                  <a:schemeClr val="tx1"/>
                </a:solidFill>
              </a:rPr>
              <a:t>syfte är att utifrån ett tvärvetenskapligt perspektiv utveckla</a:t>
            </a:r>
          </a:p>
          <a:p>
            <a:r>
              <a:rPr lang="sv-SE" sz="4000" b="1" dirty="0">
                <a:solidFill>
                  <a:schemeClr val="tx1"/>
                </a:solidFill>
              </a:rPr>
              <a:t>tänkandet om hur en bildningsinriktad undervisning ser ut i praktiken. </a:t>
            </a:r>
            <a:endParaRPr lang="sv-SE" sz="4000" b="1" dirty="0" smtClean="0">
              <a:solidFill>
                <a:schemeClr val="tx1"/>
              </a:solidFill>
            </a:endParaRPr>
          </a:p>
          <a:p>
            <a:r>
              <a:rPr lang="sv-SE" sz="4000" b="1" dirty="0" smtClean="0">
                <a:solidFill>
                  <a:schemeClr val="tx1"/>
                </a:solidFill>
              </a:rPr>
              <a:t>De</a:t>
            </a:r>
            <a:r>
              <a:rPr lang="sv-SE" sz="4000" b="1" dirty="0">
                <a:solidFill>
                  <a:schemeClr val="tx1"/>
                </a:solidFill>
              </a:rPr>
              <a:t> </a:t>
            </a:r>
            <a:r>
              <a:rPr lang="sv-SE" sz="4000" b="1" dirty="0" smtClean="0">
                <a:solidFill>
                  <a:schemeClr val="tx1"/>
                </a:solidFill>
              </a:rPr>
              <a:t>ekonomiska </a:t>
            </a:r>
            <a:r>
              <a:rPr lang="sv-SE" sz="4000" b="1" dirty="0">
                <a:solidFill>
                  <a:schemeClr val="tx1"/>
                </a:solidFill>
              </a:rPr>
              <a:t>kraven och marknadstänkandet inom undervisning har gjort att</a:t>
            </a:r>
          </a:p>
          <a:p>
            <a:r>
              <a:rPr lang="sv-SE" sz="4000" b="1" dirty="0">
                <a:solidFill>
                  <a:schemeClr val="tx1"/>
                </a:solidFill>
              </a:rPr>
              <a:t>bildningsaspekter på undervisning har kommit på undantag. </a:t>
            </a:r>
            <a:endParaRPr lang="sv-SE" sz="4000" b="1" dirty="0" smtClean="0">
              <a:solidFill>
                <a:schemeClr val="tx1"/>
              </a:solidFill>
            </a:endParaRPr>
          </a:p>
          <a:p>
            <a:r>
              <a:rPr lang="sv-SE" sz="4000" b="1" dirty="0" smtClean="0">
                <a:solidFill>
                  <a:schemeClr val="tx1"/>
                </a:solidFill>
              </a:rPr>
              <a:t>Workshopen söker stärka </a:t>
            </a:r>
            <a:r>
              <a:rPr lang="sv-SE" sz="4000" b="1" dirty="0">
                <a:solidFill>
                  <a:schemeClr val="tx1"/>
                </a:solidFill>
              </a:rPr>
              <a:t>bildningsperspektiv i undervisning </a:t>
            </a:r>
            <a:endParaRPr lang="sv-SE" sz="4000" b="1" dirty="0" smtClean="0">
              <a:solidFill>
                <a:schemeClr val="tx1"/>
              </a:solidFill>
            </a:endParaRPr>
          </a:p>
          <a:p>
            <a:r>
              <a:rPr lang="sv-SE" sz="4000" b="1" dirty="0" smtClean="0">
                <a:solidFill>
                  <a:schemeClr val="tx1"/>
                </a:solidFill>
              </a:rPr>
              <a:t>och </a:t>
            </a:r>
            <a:r>
              <a:rPr lang="sv-SE" sz="4000" b="1" dirty="0">
                <a:solidFill>
                  <a:schemeClr val="tx1"/>
                </a:solidFill>
              </a:rPr>
              <a:t>arbetar med bildningens </a:t>
            </a:r>
            <a:r>
              <a:rPr lang="sv-SE" sz="4000" b="1" dirty="0" smtClean="0">
                <a:solidFill>
                  <a:schemeClr val="tx1"/>
                </a:solidFill>
              </a:rPr>
              <a:t>olika praktiker</a:t>
            </a:r>
            <a:r>
              <a:rPr lang="sv-SE" sz="4000" b="1" i="1" dirty="0" smtClean="0">
                <a:solidFill>
                  <a:schemeClr val="tx1"/>
                </a:solidFill>
              </a:rPr>
              <a:t>.</a:t>
            </a:r>
          </a:p>
          <a:p>
            <a:endParaRPr lang="sv-SE" sz="4000" b="1" i="1" dirty="0">
              <a:solidFill>
                <a:schemeClr val="tx1"/>
              </a:solidFill>
            </a:endParaRPr>
          </a:p>
          <a:p>
            <a:endParaRPr lang="sv-SE" sz="4000" b="1" i="1" dirty="0">
              <a:solidFill>
                <a:schemeClr val="tx1"/>
              </a:solidFill>
            </a:endParaRPr>
          </a:p>
          <a:p>
            <a:endParaRPr lang="sv-SE" dirty="0"/>
          </a:p>
        </p:txBody>
      </p:sp>
    </p:spTree>
    <p:extLst>
      <p:ext uri="{BB962C8B-B14F-4D97-AF65-F5344CB8AC3E}">
        <p14:creationId xmlns:p14="http://schemas.microsoft.com/office/powerpoint/2010/main" val="540132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0" y="188640"/>
            <a:ext cx="9144000" cy="850105"/>
          </a:xfrm>
        </p:spPr>
        <p:txBody>
          <a:bodyPr>
            <a:normAutofit/>
          </a:bodyPr>
          <a:lstStyle/>
          <a:p>
            <a:r>
              <a:rPr lang="sv-SE" sz="3600" dirty="0" smtClean="0"/>
              <a:t>Olika teman utkristalliseras</a:t>
            </a:r>
            <a:endParaRPr lang="sv-SE" sz="3600" dirty="0"/>
          </a:p>
        </p:txBody>
      </p:sp>
      <p:pic>
        <p:nvPicPr>
          <p:cNvPr id="1026" name="Picture 2" descr="C:\Users\xsynan\AppData\Local\Microsoft\Windows\Temporary Internet Files\Content.IE5\GESKCOKH\MC900441870[1].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7704" y="1592796"/>
            <a:ext cx="5256584" cy="5256584"/>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3203848" y="5733256"/>
            <a:ext cx="2808312" cy="584775"/>
          </a:xfrm>
          <a:prstGeom prst="rect">
            <a:avLst/>
          </a:prstGeom>
          <a:noFill/>
        </p:spPr>
        <p:txBody>
          <a:bodyPr wrap="square" rtlCol="0">
            <a:spAutoFit/>
          </a:bodyPr>
          <a:lstStyle/>
          <a:p>
            <a:pPr algn="ctr"/>
            <a:r>
              <a:rPr lang="sv-SE" sz="3200" b="1" dirty="0" smtClean="0"/>
              <a:t>Bildning</a:t>
            </a:r>
            <a:endParaRPr lang="sv-SE" sz="3200" b="1" dirty="0"/>
          </a:p>
        </p:txBody>
      </p:sp>
      <p:sp>
        <p:nvSpPr>
          <p:cNvPr id="5" name="Ellips 4"/>
          <p:cNvSpPr/>
          <p:nvPr/>
        </p:nvSpPr>
        <p:spPr>
          <a:xfrm>
            <a:off x="1903752" y="2564904"/>
            <a:ext cx="1372103" cy="122413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6" name="Ellips 5"/>
          <p:cNvSpPr/>
          <p:nvPr/>
        </p:nvSpPr>
        <p:spPr>
          <a:xfrm>
            <a:off x="5684679" y="2708920"/>
            <a:ext cx="1512168" cy="129614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7" name="Ellips 6"/>
          <p:cNvSpPr/>
          <p:nvPr/>
        </p:nvSpPr>
        <p:spPr>
          <a:xfrm>
            <a:off x="2589803" y="1124744"/>
            <a:ext cx="1658161" cy="122413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8" name="Ellips 7"/>
          <p:cNvSpPr/>
          <p:nvPr/>
        </p:nvSpPr>
        <p:spPr>
          <a:xfrm>
            <a:off x="5091841" y="1170438"/>
            <a:ext cx="1440160" cy="11974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9" name="textruta 8"/>
          <p:cNvSpPr txBox="1"/>
          <p:nvPr/>
        </p:nvSpPr>
        <p:spPr>
          <a:xfrm>
            <a:off x="2627784" y="1412776"/>
            <a:ext cx="1656184" cy="523220"/>
          </a:xfrm>
          <a:prstGeom prst="rect">
            <a:avLst/>
          </a:prstGeom>
          <a:noFill/>
        </p:spPr>
        <p:txBody>
          <a:bodyPr wrap="square" rtlCol="0">
            <a:spAutoFit/>
          </a:bodyPr>
          <a:lstStyle/>
          <a:p>
            <a:r>
              <a:rPr lang="sv-SE" sz="1400" dirty="0" smtClean="0"/>
              <a:t>Det klassiska bildningsbegreppet</a:t>
            </a:r>
            <a:endParaRPr lang="sv-SE" sz="1400" dirty="0"/>
          </a:p>
        </p:txBody>
      </p:sp>
      <p:sp>
        <p:nvSpPr>
          <p:cNvPr id="10" name="textruta 9"/>
          <p:cNvSpPr txBox="1"/>
          <p:nvPr/>
        </p:nvSpPr>
        <p:spPr>
          <a:xfrm>
            <a:off x="5195417" y="1507540"/>
            <a:ext cx="1336584" cy="523220"/>
          </a:xfrm>
          <a:prstGeom prst="rect">
            <a:avLst/>
          </a:prstGeom>
          <a:noFill/>
        </p:spPr>
        <p:txBody>
          <a:bodyPr wrap="square" rtlCol="0">
            <a:spAutoFit/>
          </a:bodyPr>
          <a:lstStyle/>
          <a:p>
            <a:r>
              <a:rPr lang="sv-SE" sz="1400" dirty="0" smtClean="0"/>
              <a:t>Det integrativa perspektivet</a:t>
            </a:r>
            <a:endParaRPr lang="sv-SE" sz="1400" dirty="0"/>
          </a:p>
        </p:txBody>
      </p:sp>
      <p:sp>
        <p:nvSpPr>
          <p:cNvPr id="11" name="textruta 10"/>
          <p:cNvSpPr txBox="1"/>
          <p:nvPr/>
        </p:nvSpPr>
        <p:spPr>
          <a:xfrm>
            <a:off x="2031741" y="2915362"/>
            <a:ext cx="1116124" cy="523220"/>
          </a:xfrm>
          <a:prstGeom prst="rect">
            <a:avLst/>
          </a:prstGeom>
          <a:noFill/>
        </p:spPr>
        <p:txBody>
          <a:bodyPr wrap="square" rtlCol="0">
            <a:spAutoFit/>
          </a:bodyPr>
          <a:lstStyle/>
          <a:p>
            <a:r>
              <a:rPr lang="sv-SE" sz="1400" dirty="0" smtClean="0"/>
              <a:t>Det etiska perspektivet</a:t>
            </a:r>
            <a:endParaRPr lang="sv-SE" sz="1400" dirty="0"/>
          </a:p>
        </p:txBody>
      </p:sp>
      <p:sp>
        <p:nvSpPr>
          <p:cNvPr id="12" name="textruta 11"/>
          <p:cNvSpPr txBox="1"/>
          <p:nvPr/>
        </p:nvSpPr>
        <p:spPr>
          <a:xfrm>
            <a:off x="5827706" y="3095382"/>
            <a:ext cx="1408590" cy="523220"/>
          </a:xfrm>
          <a:prstGeom prst="rect">
            <a:avLst/>
          </a:prstGeom>
          <a:noFill/>
        </p:spPr>
        <p:txBody>
          <a:bodyPr wrap="square" rtlCol="0">
            <a:spAutoFit/>
          </a:bodyPr>
          <a:lstStyle/>
          <a:p>
            <a:r>
              <a:rPr lang="sv-SE" sz="1400" dirty="0" smtClean="0"/>
              <a:t>Det pedagogiska perspektivet</a:t>
            </a:r>
            <a:endParaRPr lang="sv-SE" sz="1400" dirty="0"/>
          </a:p>
        </p:txBody>
      </p:sp>
    </p:spTree>
    <p:extLst>
      <p:ext uri="{BB962C8B-B14F-4D97-AF65-F5344CB8AC3E}">
        <p14:creationId xmlns:p14="http://schemas.microsoft.com/office/powerpoint/2010/main" val="888327754"/>
      </p:ext>
    </p:extLst>
  </p:cSld>
  <p:clrMapOvr>
    <a:masterClrMapping/>
  </p:clrMapOvr>
  <mc:AlternateContent xmlns:mc="http://schemas.openxmlformats.org/markup-compatibility/2006" xmlns:p14="http://schemas.microsoft.com/office/powerpoint/2010/main">
    <mc:Choice Requires="p14">
      <p:transition spd="slow" p14:dur="325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971600" y="274639"/>
            <a:ext cx="7632848" cy="850105"/>
          </a:xfrm>
          <a:solidFill>
            <a:schemeClr val="tx1"/>
          </a:solidFill>
        </p:spPr>
        <p:txBody>
          <a:bodyPr>
            <a:normAutofit/>
          </a:bodyPr>
          <a:lstStyle/>
          <a:p>
            <a:r>
              <a:rPr lang="sv-SE" sz="2800" dirty="0" smtClean="0">
                <a:solidFill>
                  <a:schemeClr val="bg1"/>
                </a:solidFill>
              </a:rPr>
              <a:t>Det klassiska bildningsbegreppet</a:t>
            </a:r>
            <a:endParaRPr lang="sv-SE" sz="2800" dirty="0">
              <a:solidFill>
                <a:schemeClr val="bg1"/>
              </a:solidFill>
            </a:endParaRPr>
          </a:p>
        </p:txBody>
      </p:sp>
      <p:sp>
        <p:nvSpPr>
          <p:cNvPr id="3" name="Platshållare för innehåll 2"/>
          <p:cNvSpPr>
            <a:spLocks noGrp="1"/>
          </p:cNvSpPr>
          <p:nvPr>
            <p:ph idx="1"/>
          </p:nvPr>
        </p:nvSpPr>
        <p:spPr>
          <a:xfrm>
            <a:off x="4644008" y="1682311"/>
            <a:ext cx="3816424" cy="4525963"/>
          </a:xfrm>
          <a:solidFill>
            <a:schemeClr val="bg1">
              <a:lumMod val="75000"/>
            </a:schemeClr>
          </a:solidFill>
        </p:spPr>
        <p:txBody>
          <a:bodyPr>
            <a:normAutofit/>
          </a:bodyPr>
          <a:lstStyle/>
          <a:p>
            <a:pPr marL="0" indent="0">
              <a:buNone/>
            </a:pPr>
            <a:endParaRPr lang="sv-SE" sz="1600" dirty="0" smtClean="0"/>
          </a:p>
          <a:p>
            <a:pPr marL="0" indent="0">
              <a:buNone/>
            </a:pPr>
            <a:endParaRPr lang="sv-SE" sz="1600" dirty="0"/>
          </a:p>
          <a:p>
            <a:pPr marL="0" indent="0">
              <a:buNone/>
            </a:pPr>
            <a:r>
              <a:rPr lang="sv-SE" sz="1600" dirty="0" smtClean="0"/>
              <a:t>Den klassiska synen på bildning är centrerad kring individens breda kunnande. Man tänker sig att kunskap inom många områden ska ge överblick och förmåga att se sammanhang man inte annars kan se. </a:t>
            </a:r>
          </a:p>
          <a:p>
            <a:pPr marL="0" indent="0">
              <a:buNone/>
            </a:pPr>
            <a:r>
              <a:rPr lang="sv-SE" sz="1600" dirty="0" smtClean="0"/>
              <a:t>Det ligger en glädje i att utvecklas och bli klokare, och också en glädje i att använda sina insikter till praktisk nytta. Här finns dock en risk för elitism – vem är mest bildad? Hur mycket vågar man egentligen överlåta åt de ”obildade”? </a:t>
            </a:r>
          </a:p>
          <a:p>
            <a:pPr marL="0" indent="0">
              <a:buNone/>
            </a:pPr>
            <a:endParaRPr lang="sv-SE" sz="1600" dirty="0"/>
          </a:p>
          <a:p>
            <a:pPr marL="0" indent="0">
              <a:buNone/>
            </a:pPr>
            <a:endParaRPr lang="sv-SE" sz="1600" dirty="0"/>
          </a:p>
        </p:txBody>
      </p:sp>
      <p:pic>
        <p:nvPicPr>
          <p:cNvPr id="4098" name="Picture 2" descr="F:\PB010509.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8425"/>
          <a:stretch/>
        </p:blipFill>
        <p:spPr bwMode="auto">
          <a:xfrm>
            <a:off x="683568" y="1346930"/>
            <a:ext cx="3569146" cy="51967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85230"/>
      </p:ext>
    </p:extLst>
  </p:cSld>
  <p:clrMapOvr>
    <a:masterClrMapping/>
  </p:clrMapOvr>
  <mc:AlternateContent xmlns:mc="http://schemas.openxmlformats.org/markup-compatibility/2006" xmlns:p14="http://schemas.microsoft.com/office/powerpoint/2010/main">
    <mc:Choice Requires="p14">
      <p:transition spd="slow" p14:dur="325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alpha val="50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76671"/>
            <a:ext cx="8229600" cy="792089"/>
          </a:xfrm>
          <a:solidFill>
            <a:schemeClr val="tx1"/>
          </a:solidFill>
        </p:spPr>
        <p:txBody>
          <a:bodyPr>
            <a:normAutofit/>
          </a:bodyPr>
          <a:lstStyle/>
          <a:p>
            <a:r>
              <a:rPr lang="sv-SE" sz="2000" b="1" dirty="0" smtClean="0">
                <a:solidFill>
                  <a:schemeClr val="bg1"/>
                </a:solidFill>
              </a:rPr>
              <a:t>Sagt och skrivit under workshopen kring det klassiska bildningsbegreppet</a:t>
            </a:r>
            <a:endParaRPr lang="sv-SE" sz="2000" b="1" dirty="0">
              <a:solidFill>
                <a:schemeClr val="bg1"/>
              </a:solidFill>
            </a:endParaRPr>
          </a:p>
        </p:txBody>
      </p:sp>
      <p:sp>
        <p:nvSpPr>
          <p:cNvPr id="3" name="Platshållare för innehåll 2"/>
          <p:cNvSpPr>
            <a:spLocks noGrp="1"/>
          </p:cNvSpPr>
          <p:nvPr>
            <p:ph sz="half" idx="1"/>
          </p:nvPr>
        </p:nvSpPr>
        <p:spPr>
          <a:solidFill>
            <a:schemeClr val="bg1">
              <a:lumMod val="85000"/>
            </a:schemeClr>
          </a:solidFill>
        </p:spPr>
        <p:txBody>
          <a:bodyPr>
            <a:normAutofit/>
          </a:bodyPr>
          <a:lstStyle/>
          <a:p>
            <a:pPr marL="0" indent="0">
              <a:buNone/>
            </a:pPr>
            <a:endParaRPr lang="sv-SE" sz="1200" b="1" i="1" dirty="0" smtClean="0">
              <a:solidFill>
                <a:schemeClr val="accent6">
                  <a:lumMod val="50000"/>
                </a:schemeClr>
              </a:solidFill>
            </a:endParaRPr>
          </a:p>
          <a:p>
            <a:pPr marL="0" indent="0">
              <a:buNone/>
            </a:pPr>
            <a:endParaRPr lang="sv-SE" sz="1200" b="1" i="1" dirty="0">
              <a:solidFill>
                <a:schemeClr val="accent6">
                  <a:lumMod val="50000"/>
                </a:schemeClr>
              </a:solidFill>
            </a:endParaRPr>
          </a:p>
          <a:p>
            <a:pPr marL="0" indent="0">
              <a:buNone/>
            </a:pPr>
            <a:endParaRPr lang="sv-SE" sz="1200" b="1" i="1" dirty="0" smtClean="0">
              <a:solidFill>
                <a:schemeClr val="accent6">
                  <a:lumMod val="50000"/>
                </a:schemeClr>
              </a:solidFill>
            </a:endParaRPr>
          </a:p>
          <a:p>
            <a:pPr marL="0" indent="0">
              <a:buNone/>
            </a:pPr>
            <a:r>
              <a:rPr lang="sv-SE" sz="1200" b="1" i="1" dirty="0" smtClean="0">
                <a:solidFill>
                  <a:schemeClr val="accent6">
                    <a:lumMod val="50000"/>
                  </a:schemeClr>
                </a:solidFill>
              </a:rPr>
              <a:t>Är </a:t>
            </a:r>
            <a:r>
              <a:rPr lang="sv-SE" sz="1200" b="1" i="1" dirty="0">
                <a:solidFill>
                  <a:schemeClr val="accent6">
                    <a:lumMod val="50000"/>
                  </a:schemeClr>
                </a:solidFill>
              </a:rPr>
              <a:t>bildning en förmåga? Man kan inte bara sitta på massa kunskap, en förmåga att kunna applicera kunskaper på ett nytt sammanhang, kopplingar </a:t>
            </a:r>
            <a:r>
              <a:rPr lang="sv-SE" sz="1200" b="1" i="1" dirty="0" smtClean="0">
                <a:solidFill>
                  <a:schemeClr val="accent6">
                    <a:lumMod val="50000"/>
                  </a:schemeClr>
                </a:solidFill>
              </a:rPr>
              <a:t>emellan</a:t>
            </a:r>
            <a:r>
              <a:rPr lang="sv-SE" sz="1200" b="1" i="1" dirty="0">
                <a:solidFill>
                  <a:schemeClr val="accent6">
                    <a:lumMod val="50000"/>
                  </a:schemeClr>
                </a:solidFill>
              </a:rPr>
              <a:t> </a:t>
            </a:r>
            <a:endParaRPr lang="sv-SE" sz="1200" b="1" i="1" dirty="0" smtClean="0">
              <a:solidFill>
                <a:schemeClr val="accent6">
                  <a:lumMod val="50000"/>
                </a:schemeClr>
              </a:solidFill>
            </a:endParaRPr>
          </a:p>
          <a:p>
            <a:pPr marL="0" indent="0">
              <a:buNone/>
            </a:pPr>
            <a:endParaRPr lang="sv-SE" sz="1200" b="1" dirty="0">
              <a:solidFill>
                <a:schemeClr val="accent6">
                  <a:lumMod val="50000"/>
                </a:schemeClr>
              </a:solidFill>
            </a:endParaRPr>
          </a:p>
          <a:p>
            <a:pPr marL="0" indent="0">
              <a:buNone/>
            </a:pPr>
            <a:r>
              <a:rPr lang="sv-SE" sz="1200" i="1" dirty="0" smtClean="0"/>
              <a:t>Bildning </a:t>
            </a:r>
            <a:r>
              <a:rPr lang="sv-SE" sz="1200" i="1" dirty="0"/>
              <a:t>som en förmåga, att kunna förflytta sig mellan perspektiv, vilka frågor ställer vi, det oväntade. Man vet inte vart det ska </a:t>
            </a:r>
            <a:r>
              <a:rPr lang="sv-SE" sz="1200" i="1" dirty="0" smtClean="0"/>
              <a:t>leda</a:t>
            </a:r>
            <a:r>
              <a:rPr lang="sv-SE" sz="1200" i="1" dirty="0"/>
              <a:t> </a:t>
            </a:r>
            <a:endParaRPr lang="sv-SE" sz="1200" dirty="0"/>
          </a:p>
          <a:p>
            <a:pPr marL="0" indent="0">
              <a:buNone/>
            </a:pPr>
            <a:endParaRPr lang="sv-SE" sz="1200" i="1" dirty="0"/>
          </a:p>
          <a:p>
            <a:pPr marL="0" indent="0">
              <a:buNone/>
            </a:pPr>
            <a:r>
              <a:rPr lang="sv-SE" sz="1200" b="1" i="1" dirty="0" smtClean="0">
                <a:solidFill>
                  <a:schemeClr val="accent1">
                    <a:lumMod val="75000"/>
                  </a:schemeClr>
                </a:solidFill>
              </a:rPr>
              <a:t>Att </a:t>
            </a:r>
            <a:r>
              <a:rPr lang="sv-SE" sz="1200" b="1" i="1" dirty="0">
                <a:solidFill>
                  <a:schemeClr val="accent1">
                    <a:lumMod val="75000"/>
                  </a:schemeClr>
                </a:solidFill>
              </a:rPr>
              <a:t>se saker på nya </a:t>
            </a:r>
            <a:r>
              <a:rPr lang="sv-SE" sz="1200" b="1" i="1" dirty="0" smtClean="0">
                <a:solidFill>
                  <a:schemeClr val="accent1">
                    <a:lumMod val="75000"/>
                  </a:schemeClr>
                </a:solidFill>
              </a:rPr>
              <a:t>sätt</a:t>
            </a:r>
            <a:endParaRPr lang="sv-SE" sz="1200" b="1" dirty="0" smtClean="0">
              <a:solidFill>
                <a:schemeClr val="accent1">
                  <a:lumMod val="75000"/>
                </a:schemeClr>
              </a:solidFill>
            </a:endParaRPr>
          </a:p>
          <a:p>
            <a:endParaRPr lang="sv-SE" sz="1200" dirty="0"/>
          </a:p>
          <a:p>
            <a:pPr marL="0" indent="0">
              <a:buNone/>
            </a:pPr>
            <a:r>
              <a:rPr lang="sv-SE" sz="1200" b="1" i="1" dirty="0">
                <a:solidFill>
                  <a:schemeClr val="accent6">
                    <a:lumMod val="75000"/>
                  </a:schemeClr>
                </a:solidFill>
              </a:rPr>
              <a:t>Helhetssyn på människan – humaniora – naturvetenskap…</a:t>
            </a:r>
            <a:endParaRPr lang="sv-SE" sz="1200" b="1" dirty="0">
              <a:solidFill>
                <a:schemeClr val="accent6">
                  <a:lumMod val="75000"/>
                </a:schemeClr>
              </a:solidFill>
            </a:endParaRPr>
          </a:p>
          <a:p>
            <a:pPr marL="0" indent="0">
              <a:buNone/>
            </a:pPr>
            <a:r>
              <a:rPr lang="sv-SE" sz="1200" b="1" i="1" dirty="0">
                <a:solidFill>
                  <a:schemeClr val="accent6">
                    <a:lumMod val="75000"/>
                  </a:schemeClr>
                </a:solidFill>
              </a:rPr>
              <a:t> </a:t>
            </a:r>
            <a:endParaRPr lang="sv-SE" sz="1200" b="1" dirty="0">
              <a:solidFill>
                <a:schemeClr val="accent6">
                  <a:lumMod val="75000"/>
                </a:schemeClr>
              </a:solidFill>
            </a:endParaRPr>
          </a:p>
          <a:p>
            <a:pPr marL="0" indent="0">
              <a:buNone/>
            </a:pPr>
            <a:r>
              <a:rPr lang="sv-SE" sz="1200" i="1" dirty="0"/>
              <a:t>Bildning – Profession, praktisk nytta, kulturellt konserverande? (men finns det kraft där?) Perspektiv, handlande, kritiskt tänkande.</a:t>
            </a:r>
            <a:endParaRPr lang="sv-SE" sz="1200" dirty="0"/>
          </a:p>
          <a:p>
            <a:pPr marL="0" indent="0">
              <a:buNone/>
            </a:pPr>
            <a:endParaRPr lang="sv-SE" sz="1200" dirty="0"/>
          </a:p>
          <a:p>
            <a:pPr marL="0" indent="0">
              <a:buNone/>
            </a:pPr>
            <a:r>
              <a:rPr lang="sv-SE" sz="1200" b="1" i="1" dirty="0">
                <a:solidFill>
                  <a:schemeClr val="accent3"/>
                </a:solidFill>
              </a:rPr>
              <a:t>Traditionellt bildningsbegrepp kan också vara en kraft</a:t>
            </a:r>
            <a:endParaRPr lang="sv-SE" sz="1200" b="1" dirty="0">
              <a:solidFill>
                <a:schemeClr val="accent3"/>
              </a:solidFill>
            </a:endParaRPr>
          </a:p>
          <a:p>
            <a:endParaRPr lang="sv-SE" sz="1200" dirty="0"/>
          </a:p>
        </p:txBody>
      </p:sp>
      <p:sp>
        <p:nvSpPr>
          <p:cNvPr id="4" name="Platshållare för innehåll 3"/>
          <p:cNvSpPr>
            <a:spLocks noGrp="1"/>
          </p:cNvSpPr>
          <p:nvPr>
            <p:ph sz="half" idx="2"/>
          </p:nvPr>
        </p:nvSpPr>
        <p:spPr>
          <a:solidFill>
            <a:schemeClr val="bg1">
              <a:lumMod val="85000"/>
            </a:schemeClr>
          </a:solidFill>
        </p:spPr>
        <p:txBody>
          <a:bodyPr>
            <a:normAutofit/>
          </a:bodyPr>
          <a:lstStyle/>
          <a:p>
            <a:pPr marL="0" indent="0">
              <a:buNone/>
            </a:pPr>
            <a:endParaRPr lang="sv-SE" sz="1200" i="1" dirty="0" smtClean="0"/>
          </a:p>
          <a:p>
            <a:pPr marL="0" indent="0">
              <a:buNone/>
            </a:pPr>
            <a:endParaRPr lang="sv-SE" sz="1200" i="1" dirty="0"/>
          </a:p>
          <a:p>
            <a:pPr marL="0" indent="0">
              <a:buNone/>
            </a:pPr>
            <a:endParaRPr lang="sv-SE" sz="1200" i="1" dirty="0" smtClean="0"/>
          </a:p>
          <a:p>
            <a:pPr marL="0" indent="0">
              <a:buNone/>
            </a:pPr>
            <a:r>
              <a:rPr lang="sv-SE" sz="1200" b="1" i="1" dirty="0" smtClean="0">
                <a:solidFill>
                  <a:srgbClr val="FF0000"/>
                </a:solidFill>
              </a:rPr>
              <a:t>Förståelse </a:t>
            </a:r>
            <a:r>
              <a:rPr lang="sv-SE" sz="1200" b="1" i="1" dirty="0">
                <a:solidFill>
                  <a:srgbClr val="FF0000"/>
                </a:solidFill>
              </a:rPr>
              <a:t>av komplexitet – att kunna handla – praktisk nytta – konsekvenser av handlingar, värdering</a:t>
            </a:r>
            <a:r>
              <a:rPr lang="sv-SE" sz="1200" b="1" i="1" dirty="0" smtClean="0">
                <a:solidFill>
                  <a:srgbClr val="FF0000"/>
                </a:solidFill>
              </a:rPr>
              <a:t>.</a:t>
            </a:r>
            <a:r>
              <a:rPr lang="sv-SE" sz="1200" b="1" i="1" dirty="0">
                <a:solidFill>
                  <a:srgbClr val="FF0000"/>
                </a:solidFill>
              </a:rPr>
              <a:t> </a:t>
            </a:r>
            <a:endParaRPr lang="sv-SE" sz="1200" b="1" i="1" dirty="0" smtClean="0">
              <a:solidFill>
                <a:srgbClr val="FF0000"/>
              </a:solidFill>
            </a:endParaRPr>
          </a:p>
          <a:p>
            <a:pPr marL="0" indent="0">
              <a:buNone/>
            </a:pPr>
            <a:endParaRPr lang="sv-SE" sz="1200" dirty="0"/>
          </a:p>
          <a:p>
            <a:pPr marL="0" indent="0">
              <a:buNone/>
            </a:pPr>
            <a:r>
              <a:rPr lang="sv-SE" sz="1200" i="1" dirty="0"/>
              <a:t>Glädjen att utforska – använda kraften som finns i lusten – få ta ansvar i det.</a:t>
            </a:r>
            <a:endParaRPr lang="sv-SE" sz="1200" dirty="0"/>
          </a:p>
          <a:p>
            <a:pPr marL="0" indent="0">
              <a:buNone/>
            </a:pPr>
            <a:r>
              <a:rPr lang="sv-SE" sz="1200" i="1" dirty="0"/>
              <a:t> </a:t>
            </a:r>
            <a:endParaRPr lang="sv-SE" sz="1200" dirty="0"/>
          </a:p>
          <a:p>
            <a:pPr marL="0" indent="0">
              <a:buNone/>
            </a:pPr>
            <a:r>
              <a:rPr lang="sv-SE" sz="1200" b="1" i="1" dirty="0">
                <a:solidFill>
                  <a:schemeClr val="accent2">
                    <a:lumMod val="75000"/>
                  </a:schemeClr>
                </a:solidFill>
              </a:rPr>
              <a:t>Bildning som frigörande kraft, att lära att lära: Varför är det roligt med bildning? Glädje men också ett maktperspektiv i att kunna söka sig fram själv, bildning </a:t>
            </a:r>
            <a:endParaRPr lang="sv-SE" sz="1200" b="1" dirty="0">
              <a:solidFill>
                <a:schemeClr val="accent2">
                  <a:lumMod val="75000"/>
                </a:schemeClr>
              </a:solidFill>
            </a:endParaRPr>
          </a:p>
          <a:p>
            <a:pPr marL="0" indent="0">
              <a:buNone/>
            </a:pPr>
            <a:endParaRPr lang="sv-SE" sz="1200" i="1" dirty="0"/>
          </a:p>
          <a:p>
            <a:pPr marL="0" indent="0">
              <a:buNone/>
            </a:pPr>
            <a:r>
              <a:rPr lang="sv-SE" sz="1200" i="1" dirty="0" smtClean="0"/>
              <a:t>Bildning </a:t>
            </a:r>
            <a:r>
              <a:rPr lang="sv-SE" sz="1200" i="1" dirty="0"/>
              <a:t>står för fint ord</a:t>
            </a:r>
            <a:endParaRPr lang="sv-SE" sz="1200" dirty="0"/>
          </a:p>
          <a:p>
            <a:pPr marL="0" indent="0">
              <a:buNone/>
            </a:pPr>
            <a:r>
              <a:rPr lang="sv-SE" sz="1200" i="1" dirty="0"/>
              <a:t> </a:t>
            </a:r>
            <a:endParaRPr lang="sv-SE" sz="1200" dirty="0"/>
          </a:p>
          <a:p>
            <a:pPr marL="0" indent="0">
              <a:buNone/>
            </a:pPr>
            <a:r>
              <a:rPr lang="sv-SE" sz="1200" b="1" i="1" dirty="0">
                <a:solidFill>
                  <a:schemeClr val="accent5">
                    <a:lumMod val="75000"/>
                  </a:schemeClr>
                </a:solidFill>
              </a:rPr>
              <a:t>V</a:t>
            </a:r>
            <a:r>
              <a:rPr lang="sv-SE" sz="1200" b="1" i="1" dirty="0" smtClean="0">
                <a:solidFill>
                  <a:schemeClr val="accent5">
                    <a:lumMod val="75000"/>
                  </a:schemeClr>
                </a:solidFill>
              </a:rPr>
              <a:t>ad </a:t>
            </a:r>
            <a:r>
              <a:rPr lang="sv-SE" sz="1200" b="1" i="1" dirty="0">
                <a:solidFill>
                  <a:schemeClr val="accent5">
                    <a:lumMod val="75000"/>
                  </a:schemeClr>
                </a:solidFill>
              </a:rPr>
              <a:t>skall vi göra med de obildade?</a:t>
            </a:r>
            <a:endParaRPr lang="sv-SE" sz="1200" b="1" dirty="0">
              <a:solidFill>
                <a:schemeClr val="accent5">
                  <a:lumMod val="75000"/>
                </a:schemeClr>
              </a:solidFill>
            </a:endParaRPr>
          </a:p>
          <a:p>
            <a:pPr marL="0" indent="0">
              <a:buNone/>
            </a:pPr>
            <a:r>
              <a:rPr lang="sv-SE" sz="1200" b="1" i="1" dirty="0">
                <a:solidFill>
                  <a:schemeClr val="accent5">
                    <a:lumMod val="75000"/>
                  </a:schemeClr>
                </a:solidFill>
              </a:rPr>
              <a:t> </a:t>
            </a:r>
            <a:endParaRPr lang="sv-SE" sz="1200" b="1" dirty="0">
              <a:solidFill>
                <a:schemeClr val="accent5">
                  <a:lumMod val="75000"/>
                </a:schemeClr>
              </a:solidFill>
            </a:endParaRPr>
          </a:p>
          <a:p>
            <a:pPr marL="0" indent="0">
              <a:buNone/>
            </a:pPr>
            <a:endParaRPr lang="sv-SE" dirty="0"/>
          </a:p>
        </p:txBody>
      </p:sp>
    </p:spTree>
    <p:extLst>
      <p:ext uri="{BB962C8B-B14F-4D97-AF65-F5344CB8AC3E}">
        <p14:creationId xmlns:p14="http://schemas.microsoft.com/office/powerpoint/2010/main" val="4122624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sp>
        <p:nvSpPr>
          <p:cNvPr id="5" name="Rubrik 4"/>
          <p:cNvSpPr>
            <a:spLocks noGrp="1"/>
          </p:cNvSpPr>
          <p:nvPr>
            <p:ph type="title"/>
          </p:nvPr>
        </p:nvSpPr>
        <p:spPr>
          <a:xfrm>
            <a:off x="682588" y="332656"/>
            <a:ext cx="8208912" cy="850105"/>
          </a:xfrm>
          <a:solidFill>
            <a:schemeClr val="tx1"/>
          </a:solidFill>
        </p:spPr>
        <p:txBody>
          <a:bodyPr>
            <a:normAutofit/>
          </a:bodyPr>
          <a:lstStyle/>
          <a:p>
            <a:r>
              <a:rPr lang="sv-SE" sz="2800" dirty="0" smtClean="0">
                <a:solidFill>
                  <a:schemeClr val="bg1"/>
                </a:solidFill>
              </a:rPr>
              <a:t>Det integrativa perspektivet</a:t>
            </a:r>
            <a:endParaRPr lang="sv-SE" sz="2800" dirty="0">
              <a:solidFill>
                <a:schemeClr val="bg1"/>
              </a:solidFill>
            </a:endParaRPr>
          </a:p>
        </p:txBody>
      </p:sp>
      <p:sp>
        <p:nvSpPr>
          <p:cNvPr id="7" name="Rektangel 6"/>
          <p:cNvSpPr/>
          <p:nvPr/>
        </p:nvSpPr>
        <p:spPr>
          <a:xfrm>
            <a:off x="4859052" y="2996952"/>
            <a:ext cx="4032448" cy="3139321"/>
          </a:xfrm>
          <a:prstGeom prst="rect">
            <a:avLst/>
          </a:prstGeom>
          <a:solidFill>
            <a:schemeClr val="bg1">
              <a:lumMod val="85000"/>
            </a:schemeClr>
          </a:solidFill>
        </p:spPr>
        <p:txBody>
          <a:bodyPr wrap="square">
            <a:spAutoFit/>
          </a:bodyPr>
          <a:lstStyle/>
          <a:p>
            <a:endParaRPr lang="sv-SE" dirty="0" smtClean="0"/>
          </a:p>
          <a:p>
            <a:r>
              <a:rPr lang="sv-SE" dirty="0" smtClean="0"/>
              <a:t>Bildning </a:t>
            </a:r>
            <a:r>
              <a:rPr lang="sv-SE" dirty="0"/>
              <a:t>är inte bara en cerebral process; även kropp, känsla och varseblivning måste involveras. </a:t>
            </a:r>
            <a:r>
              <a:rPr lang="sv-SE" dirty="0" smtClean="0"/>
              <a:t>Kultur </a:t>
            </a:r>
            <a:r>
              <a:rPr lang="sv-SE" dirty="0"/>
              <a:t>och bildning är upplevelse, inte bara tanke. </a:t>
            </a:r>
          </a:p>
          <a:p>
            <a:endParaRPr lang="sv-SE" dirty="0" smtClean="0"/>
          </a:p>
          <a:p>
            <a:r>
              <a:rPr lang="sv-SE" dirty="0" smtClean="0"/>
              <a:t>Bildning </a:t>
            </a:r>
            <a:r>
              <a:rPr lang="sv-SE" dirty="0"/>
              <a:t>är gränsöverskridande,  att </a:t>
            </a:r>
            <a:r>
              <a:rPr lang="sv-SE" dirty="0" smtClean="0"/>
              <a:t>inte separera </a:t>
            </a:r>
            <a:r>
              <a:rPr lang="sv-SE" dirty="0"/>
              <a:t>miljöer och sammanhang från varandra. Hela människan skall vara med på resan.  </a:t>
            </a:r>
            <a:endParaRPr lang="sv-SE" dirty="0" smtClean="0"/>
          </a:p>
          <a:p>
            <a:endParaRPr lang="sv-SE" dirty="0"/>
          </a:p>
        </p:txBody>
      </p:sp>
      <p:pic>
        <p:nvPicPr>
          <p:cNvPr id="3074"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l="677" t="9898" r="676" b="5583"/>
          <a:stretch>
            <a:fillRect/>
          </a:stretch>
        </p:blipFill>
        <p:spPr bwMode="auto">
          <a:xfrm>
            <a:off x="395536" y="1536762"/>
            <a:ext cx="4176464" cy="4762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Users\xsynan\AppData\Local\Microsoft\Windows\Temporary Internet Files\Content.IE5\LX3PPMU8\MP900437181[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6143180" y="1176282"/>
            <a:ext cx="1394143" cy="208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545068"/>
      </p:ext>
    </p:extLst>
  </p:cSld>
  <p:clrMapOvr>
    <a:masterClrMapping/>
  </p:clrMapOvr>
  <mc:AlternateContent xmlns:mc="http://schemas.openxmlformats.org/markup-compatibility/2006" xmlns:p14="http://schemas.microsoft.com/office/powerpoint/2010/main">
    <mc:Choice Requires="p14">
      <p:transition spd="slow" p14:dur="325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71000"/>
          </a:schemeClr>
        </a:solidFill>
        <a:effectLst/>
      </p:bgPr>
    </p:bg>
    <p:spTree>
      <p:nvGrpSpPr>
        <p:cNvPr id="1" name=""/>
        <p:cNvGrpSpPr/>
        <p:nvPr/>
      </p:nvGrpSpPr>
      <p:grpSpPr>
        <a:xfrm>
          <a:off x="0" y="0"/>
          <a:ext cx="0" cy="0"/>
          <a:chOff x="0" y="0"/>
          <a:chExt cx="0" cy="0"/>
        </a:xfrm>
      </p:grpSpPr>
      <p:sp>
        <p:nvSpPr>
          <p:cNvPr id="7" name="Rubrik 6"/>
          <p:cNvSpPr>
            <a:spLocks noGrp="1"/>
          </p:cNvSpPr>
          <p:nvPr>
            <p:ph type="title"/>
          </p:nvPr>
        </p:nvSpPr>
        <p:spPr>
          <a:xfrm>
            <a:off x="539552" y="476672"/>
            <a:ext cx="7920880" cy="922113"/>
          </a:xfrm>
          <a:solidFill>
            <a:schemeClr val="tx1"/>
          </a:solidFill>
        </p:spPr>
        <p:txBody>
          <a:bodyPr>
            <a:normAutofit/>
          </a:bodyPr>
          <a:lstStyle/>
          <a:p>
            <a:r>
              <a:rPr lang="sv-SE" sz="2000" dirty="0">
                <a:solidFill>
                  <a:schemeClr val="bg1"/>
                </a:solidFill>
              </a:rPr>
              <a:t>Sagt och skrivit under workshopen </a:t>
            </a:r>
            <a:r>
              <a:rPr lang="sv-SE" sz="2000" dirty="0" smtClean="0">
                <a:solidFill>
                  <a:schemeClr val="bg1"/>
                </a:solidFill>
              </a:rPr>
              <a:t>kring det </a:t>
            </a:r>
            <a:r>
              <a:rPr lang="sv-SE" sz="2000" dirty="0">
                <a:solidFill>
                  <a:schemeClr val="bg1"/>
                </a:solidFill>
              </a:rPr>
              <a:t>integrativa perspektivet</a:t>
            </a:r>
          </a:p>
        </p:txBody>
      </p:sp>
      <p:sp>
        <p:nvSpPr>
          <p:cNvPr id="8" name="Platshållare för innehåll 7"/>
          <p:cNvSpPr>
            <a:spLocks noGrp="1"/>
          </p:cNvSpPr>
          <p:nvPr>
            <p:ph idx="1"/>
          </p:nvPr>
        </p:nvSpPr>
        <p:spPr>
          <a:xfrm>
            <a:off x="467544" y="2060848"/>
            <a:ext cx="8229600" cy="4104456"/>
          </a:xfrm>
          <a:solidFill>
            <a:srgbClr val="FFD85B"/>
          </a:solidFill>
        </p:spPr>
        <p:txBody>
          <a:bodyPr>
            <a:normAutofit fontScale="47500" lnSpcReduction="20000"/>
          </a:bodyPr>
          <a:lstStyle/>
          <a:p>
            <a:pPr marL="0" indent="0" algn="ctr">
              <a:buNone/>
            </a:pPr>
            <a:endParaRPr lang="sv-SE" i="1" dirty="0" smtClean="0"/>
          </a:p>
          <a:p>
            <a:pPr marL="0" indent="0" algn="ctr">
              <a:buNone/>
            </a:pPr>
            <a:r>
              <a:rPr lang="sv-SE" b="1" i="1" dirty="0" smtClean="0">
                <a:solidFill>
                  <a:schemeClr val="accent6">
                    <a:lumMod val="50000"/>
                  </a:schemeClr>
                </a:solidFill>
              </a:rPr>
              <a:t>Utgår </a:t>
            </a:r>
            <a:r>
              <a:rPr lang="sv-SE" b="1" i="1" dirty="0">
                <a:solidFill>
                  <a:schemeClr val="accent6">
                    <a:lumMod val="50000"/>
                  </a:schemeClr>
                </a:solidFill>
              </a:rPr>
              <a:t>mycket från kroppens upplevelser – hela människan o helheten viktig för mig.</a:t>
            </a:r>
            <a:endParaRPr lang="sv-SE" b="1" dirty="0">
              <a:solidFill>
                <a:schemeClr val="accent6">
                  <a:lumMod val="50000"/>
                </a:schemeClr>
              </a:solidFill>
            </a:endParaRPr>
          </a:p>
          <a:p>
            <a:pPr marL="0" indent="0" algn="ctr">
              <a:buNone/>
            </a:pPr>
            <a:r>
              <a:rPr lang="sv-SE" b="1" i="1" dirty="0">
                <a:solidFill>
                  <a:schemeClr val="accent6">
                    <a:lumMod val="50000"/>
                  </a:schemeClr>
                </a:solidFill>
              </a:rPr>
              <a:t> </a:t>
            </a:r>
            <a:endParaRPr lang="sv-SE" b="1" dirty="0">
              <a:solidFill>
                <a:schemeClr val="accent6">
                  <a:lumMod val="50000"/>
                </a:schemeClr>
              </a:solidFill>
            </a:endParaRPr>
          </a:p>
          <a:p>
            <a:pPr marL="0" indent="0" algn="ctr">
              <a:buNone/>
            </a:pPr>
            <a:r>
              <a:rPr lang="sv-SE" i="1" dirty="0"/>
              <a:t>Bildning är, när det har kommit in i min </a:t>
            </a:r>
            <a:r>
              <a:rPr lang="sv-SE" i="1" dirty="0" smtClean="0"/>
              <a:t>kropp</a:t>
            </a:r>
            <a:endParaRPr lang="sv-SE" dirty="0"/>
          </a:p>
          <a:p>
            <a:pPr marL="0" indent="0" algn="ctr">
              <a:buNone/>
            </a:pPr>
            <a:endParaRPr lang="sv-SE" i="1" dirty="0"/>
          </a:p>
          <a:p>
            <a:pPr marL="0" indent="0" algn="ctr">
              <a:buNone/>
            </a:pPr>
            <a:r>
              <a:rPr lang="sv-SE" b="1" i="1" dirty="0" smtClean="0">
                <a:solidFill>
                  <a:schemeClr val="tx2">
                    <a:lumMod val="60000"/>
                    <a:lumOff val="40000"/>
                  </a:schemeClr>
                </a:solidFill>
              </a:rPr>
              <a:t>Flytta </a:t>
            </a:r>
            <a:r>
              <a:rPr lang="sv-SE" b="1" i="1" dirty="0">
                <a:solidFill>
                  <a:schemeClr val="tx2">
                    <a:lumMod val="60000"/>
                    <a:lumOff val="40000"/>
                  </a:schemeClr>
                </a:solidFill>
              </a:rPr>
              <a:t>sig till andra miljöer och använda sina kunskaper i andra miljöer t.ex. Shakespeare i management, och få bildning ut av detta.</a:t>
            </a:r>
            <a:endParaRPr lang="sv-SE" b="1" dirty="0">
              <a:solidFill>
                <a:schemeClr val="tx2">
                  <a:lumMod val="60000"/>
                  <a:lumOff val="40000"/>
                </a:schemeClr>
              </a:solidFill>
            </a:endParaRPr>
          </a:p>
          <a:p>
            <a:pPr marL="0" indent="0" algn="ctr">
              <a:buNone/>
            </a:pPr>
            <a:r>
              <a:rPr lang="sv-SE" b="1" i="1" dirty="0">
                <a:solidFill>
                  <a:schemeClr val="tx2">
                    <a:lumMod val="60000"/>
                    <a:lumOff val="40000"/>
                  </a:schemeClr>
                </a:solidFill>
              </a:rPr>
              <a:t> </a:t>
            </a:r>
            <a:endParaRPr lang="sv-SE" b="1" dirty="0">
              <a:solidFill>
                <a:schemeClr val="tx2">
                  <a:lumMod val="60000"/>
                  <a:lumOff val="40000"/>
                </a:schemeClr>
              </a:solidFill>
            </a:endParaRPr>
          </a:p>
          <a:p>
            <a:pPr marL="0" indent="0" algn="ctr">
              <a:buNone/>
            </a:pPr>
            <a:r>
              <a:rPr lang="sv-SE" i="1" dirty="0"/>
              <a:t>Reflektion: Fysisk och virtuell kunskap, fysisk plats för kunskap är kroppen, oavsett </a:t>
            </a:r>
            <a:r>
              <a:rPr lang="sv-SE" i="1" dirty="0" err="1"/>
              <a:t>embodiment</a:t>
            </a:r>
            <a:r>
              <a:rPr lang="sv-SE" i="1" dirty="0"/>
              <a:t>, en djup förståelse, vägen dit genom reflektion:</a:t>
            </a:r>
            <a:endParaRPr lang="sv-SE" dirty="0"/>
          </a:p>
          <a:p>
            <a:pPr marL="0" indent="0" algn="ctr">
              <a:buNone/>
            </a:pPr>
            <a:r>
              <a:rPr lang="sv-SE" i="1" dirty="0"/>
              <a:t> </a:t>
            </a:r>
            <a:endParaRPr lang="sv-SE" dirty="0"/>
          </a:p>
          <a:p>
            <a:pPr marL="0" indent="0" algn="ctr">
              <a:buNone/>
            </a:pPr>
            <a:r>
              <a:rPr lang="sv-SE" b="1" i="1" dirty="0">
                <a:solidFill>
                  <a:srgbClr val="00B050"/>
                </a:solidFill>
              </a:rPr>
              <a:t>Bildning = </a:t>
            </a:r>
            <a:r>
              <a:rPr lang="sv-SE" b="1" i="1" dirty="0" err="1">
                <a:solidFill>
                  <a:srgbClr val="00B050"/>
                </a:solidFill>
              </a:rPr>
              <a:t>embodiment</a:t>
            </a:r>
            <a:r>
              <a:rPr lang="sv-SE" b="1" i="1" dirty="0">
                <a:solidFill>
                  <a:srgbClr val="00B050"/>
                </a:solidFill>
              </a:rPr>
              <a:t> via reflektion, roligt på samma sätt som när man har träningsvärk </a:t>
            </a:r>
            <a:endParaRPr lang="sv-SE" b="1" dirty="0">
              <a:solidFill>
                <a:srgbClr val="00B050"/>
              </a:solidFill>
            </a:endParaRPr>
          </a:p>
          <a:p>
            <a:pPr marL="0" indent="0" algn="ctr">
              <a:buNone/>
            </a:pPr>
            <a:r>
              <a:rPr lang="sv-SE" b="1" i="1" dirty="0">
                <a:solidFill>
                  <a:srgbClr val="00B050"/>
                </a:solidFill>
              </a:rPr>
              <a:t> </a:t>
            </a:r>
            <a:endParaRPr lang="sv-SE" b="1" dirty="0">
              <a:solidFill>
                <a:srgbClr val="00B050"/>
              </a:solidFill>
            </a:endParaRPr>
          </a:p>
          <a:p>
            <a:pPr marL="0" indent="0" algn="ctr">
              <a:buNone/>
            </a:pPr>
            <a:r>
              <a:rPr lang="sv-SE" i="1" dirty="0"/>
              <a:t>Praktisk nytta, göra lek och erfarenhet,</a:t>
            </a:r>
            <a:endParaRPr lang="sv-SE" dirty="0"/>
          </a:p>
          <a:p>
            <a:pPr marL="0" indent="0" algn="ctr">
              <a:buNone/>
            </a:pPr>
            <a:r>
              <a:rPr lang="sv-SE" i="1" dirty="0"/>
              <a:t> </a:t>
            </a:r>
            <a:endParaRPr lang="sv-SE" dirty="0"/>
          </a:p>
          <a:p>
            <a:pPr marL="0" indent="0" algn="ctr">
              <a:buNone/>
            </a:pPr>
            <a:r>
              <a:rPr lang="sv-SE" b="1" i="1" dirty="0">
                <a:solidFill>
                  <a:srgbClr val="FF0000"/>
                </a:solidFill>
              </a:rPr>
              <a:t>Bildning kopplat till praktisk kunskap</a:t>
            </a:r>
            <a:endParaRPr lang="sv-SE" b="1" dirty="0">
              <a:solidFill>
                <a:srgbClr val="FF0000"/>
              </a:solidFill>
            </a:endParaRPr>
          </a:p>
          <a:p>
            <a:endParaRPr lang="sv-SE" b="1" dirty="0">
              <a:solidFill>
                <a:srgbClr val="FF0000"/>
              </a:solidFill>
            </a:endParaRPr>
          </a:p>
        </p:txBody>
      </p:sp>
    </p:spTree>
    <p:extLst>
      <p:ext uri="{BB962C8B-B14F-4D97-AF65-F5344CB8AC3E}">
        <p14:creationId xmlns:p14="http://schemas.microsoft.com/office/powerpoint/2010/main" val="1324051324"/>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5536" y="274639"/>
            <a:ext cx="8208912" cy="778097"/>
          </a:xfrm>
          <a:solidFill>
            <a:schemeClr val="tx1"/>
          </a:solidFill>
        </p:spPr>
        <p:txBody>
          <a:bodyPr>
            <a:normAutofit fontScale="90000"/>
          </a:bodyPr>
          <a:lstStyle/>
          <a:p>
            <a:r>
              <a:rPr lang="sv-SE" sz="3600" dirty="0" smtClean="0"/>
              <a:t/>
            </a:r>
            <a:br>
              <a:rPr lang="sv-SE" sz="3600" dirty="0" smtClean="0"/>
            </a:br>
            <a:r>
              <a:rPr lang="sv-SE" sz="3100" dirty="0" smtClean="0">
                <a:solidFill>
                  <a:schemeClr val="bg1"/>
                </a:solidFill>
              </a:rPr>
              <a:t>Det </a:t>
            </a:r>
            <a:r>
              <a:rPr lang="sv-SE" sz="3100" dirty="0">
                <a:solidFill>
                  <a:schemeClr val="bg1"/>
                </a:solidFill>
              </a:rPr>
              <a:t>etiska perspektivet</a:t>
            </a:r>
            <a:br>
              <a:rPr lang="sv-SE" sz="3100" dirty="0">
                <a:solidFill>
                  <a:schemeClr val="bg1"/>
                </a:solidFill>
              </a:rPr>
            </a:br>
            <a:endParaRPr lang="sv-SE" sz="3100" dirty="0">
              <a:solidFill>
                <a:schemeClr val="bg1"/>
              </a:solidFill>
            </a:endParaRPr>
          </a:p>
        </p:txBody>
      </p:sp>
      <p:sp>
        <p:nvSpPr>
          <p:cNvPr id="3" name="Platshållare för innehåll 2"/>
          <p:cNvSpPr>
            <a:spLocks noGrp="1"/>
          </p:cNvSpPr>
          <p:nvPr>
            <p:ph idx="1"/>
          </p:nvPr>
        </p:nvSpPr>
        <p:spPr>
          <a:xfrm>
            <a:off x="467544" y="1988840"/>
            <a:ext cx="3456384" cy="4032448"/>
          </a:xfrm>
          <a:solidFill>
            <a:schemeClr val="bg1">
              <a:lumMod val="75000"/>
            </a:schemeClr>
          </a:solidFill>
        </p:spPr>
        <p:txBody>
          <a:bodyPr>
            <a:normAutofit/>
          </a:bodyPr>
          <a:lstStyle/>
          <a:p>
            <a:pPr marL="0" indent="0" algn="ctr">
              <a:buNone/>
            </a:pPr>
            <a:endParaRPr lang="sv-SE" sz="2000" dirty="0" smtClean="0"/>
          </a:p>
          <a:p>
            <a:pPr marL="0" indent="0" algn="ctr">
              <a:buNone/>
            </a:pPr>
            <a:r>
              <a:rPr lang="sv-SE" sz="2000" dirty="0" smtClean="0"/>
              <a:t>Bildning </a:t>
            </a:r>
            <a:r>
              <a:rPr lang="sv-SE" sz="2000" dirty="0"/>
              <a:t>får inte bli en egotripp - den måste involvera andras perspektiv.  Kunskap är makt, och samma sak gäller bildningen. Vi kan använda bildningens kraft till göra oss själva fria, och vi kan använda den till att arbeta för tolerans, </a:t>
            </a:r>
            <a:endParaRPr lang="sv-SE" sz="2000" dirty="0" smtClean="0"/>
          </a:p>
          <a:p>
            <a:pPr marL="0" indent="0" algn="ctr">
              <a:buNone/>
            </a:pPr>
            <a:r>
              <a:rPr lang="sv-SE" sz="2000" dirty="0" smtClean="0"/>
              <a:t>rättvisa </a:t>
            </a:r>
            <a:r>
              <a:rPr lang="sv-SE" sz="2000" dirty="0"/>
              <a:t>och mångfald.</a:t>
            </a:r>
          </a:p>
          <a:p>
            <a:pPr marL="0" indent="0">
              <a:buNone/>
            </a:pPr>
            <a:endParaRPr lang="sv-SE" sz="2000" dirty="0"/>
          </a:p>
        </p:txBody>
      </p:sp>
      <p:pic>
        <p:nvPicPr>
          <p:cNvPr id="4" name="Picture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6553" r="3413" b="20382"/>
          <a:stretch/>
        </p:blipFill>
        <p:spPr bwMode="auto">
          <a:xfrm rot="20403779">
            <a:off x="4371163" y="3530786"/>
            <a:ext cx="4393208" cy="20686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xsynan\AppData\Local\Microsoft\Windows\Temporary Internet Files\Content.IE5\M2KF59CU\MP90040701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7201" y="1556792"/>
            <a:ext cx="2411844" cy="1607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38261"/>
      </p:ext>
    </p:extLst>
  </p:cSld>
  <p:clrMapOvr>
    <a:masterClrMapping/>
  </p:clrMapOvr>
  <mc:AlternateContent xmlns:mc="http://schemas.openxmlformats.org/markup-compatibility/2006" xmlns:p14="http://schemas.microsoft.com/office/powerpoint/2010/main">
    <mc:Choice Requires="p14">
      <p:transition spd="slow" p14:dur="275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67544" y="476672"/>
            <a:ext cx="8229600" cy="792088"/>
          </a:xfrm>
          <a:solidFill>
            <a:schemeClr val="tx1"/>
          </a:solidFill>
        </p:spPr>
        <p:txBody>
          <a:bodyPr>
            <a:normAutofit/>
          </a:bodyPr>
          <a:lstStyle/>
          <a:p>
            <a:r>
              <a:rPr lang="sv-SE" sz="2000" dirty="0">
                <a:solidFill>
                  <a:schemeClr val="bg1"/>
                </a:solidFill>
              </a:rPr>
              <a:t>Sagt och skrivit under workshopen kring det </a:t>
            </a:r>
            <a:r>
              <a:rPr lang="sv-SE" sz="2000" dirty="0" smtClean="0">
                <a:solidFill>
                  <a:schemeClr val="bg1"/>
                </a:solidFill>
              </a:rPr>
              <a:t>etiska perspektivet</a:t>
            </a:r>
            <a:endParaRPr lang="sv-SE" sz="2000" dirty="0"/>
          </a:p>
        </p:txBody>
      </p:sp>
      <p:sp>
        <p:nvSpPr>
          <p:cNvPr id="3" name="Platshållare för innehåll 2"/>
          <p:cNvSpPr>
            <a:spLocks noGrp="1"/>
          </p:cNvSpPr>
          <p:nvPr>
            <p:ph idx="1"/>
          </p:nvPr>
        </p:nvSpPr>
        <p:spPr>
          <a:xfrm>
            <a:off x="395536" y="1772816"/>
            <a:ext cx="8352928" cy="4525963"/>
          </a:xfrm>
          <a:solidFill>
            <a:schemeClr val="accent4">
              <a:lumMod val="40000"/>
              <a:lumOff val="60000"/>
            </a:schemeClr>
          </a:solidFill>
        </p:spPr>
        <p:txBody>
          <a:bodyPr>
            <a:normAutofit fontScale="47500" lnSpcReduction="20000"/>
          </a:bodyPr>
          <a:lstStyle/>
          <a:p>
            <a:pPr marL="0" indent="0" algn="ctr">
              <a:buNone/>
            </a:pPr>
            <a:endParaRPr lang="sv-SE" i="1" dirty="0" smtClean="0"/>
          </a:p>
          <a:p>
            <a:pPr marL="0" indent="0" algn="ctr">
              <a:buNone/>
            </a:pPr>
            <a:r>
              <a:rPr lang="sv-SE" i="1" dirty="0" smtClean="0"/>
              <a:t>Bildning </a:t>
            </a:r>
            <a:r>
              <a:rPr lang="sv-SE" i="1" dirty="0"/>
              <a:t>för vem?</a:t>
            </a:r>
            <a:endParaRPr lang="sv-SE" dirty="0"/>
          </a:p>
          <a:p>
            <a:pPr marL="0" indent="0" algn="ctr">
              <a:buNone/>
            </a:pPr>
            <a:r>
              <a:rPr lang="sv-SE" i="1" dirty="0"/>
              <a:t> </a:t>
            </a:r>
            <a:endParaRPr lang="sv-SE" dirty="0"/>
          </a:p>
          <a:p>
            <a:pPr marL="0" indent="0" algn="ctr">
              <a:buNone/>
            </a:pPr>
            <a:r>
              <a:rPr lang="sv-SE" b="1" i="1" dirty="0">
                <a:solidFill>
                  <a:srgbClr val="FF0000"/>
                </a:solidFill>
              </a:rPr>
              <a:t>Maktperspektiv på bildningsbegrepp</a:t>
            </a:r>
            <a:endParaRPr lang="sv-SE" b="1" dirty="0">
              <a:solidFill>
                <a:srgbClr val="FF0000"/>
              </a:solidFill>
            </a:endParaRPr>
          </a:p>
          <a:p>
            <a:pPr marL="0" indent="0" algn="ctr">
              <a:buNone/>
            </a:pPr>
            <a:r>
              <a:rPr lang="sv-SE" i="1" dirty="0"/>
              <a:t> </a:t>
            </a:r>
            <a:endParaRPr lang="sv-SE" dirty="0"/>
          </a:p>
          <a:p>
            <a:pPr marL="0" indent="0" algn="ctr">
              <a:buNone/>
            </a:pPr>
            <a:r>
              <a:rPr lang="sv-SE" i="1" dirty="0"/>
              <a:t>Vad gör vi med alla obildade – finns det obildade människor – maktperspektiv</a:t>
            </a:r>
            <a:endParaRPr lang="sv-SE" dirty="0"/>
          </a:p>
          <a:p>
            <a:pPr marL="0" indent="0" algn="ctr">
              <a:buNone/>
            </a:pPr>
            <a:r>
              <a:rPr lang="sv-SE" i="1" dirty="0"/>
              <a:t> </a:t>
            </a:r>
            <a:endParaRPr lang="sv-SE" dirty="0"/>
          </a:p>
          <a:p>
            <a:pPr marL="0" indent="0" algn="ctr">
              <a:buNone/>
            </a:pPr>
            <a:r>
              <a:rPr lang="sv-SE" b="1" i="1" dirty="0">
                <a:solidFill>
                  <a:srgbClr val="FFFF00"/>
                </a:solidFill>
              </a:rPr>
              <a:t>Bildning som frigörande kraft – maktperspektiv – frigöra sig också från vad som står i </a:t>
            </a:r>
            <a:r>
              <a:rPr lang="sv-SE" b="1" i="1" dirty="0" smtClean="0">
                <a:solidFill>
                  <a:srgbClr val="FFFF00"/>
                </a:solidFill>
              </a:rPr>
              <a:t>kurslitteraturen</a:t>
            </a:r>
            <a:endParaRPr lang="sv-SE" b="1" dirty="0">
              <a:solidFill>
                <a:srgbClr val="FFFF00"/>
              </a:solidFill>
            </a:endParaRPr>
          </a:p>
          <a:p>
            <a:pPr marL="0" indent="0" algn="ctr">
              <a:buNone/>
            </a:pPr>
            <a:endParaRPr lang="sv-SE" b="1" i="1" dirty="0" smtClean="0">
              <a:solidFill>
                <a:srgbClr val="FFFF00"/>
              </a:solidFill>
            </a:endParaRPr>
          </a:p>
          <a:p>
            <a:pPr marL="0" indent="0" algn="ctr">
              <a:buNone/>
            </a:pPr>
            <a:r>
              <a:rPr lang="sv-SE" i="1" dirty="0" smtClean="0"/>
              <a:t>Att </a:t>
            </a:r>
            <a:r>
              <a:rPr lang="sv-SE" i="1" dirty="0"/>
              <a:t>se ur andras perspektiv än sitt eget</a:t>
            </a:r>
            <a:endParaRPr lang="sv-SE" dirty="0"/>
          </a:p>
          <a:p>
            <a:pPr marL="0" indent="0" algn="ctr">
              <a:buNone/>
            </a:pPr>
            <a:r>
              <a:rPr lang="sv-SE" i="1" dirty="0"/>
              <a:t> </a:t>
            </a:r>
            <a:endParaRPr lang="sv-SE" dirty="0"/>
          </a:p>
          <a:p>
            <a:pPr marL="0" indent="0" algn="ctr">
              <a:buNone/>
            </a:pPr>
            <a:r>
              <a:rPr lang="sv-SE" b="1" i="1" dirty="0">
                <a:solidFill>
                  <a:srgbClr val="00B050"/>
                </a:solidFill>
              </a:rPr>
              <a:t>Möte, möte mellan kunskap mellan människor, kan man mötas så kan vi rusta oss. </a:t>
            </a:r>
            <a:endParaRPr lang="sv-SE" b="1" i="1" dirty="0" smtClean="0">
              <a:solidFill>
                <a:srgbClr val="00B050"/>
              </a:solidFill>
            </a:endParaRPr>
          </a:p>
          <a:p>
            <a:pPr marL="0" indent="0" algn="ctr">
              <a:buNone/>
            </a:pPr>
            <a:endParaRPr lang="sv-SE" i="1" dirty="0" smtClean="0"/>
          </a:p>
          <a:p>
            <a:pPr marL="0" indent="0" algn="ctr">
              <a:buNone/>
            </a:pPr>
            <a:r>
              <a:rPr lang="sv-SE" i="1" dirty="0" smtClean="0"/>
              <a:t>Bildning </a:t>
            </a:r>
            <a:r>
              <a:rPr lang="sv-SE" i="1" dirty="0"/>
              <a:t>närmare individen, närmare människan</a:t>
            </a:r>
            <a:endParaRPr lang="sv-SE" dirty="0"/>
          </a:p>
          <a:p>
            <a:pPr marL="0" indent="0" algn="ctr">
              <a:buNone/>
            </a:pPr>
            <a:r>
              <a:rPr lang="sv-SE" i="1" dirty="0"/>
              <a:t> </a:t>
            </a:r>
            <a:endParaRPr lang="sv-SE" dirty="0"/>
          </a:p>
          <a:p>
            <a:pPr marL="0" indent="0" algn="ctr">
              <a:buNone/>
            </a:pPr>
            <a:r>
              <a:rPr lang="sv-SE" b="1" i="1" dirty="0">
                <a:solidFill>
                  <a:srgbClr val="0070C0"/>
                </a:solidFill>
              </a:rPr>
              <a:t>Pelare med olika kunskap – det måste finnas ett övergripande samhällsperspektiv</a:t>
            </a:r>
            <a:endParaRPr lang="sv-SE" b="1" dirty="0">
              <a:solidFill>
                <a:srgbClr val="0070C0"/>
              </a:solidFill>
            </a:endParaRPr>
          </a:p>
          <a:p>
            <a:pPr marL="0" indent="0" algn="ctr">
              <a:buNone/>
            </a:pPr>
            <a:r>
              <a:rPr lang="sv-SE" b="1" i="1" dirty="0">
                <a:solidFill>
                  <a:srgbClr val="0070C0"/>
                </a:solidFill>
              </a:rPr>
              <a:t> </a:t>
            </a:r>
            <a:endParaRPr lang="sv-SE" b="1" dirty="0">
              <a:solidFill>
                <a:srgbClr val="0070C0"/>
              </a:solidFill>
            </a:endParaRPr>
          </a:p>
          <a:p>
            <a:pPr marL="0" indent="0" algn="ctr">
              <a:buNone/>
            </a:pPr>
            <a:r>
              <a:rPr lang="sv-SE" i="1" dirty="0"/>
              <a:t>Mänskliga rättigheter: Förhållningssätt, perspektiv, kritiskt tänkande</a:t>
            </a:r>
            <a:endParaRPr lang="sv-SE" dirty="0"/>
          </a:p>
          <a:p>
            <a:pPr marL="0" indent="0">
              <a:buNone/>
            </a:pPr>
            <a:r>
              <a:rPr lang="sv-SE" i="1" dirty="0"/>
              <a:t> </a:t>
            </a:r>
            <a:endParaRPr lang="sv-SE" dirty="0"/>
          </a:p>
          <a:p>
            <a:pPr marL="0" indent="0">
              <a:buNone/>
            </a:pPr>
            <a:endParaRPr lang="sv-SE" dirty="0"/>
          </a:p>
        </p:txBody>
      </p:sp>
    </p:spTree>
    <p:extLst>
      <p:ext uri="{BB962C8B-B14F-4D97-AF65-F5344CB8AC3E}">
        <p14:creationId xmlns:p14="http://schemas.microsoft.com/office/powerpoint/2010/main" val="771484021"/>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9FF">
            <a:alpha val="60000"/>
          </a:srgbClr>
        </a:solidFill>
        <a:effectLst/>
      </p:bgPr>
    </p:bg>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2" cstate="print">
            <a:extLst>
              <a:ext uri="{28A0092B-C50C-407E-A947-70E740481C1C}">
                <a14:useLocalDpi xmlns:a14="http://schemas.microsoft.com/office/drawing/2010/main"/>
              </a:ext>
            </a:extLst>
          </a:blip>
          <a:srcRect l="37482" r="14585"/>
          <a:stretch/>
        </p:blipFill>
        <p:spPr>
          <a:xfrm>
            <a:off x="323528" y="1124744"/>
            <a:ext cx="3569112" cy="5589240"/>
          </a:xfrm>
          <a:prstGeom prst="rect">
            <a:avLst/>
          </a:prstGeom>
        </p:spPr>
      </p:pic>
      <p:sp>
        <p:nvSpPr>
          <p:cNvPr id="2" name="Rubrik 1"/>
          <p:cNvSpPr>
            <a:spLocks noGrp="1"/>
          </p:cNvSpPr>
          <p:nvPr>
            <p:ph type="title"/>
          </p:nvPr>
        </p:nvSpPr>
        <p:spPr>
          <a:xfrm>
            <a:off x="539552" y="160549"/>
            <a:ext cx="8064896" cy="778097"/>
          </a:xfrm>
          <a:solidFill>
            <a:schemeClr val="tx1"/>
          </a:solidFill>
        </p:spPr>
        <p:txBody>
          <a:bodyPr>
            <a:normAutofit fontScale="90000"/>
          </a:bodyPr>
          <a:lstStyle/>
          <a:p>
            <a:r>
              <a:rPr lang="sv-SE" sz="3200" dirty="0" smtClean="0">
                <a:solidFill>
                  <a:schemeClr val="bg1"/>
                </a:solidFill>
              </a:rPr>
              <a:t/>
            </a:r>
            <a:br>
              <a:rPr lang="sv-SE" sz="3200" dirty="0" smtClean="0">
                <a:solidFill>
                  <a:schemeClr val="bg1"/>
                </a:solidFill>
              </a:rPr>
            </a:br>
            <a:r>
              <a:rPr lang="sv-SE" sz="3100" dirty="0" smtClean="0">
                <a:solidFill>
                  <a:schemeClr val="bg1"/>
                </a:solidFill>
              </a:rPr>
              <a:t>Det </a:t>
            </a:r>
            <a:r>
              <a:rPr lang="sv-SE" sz="3100" dirty="0">
                <a:solidFill>
                  <a:schemeClr val="bg1"/>
                </a:solidFill>
              </a:rPr>
              <a:t>pedagogiska perspektivet</a:t>
            </a:r>
            <a:br>
              <a:rPr lang="sv-SE" sz="3100" dirty="0">
                <a:solidFill>
                  <a:schemeClr val="bg1"/>
                </a:solidFill>
              </a:rPr>
            </a:br>
            <a:endParaRPr lang="sv-SE" sz="3100" dirty="0">
              <a:solidFill>
                <a:schemeClr val="bg1"/>
              </a:solidFill>
            </a:endParaRPr>
          </a:p>
        </p:txBody>
      </p:sp>
      <p:sp>
        <p:nvSpPr>
          <p:cNvPr id="3" name="Platshållare för innehåll 2"/>
          <p:cNvSpPr>
            <a:spLocks noGrp="1"/>
          </p:cNvSpPr>
          <p:nvPr>
            <p:ph idx="1"/>
          </p:nvPr>
        </p:nvSpPr>
        <p:spPr>
          <a:xfrm>
            <a:off x="3995936" y="2060848"/>
            <a:ext cx="4690864" cy="3816424"/>
          </a:xfrm>
        </p:spPr>
        <p:txBody>
          <a:bodyPr>
            <a:normAutofit fontScale="55000" lnSpcReduction="20000"/>
          </a:bodyPr>
          <a:lstStyle/>
          <a:p>
            <a:pPr marL="0" indent="0" algn="ctr">
              <a:buNone/>
            </a:pPr>
            <a:endParaRPr lang="sv-SE" dirty="0" smtClean="0"/>
          </a:p>
          <a:p>
            <a:pPr marL="0" indent="0" algn="ctr">
              <a:buNone/>
            </a:pPr>
            <a:r>
              <a:rPr lang="sv-SE" dirty="0" smtClean="0"/>
              <a:t>Målet </a:t>
            </a:r>
            <a:r>
              <a:rPr lang="sv-SE" dirty="0"/>
              <a:t>med en bildande undervisning är att ge bredd och öppenhet, att implementera de tre tidigare perspektiven. Bildningsarbete är också ett sätt att skapa gemensamma referenser som kan underlätta dialog. Bildning är en process som aldrig slutar. Det är ett förhållningssätt och en förmåga att ompröva och lära nytt.  </a:t>
            </a:r>
          </a:p>
          <a:p>
            <a:pPr marL="0" indent="0" algn="ctr">
              <a:buNone/>
            </a:pPr>
            <a:r>
              <a:rPr lang="sv-SE" dirty="0"/>
              <a:t> </a:t>
            </a:r>
          </a:p>
          <a:p>
            <a:pPr marL="0" indent="0" algn="ctr">
              <a:buNone/>
            </a:pPr>
            <a:r>
              <a:rPr lang="sv-SE" dirty="0"/>
              <a:t>Undervisningen bör ske i en öppen och trygg miljö, men den måste ändå ge </a:t>
            </a:r>
            <a:r>
              <a:rPr lang="sv-SE" dirty="0" smtClean="0"/>
              <a:t>substantiella </a:t>
            </a:r>
            <a:r>
              <a:rPr lang="sv-SE" dirty="0"/>
              <a:t>utmaningar. Den </a:t>
            </a:r>
            <a:r>
              <a:rPr lang="sv-SE" dirty="0" smtClean="0"/>
              <a:t>ska </a:t>
            </a:r>
            <a:r>
              <a:rPr lang="sv-SE" dirty="0"/>
              <a:t>bygga på lusten att upptäcka nytt, att se annorlunda perspektiv. Eleverna/studenterna kan behöva hjälp  att göra kopplingar och relatera till det obekanta. Utgå från erfarenheter, ifrågasätt, reflektera. </a:t>
            </a:r>
          </a:p>
          <a:p>
            <a:pPr marL="0" indent="0">
              <a:buNone/>
            </a:pPr>
            <a:endParaRPr lang="sv-SE" dirty="0"/>
          </a:p>
        </p:txBody>
      </p:sp>
    </p:spTree>
    <p:extLst>
      <p:ext uri="{BB962C8B-B14F-4D97-AF65-F5344CB8AC3E}">
        <p14:creationId xmlns:p14="http://schemas.microsoft.com/office/powerpoint/2010/main" val="956186716"/>
      </p:ext>
    </p:extLst>
  </p:cSld>
  <p:clrMapOvr>
    <a:masterClrMapping/>
  </p:clrMapOvr>
  <mc:AlternateContent xmlns:mc="http://schemas.openxmlformats.org/markup-compatibility/2006" xmlns:p14="http://schemas.microsoft.com/office/powerpoint/2010/main">
    <mc:Choice Requires="p14">
      <p:transition spd="slow" p14:dur="25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23528" y="274639"/>
            <a:ext cx="8424936" cy="850105"/>
          </a:xfrm>
          <a:solidFill>
            <a:schemeClr val="tx1"/>
          </a:solidFill>
        </p:spPr>
        <p:txBody>
          <a:bodyPr>
            <a:normAutofit/>
          </a:bodyPr>
          <a:lstStyle/>
          <a:p>
            <a:r>
              <a:rPr lang="sv-SE" sz="2000" dirty="0">
                <a:solidFill>
                  <a:schemeClr val="bg1"/>
                </a:solidFill>
              </a:rPr>
              <a:t>Sagt och skrivit under workshopen kring </a:t>
            </a:r>
            <a:r>
              <a:rPr lang="sv-SE" sz="2000" dirty="0" smtClean="0">
                <a:solidFill>
                  <a:schemeClr val="bg1"/>
                </a:solidFill>
              </a:rPr>
              <a:t>det pedagogiska perspektivet</a:t>
            </a:r>
            <a:endParaRPr lang="sv-SE" sz="2000" dirty="0"/>
          </a:p>
        </p:txBody>
      </p:sp>
      <p:sp>
        <p:nvSpPr>
          <p:cNvPr id="3" name="Platshållare för innehåll 2"/>
          <p:cNvSpPr>
            <a:spLocks noGrp="1"/>
          </p:cNvSpPr>
          <p:nvPr>
            <p:ph sz="half" idx="1"/>
          </p:nvPr>
        </p:nvSpPr>
        <p:spPr>
          <a:xfrm>
            <a:off x="251520" y="1628800"/>
            <a:ext cx="4038600" cy="4853135"/>
          </a:xfrm>
          <a:solidFill>
            <a:schemeClr val="bg2">
              <a:lumMod val="75000"/>
            </a:schemeClr>
          </a:solidFill>
        </p:spPr>
        <p:txBody>
          <a:bodyPr>
            <a:noAutofit/>
          </a:bodyPr>
          <a:lstStyle/>
          <a:p>
            <a:pPr marL="0" indent="0">
              <a:buNone/>
            </a:pPr>
            <a:endParaRPr lang="sv-SE" sz="1200" i="1" dirty="0" smtClean="0"/>
          </a:p>
          <a:p>
            <a:pPr marL="0" indent="0">
              <a:buNone/>
            </a:pPr>
            <a:r>
              <a:rPr lang="sv-SE" sz="1200" i="1" dirty="0" smtClean="0"/>
              <a:t>Att </a:t>
            </a:r>
            <a:r>
              <a:rPr lang="sv-SE" sz="1200" i="1" dirty="0"/>
              <a:t>se andra perspektiv än sitt eget, handlingar i bildning </a:t>
            </a:r>
            <a:endParaRPr lang="sv-SE" sz="1200" dirty="0"/>
          </a:p>
          <a:p>
            <a:pPr marL="0" indent="0">
              <a:buNone/>
            </a:pPr>
            <a:r>
              <a:rPr lang="sv-SE" sz="1200" i="1" dirty="0"/>
              <a:t>1. Kunskap </a:t>
            </a:r>
            <a:endParaRPr lang="sv-SE" sz="1200" dirty="0"/>
          </a:p>
          <a:p>
            <a:pPr marL="0" indent="0">
              <a:buNone/>
            </a:pPr>
            <a:r>
              <a:rPr lang="sv-SE" sz="1200" i="1" dirty="0"/>
              <a:t>2. verktyg, tolkningsperspektiv</a:t>
            </a:r>
            <a:endParaRPr lang="sv-SE" sz="1200" dirty="0"/>
          </a:p>
          <a:p>
            <a:pPr marL="0" indent="0">
              <a:buNone/>
            </a:pPr>
            <a:r>
              <a:rPr lang="sv-SE" sz="1200" i="1" dirty="0"/>
              <a:t>3. att ta del av andras kunskaper. Ibland är det en plåga att lära, en plåga att bilda sig?</a:t>
            </a:r>
            <a:endParaRPr lang="sv-SE" sz="1200" dirty="0"/>
          </a:p>
          <a:p>
            <a:pPr marL="0" indent="0">
              <a:buNone/>
            </a:pPr>
            <a:r>
              <a:rPr lang="sv-SE" sz="1200" i="1" dirty="0"/>
              <a:t> </a:t>
            </a:r>
            <a:endParaRPr lang="sv-SE" sz="1200" dirty="0"/>
          </a:p>
          <a:p>
            <a:pPr marL="0" indent="0">
              <a:buNone/>
            </a:pPr>
            <a:r>
              <a:rPr lang="sv-SE" sz="1200" i="1" dirty="0"/>
              <a:t>”Görandet” Bildning som öppen – oavslutad process</a:t>
            </a:r>
            <a:endParaRPr lang="sv-SE" sz="1200" dirty="0"/>
          </a:p>
          <a:p>
            <a:pPr marL="0" indent="0">
              <a:buNone/>
            </a:pPr>
            <a:r>
              <a:rPr lang="sv-SE" sz="1200" i="1" dirty="0"/>
              <a:t> </a:t>
            </a:r>
            <a:endParaRPr lang="sv-SE" sz="1200" dirty="0"/>
          </a:p>
          <a:p>
            <a:pPr marL="0" indent="0">
              <a:buNone/>
            </a:pPr>
            <a:r>
              <a:rPr lang="sv-SE" sz="1200" i="1" dirty="0"/>
              <a:t>Är bildning en förmåga – en förmåga att utveckla? Bildning som substantiv, verb, adjektiv</a:t>
            </a:r>
            <a:endParaRPr lang="sv-SE" sz="1200" dirty="0"/>
          </a:p>
          <a:p>
            <a:pPr marL="0" indent="0">
              <a:buNone/>
            </a:pPr>
            <a:r>
              <a:rPr lang="sv-SE" sz="1200" i="1" dirty="0"/>
              <a:t> </a:t>
            </a:r>
            <a:endParaRPr lang="sv-SE" sz="1200" dirty="0"/>
          </a:p>
          <a:p>
            <a:pPr marL="0" indent="0">
              <a:buNone/>
            </a:pPr>
            <a:r>
              <a:rPr lang="sv-SE" sz="1200" i="1" dirty="0"/>
              <a:t>Kanon – gemensamma referenser.</a:t>
            </a:r>
            <a:endParaRPr lang="sv-SE" sz="1200" dirty="0"/>
          </a:p>
          <a:p>
            <a:pPr marL="0" indent="0">
              <a:buNone/>
            </a:pPr>
            <a:r>
              <a:rPr lang="sv-SE" sz="1200" i="1" dirty="0"/>
              <a:t> </a:t>
            </a:r>
            <a:endParaRPr lang="sv-SE" sz="1200" dirty="0"/>
          </a:p>
          <a:p>
            <a:pPr marL="0" indent="0">
              <a:buNone/>
            </a:pPr>
            <a:r>
              <a:rPr lang="sv-SE" sz="1200" i="1" dirty="0"/>
              <a:t>Problem med att undervisa personer utan bildning?</a:t>
            </a:r>
            <a:endParaRPr lang="sv-SE" sz="1200" dirty="0"/>
          </a:p>
          <a:p>
            <a:endParaRPr lang="sv-SE" sz="1200" dirty="0"/>
          </a:p>
          <a:p>
            <a:pPr marL="0" indent="0">
              <a:buNone/>
            </a:pPr>
            <a:r>
              <a:rPr lang="sv-SE" sz="1200" i="1" dirty="0" smtClean="0"/>
              <a:t>Hjälp </a:t>
            </a:r>
            <a:r>
              <a:rPr lang="sv-SE" sz="1200" i="1" dirty="0"/>
              <a:t>studenten göra kopplingar och relatera – dela erfarenhet</a:t>
            </a:r>
            <a:endParaRPr lang="sv-SE" sz="1200" dirty="0"/>
          </a:p>
          <a:p>
            <a:pPr marL="0" indent="0">
              <a:buNone/>
            </a:pPr>
            <a:r>
              <a:rPr lang="sv-SE" sz="1200" i="1" dirty="0"/>
              <a:t> </a:t>
            </a:r>
            <a:endParaRPr lang="sv-SE" sz="1200" dirty="0"/>
          </a:p>
          <a:p>
            <a:pPr marL="0" indent="0">
              <a:buNone/>
            </a:pPr>
            <a:r>
              <a:rPr lang="sv-SE" sz="1200" i="1" dirty="0"/>
              <a:t>Intresset! Motivationen – den egna drivkraften att vilja lära sig!</a:t>
            </a:r>
            <a:endParaRPr lang="sv-SE" sz="1200" dirty="0"/>
          </a:p>
          <a:p>
            <a:pPr marL="0" indent="0">
              <a:buNone/>
            </a:pPr>
            <a:endParaRPr lang="sv-SE" sz="1400" dirty="0"/>
          </a:p>
        </p:txBody>
      </p:sp>
      <p:sp>
        <p:nvSpPr>
          <p:cNvPr id="4" name="Platshållare för innehåll 3"/>
          <p:cNvSpPr>
            <a:spLocks noGrp="1"/>
          </p:cNvSpPr>
          <p:nvPr>
            <p:ph sz="half" idx="2"/>
          </p:nvPr>
        </p:nvSpPr>
        <p:spPr>
          <a:xfrm>
            <a:off x="4716016" y="1628800"/>
            <a:ext cx="4038600" cy="4853135"/>
          </a:xfrm>
          <a:solidFill>
            <a:schemeClr val="bg1">
              <a:lumMod val="85000"/>
            </a:schemeClr>
          </a:solidFill>
        </p:spPr>
        <p:txBody>
          <a:bodyPr>
            <a:noAutofit/>
          </a:bodyPr>
          <a:lstStyle/>
          <a:p>
            <a:pPr marL="0" indent="0">
              <a:buNone/>
            </a:pPr>
            <a:r>
              <a:rPr lang="sv-SE" sz="1200" i="1" dirty="0"/>
              <a:t>Viktigt att bildning får ingå som en del i utbildning inte skilja begreppen åt</a:t>
            </a:r>
            <a:endParaRPr lang="sv-SE" sz="1200" dirty="0"/>
          </a:p>
          <a:p>
            <a:pPr marL="0" indent="0">
              <a:buNone/>
            </a:pPr>
            <a:r>
              <a:rPr lang="sv-SE" sz="1200" dirty="0"/>
              <a:t> </a:t>
            </a:r>
          </a:p>
          <a:p>
            <a:pPr marL="0" indent="0">
              <a:buNone/>
            </a:pPr>
            <a:r>
              <a:rPr lang="sv-SE" sz="1200" i="1" dirty="0"/>
              <a:t>Erfarenheter, sammanhang paradoxer, öppenhet och förlåtande miljö? Bildning i diskussion då både elever och lärare ruskas om, trygghet </a:t>
            </a:r>
            <a:r>
              <a:rPr lang="sv-SE" sz="1200" i="1" dirty="0" smtClean="0"/>
              <a:t>är viktigt</a:t>
            </a:r>
            <a:r>
              <a:rPr lang="sv-SE" sz="1200" i="1" dirty="0"/>
              <a:t> </a:t>
            </a:r>
            <a:endParaRPr lang="sv-SE" sz="1200" dirty="0"/>
          </a:p>
          <a:p>
            <a:pPr marL="0" indent="0">
              <a:buNone/>
            </a:pPr>
            <a:endParaRPr lang="sv-SE" sz="1200" i="1" dirty="0" smtClean="0"/>
          </a:p>
          <a:p>
            <a:pPr marL="0" indent="0">
              <a:buNone/>
            </a:pPr>
            <a:r>
              <a:rPr lang="sv-SE" sz="1200" i="1" dirty="0" smtClean="0"/>
              <a:t>Utgå </a:t>
            </a:r>
            <a:r>
              <a:rPr lang="sv-SE" sz="1200" i="1" dirty="0"/>
              <a:t>från konkreta exempel – studentens erfarenheter ges mer plats.</a:t>
            </a:r>
            <a:endParaRPr lang="sv-SE" sz="1200" dirty="0"/>
          </a:p>
          <a:p>
            <a:pPr marL="0" indent="0">
              <a:buNone/>
            </a:pPr>
            <a:endParaRPr lang="sv-SE" sz="1200" i="1" dirty="0" smtClean="0"/>
          </a:p>
          <a:p>
            <a:pPr marL="0" indent="0">
              <a:buNone/>
            </a:pPr>
            <a:r>
              <a:rPr lang="sv-SE" sz="1200" i="1" dirty="0" smtClean="0"/>
              <a:t>Integrerad </a:t>
            </a:r>
            <a:r>
              <a:rPr lang="sv-SE" sz="1200" i="1" dirty="0"/>
              <a:t>perspektivbrytning: Att låta det som angår mig brytas mot – igenom andra perspektiv – kritiska – kunskapsfilosofiska – reaktioner – erfarenheter – situationer – tanker: relaterade till utbildningen – rollen som student.</a:t>
            </a:r>
            <a:endParaRPr lang="sv-SE" sz="1200" dirty="0"/>
          </a:p>
          <a:p>
            <a:pPr marL="0" indent="0">
              <a:buNone/>
            </a:pPr>
            <a:r>
              <a:rPr lang="sv-SE" sz="1200" i="1" dirty="0"/>
              <a:t> </a:t>
            </a:r>
            <a:endParaRPr lang="sv-SE" sz="1200" dirty="0"/>
          </a:p>
          <a:p>
            <a:pPr marL="0" indent="0">
              <a:buNone/>
            </a:pPr>
            <a:r>
              <a:rPr lang="sv-SE" sz="1200" i="1" dirty="0"/>
              <a:t>Humaniora, naturvetenskap, kropp, huvud, hela människan: Estetiska lärprocesser: Utgå ifrån kroppen i lärprocesser helhet</a:t>
            </a:r>
            <a:endParaRPr lang="sv-SE" sz="1200" dirty="0"/>
          </a:p>
          <a:p>
            <a:pPr marL="0" indent="0">
              <a:buNone/>
            </a:pPr>
            <a:r>
              <a:rPr lang="sv-SE" sz="1200" i="1" dirty="0"/>
              <a:t> </a:t>
            </a:r>
            <a:endParaRPr lang="sv-SE" sz="1200" dirty="0"/>
          </a:p>
          <a:p>
            <a:pPr marL="0" indent="0">
              <a:buNone/>
            </a:pPr>
            <a:r>
              <a:rPr lang="sv-SE" sz="1200" i="1" dirty="0"/>
              <a:t>Det lustfyllda i lärande som är bildning att se saker på annorlunda sätt</a:t>
            </a:r>
            <a:endParaRPr lang="sv-SE" sz="1200" dirty="0"/>
          </a:p>
          <a:p>
            <a:pPr marL="0" indent="0">
              <a:buNone/>
            </a:pPr>
            <a:r>
              <a:rPr lang="sv-SE" sz="1200" i="1" dirty="0"/>
              <a:t> </a:t>
            </a:r>
            <a:endParaRPr lang="sv-SE" sz="1200" dirty="0"/>
          </a:p>
          <a:p>
            <a:pPr marL="0" indent="0">
              <a:buNone/>
            </a:pPr>
            <a:r>
              <a:rPr lang="sv-SE" sz="1200" i="1" dirty="0"/>
              <a:t> </a:t>
            </a:r>
            <a:endParaRPr lang="sv-SE" sz="1200" dirty="0"/>
          </a:p>
          <a:p>
            <a:endParaRPr lang="sv-SE" sz="1400" dirty="0"/>
          </a:p>
        </p:txBody>
      </p:sp>
    </p:spTree>
    <p:extLst>
      <p:ext uri="{BB962C8B-B14F-4D97-AF65-F5344CB8AC3E}">
        <p14:creationId xmlns:p14="http://schemas.microsoft.com/office/powerpoint/2010/main" val="4195768492"/>
      </p:ext>
    </p:extLst>
  </p:cSld>
  <p:clrMapOvr>
    <a:masterClrMapping/>
  </p:clrMapOvr>
  <mc:AlternateContent xmlns:mc="http://schemas.openxmlformats.org/markup-compatibility/2006" xmlns:p14="http://schemas.microsoft.com/office/powerpoint/2010/main">
    <mc:Choice Requires="p14">
      <p:transition spd="slow" p14:dur="2250">
        <p:pull/>
      </p:transition>
    </mc:Choice>
    <mc:Fallback xmlns="">
      <p:transition spd="slow">
        <p:pul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t="9029" r="1681" b="5957"/>
          <a:stretch/>
        </p:blipFill>
        <p:spPr bwMode="auto">
          <a:xfrm>
            <a:off x="0" y="1133264"/>
            <a:ext cx="3285237" cy="378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ubrik 4"/>
          <p:cNvSpPr>
            <a:spLocks noGrp="1"/>
          </p:cNvSpPr>
          <p:nvPr>
            <p:ph type="title"/>
          </p:nvPr>
        </p:nvSpPr>
        <p:spPr>
          <a:xfrm>
            <a:off x="467544" y="188641"/>
            <a:ext cx="8208912" cy="720080"/>
          </a:xfrm>
          <a:solidFill>
            <a:schemeClr val="tx1"/>
          </a:solidFill>
        </p:spPr>
        <p:txBody>
          <a:bodyPr>
            <a:normAutofit/>
          </a:bodyPr>
          <a:lstStyle/>
          <a:p>
            <a:r>
              <a:rPr lang="sv-SE" sz="1800" dirty="0" smtClean="0">
                <a:solidFill>
                  <a:schemeClr val="bg1"/>
                </a:solidFill>
              </a:rPr>
              <a:t>Vi  vill rikta  ett stort tack tillalla som medverkade i workshopen och generöst delade med sig av kunskap, erfarenheter, inspiration och bildning</a:t>
            </a:r>
            <a:endParaRPr lang="sv-SE" sz="1800" dirty="0">
              <a:solidFill>
                <a:schemeClr val="bg1"/>
              </a:solidFill>
            </a:endParaRPr>
          </a:p>
        </p:txBody>
      </p:sp>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414" r="13784" b="8961"/>
          <a:stretch/>
        </p:blipFill>
        <p:spPr bwMode="auto">
          <a:xfrm>
            <a:off x="-108520" y="4473804"/>
            <a:ext cx="2598345" cy="240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9602" b="12336"/>
          <a:stretch/>
        </p:blipFill>
        <p:spPr bwMode="auto">
          <a:xfrm>
            <a:off x="3285237" y="1124744"/>
            <a:ext cx="3881404" cy="227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3908" t="-6601" r="24846" b="6601"/>
          <a:stretch/>
        </p:blipFill>
        <p:spPr bwMode="auto">
          <a:xfrm>
            <a:off x="7020273" y="880736"/>
            <a:ext cx="2123728" cy="348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75496" y="4657830"/>
            <a:ext cx="1938160" cy="220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1860" t="16052" r="23595" b="19136"/>
          <a:stretch/>
        </p:blipFill>
        <p:spPr bwMode="auto">
          <a:xfrm>
            <a:off x="7855012" y="4361247"/>
            <a:ext cx="1288988" cy="138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40152" y="3197230"/>
            <a:ext cx="1914860" cy="255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19845" t="24254" r="12944" b="42740"/>
          <a:stretch/>
        </p:blipFill>
        <p:spPr bwMode="auto">
          <a:xfrm>
            <a:off x="6100117" y="5736928"/>
            <a:ext cx="3043883" cy="112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3792" t="13653" r="5292" b="25937"/>
          <a:stretch/>
        </p:blipFill>
        <p:spPr bwMode="auto">
          <a:xfrm>
            <a:off x="3256389" y="3374095"/>
            <a:ext cx="2683763" cy="130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223" r="223"/>
          <a:stretch/>
        </p:blipFill>
        <p:spPr bwMode="auto">
          <a:xfrm>
            <a:off x="3764554" y="4675869"/>
            <a:ext cx="2922769" cy="2201886"/>
          </a:xfrm>
          <a:prstGeom prst="trapezoid">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478912"/>
      </p:ext>
    </p:extLst>
  </p:cSld>
  <p:clrMapOvr>
    <a:masterClrMapping/>
  </p:clrMapOvr>
  <mc:AlternateContent xmlns:mc="http://schemas.openxmlformats.org/markup-compatibility/2006" xmlns:p14="http://schemas.microsoft.com/office/powerpoint/2010/main">
    <mc:Choice Requires="p14">
      <p:transition spd="slow" p14:dur="325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439"/>
          <a:stretch/>
        </p:blipFill>
        <p:spPr bwMode="auto">
          <a:xfrm>
            <a:off x="611192" y="1"/>
            <a:ext cx="5272087" cy="6858000"/>
          </a:xfrm>
          <a:prstGeom prst="rect">
            <a:avLst/>
          </a:prstGeom>
          <a:noFill/>
          <a:ln w="9525">
            <a:noFill/>
            <a:miter lim="800000"/>
            <a:headEnd/>
            <a:tailEnd/>
          </a:ln>
          <a:effectLst/>
        </p:spPr>
      </p:pic>
      <p:sp>
        <p:nvSpPr>
          <p:cNvPr id="11269" name="Text Box 5"/>
          <p:cNvSpPr txBox="1">
            <a:spLocks noChangeArrowheads="1"/>
          </p:cNvSpPr>
          <p:nvPr/>
        </p:nvSpPr>
        <p:spPr bwMode="auto">
          <a:xfrm>
            <a:off x="6300792" y="908053"/>
            <a:ext cx="2519680" cy="3231654"/>
          </a:xfrm>
          <a:prstGeom prst="rect">
            <a:avLst/>
          </a:prstGeom>
          <a:noFill/>
          <a:ln w="9525">
            <a:noFill/>
            <a:miter lim="800000"/>
            <a:headEnd/>
            <a:tailEnd/>
          </a:ln>
          <a:effectLst/>
        </p:spPr>
        <p:txBody>
          <a:bodyPr wrap="square">
            <a:spAutoFit/>
          </a:bodyPr>
          <a:lstStyle/>
          <a:p>
            <a:pPr>
              <a:spcBef>
                <a:spcPct val="50000"/>
              </a:spcBef>
            </a:pPr>
            <a:r>
              <a:rPr lang="sv-SE" sz="2400" b="1" dirty="0" smtClean="0">
                <a:solidFill>
                  <a:prstClr val="white"/>
                </a:solidFill>
              </a:rPr>
              <a:t>Workshopen börjar med att vi sätter oss i Sandlådan</a:t>
            </a:r>
          </a:p>
          <a:p>
            <a:pPr>
              <a:spcBef>
                <a:spcPct val="50000"/>
              </a:spcBef>
            </a:pPr>
            <a:endParaRPr lang="sv-SE" sz="2400" b="1" dirty="0">
              <a:solidFill>
                <a:prstClr val="white"/>
              </a:solidFill>
            </a:endParaRPr>
          </a:p>
          <a:p>
            <a:pPr>
              <a:spcBef>
                <a:spcPct val="50000"/>
              </a:spcBef>
            </a:pPr>
            <a:endParaRPr lang="sv-SE" sz="2400" b="1" dirty="0" smtClean="0">
              <a:solidFill>
                <a:prstClr val="white"/>
              </a:solidFill>
            </a:endParaRPr>
          </a:p>
          <a:p>
            <a:pPr>
              <a:spcBef>
                <a:spcPct val="50000"/>
              </a:spcBef>
            </a:pPr>
            <a:endParaRPr lang="sv-SE" sz="2400" b="1" dirty="0">
              <a:solidFill>
                <a:prstClr val="white"/>
              </a:solidFill>
            </a:endParaRPr>
          </a:p>
        </p:txBody>
      </p:sp>
    </p:spTree>
    <p:extLst>
      <p:ext uri="{BB962C8B-B14F-4D97-AF65-F5344CB8AC3E}">
        <p14:creationId xmlns:p14="http://schemas.microsoft.com/office/powerpoint/2010/main" val="25883012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835696" y="260648"/>
            <a:ext cx="5400600" cy="864096"/>
          </a:xfrm>
          <a:solidFill>
            <a:schemeClr val="tx2">
              <a:lumMod val="40000"/>
              <a:lumOff val="60000"/>
            </a:schemeClr>
          </a:solidFill>
        </p:spPr>
        <p:txBody>
          <a:bodyPr>
            <a:normAutofit/>
          </a:bodyPr>
          <a:lstStyle/>
          <a:p>
            <a:r>
              <a:rPr lang="sv-SE" sz="3200" dirty="0" smtClean="0"/>
              <a:t>Kontakta oss gärna: </a:t>
            </a:r>
            <a:endParaRPr lang="sv-SE" sz="3200" dirty="0"/>
          </a:p>
        </p:txBody>
      </p:sp>
      <p:sp>
        <p:nvSpPr>
          <p:cNvPr id="10" name="Platshållare för innehåll 9"/>
          <p:cNvSpPr>
            <a:spLocks noGrp="1"/>
          </p:cNvSpPr>
          <p:nvPr>
            <p:ph idx="1"/>
          </p:nvPr>
        </p:nvSpPr>
        <p:spPr>
          <a:xfrm>
            <a:off x="467544" y="1268760"/>
            <a:ext cx="8229600" cy="5112569"/>
          </a:xfrm>
        </p:spPr>
        <p:txBody>
          <a:bodyPr>
            <a:normAutofit fontScale="92500" lnSpcReduction="20000"/>
          </a:bodyPr>
          <a:lstStyle/>
          <a:p>
            <a:pPr marL="0" indent="0">
              <a:buNone/>
            </a:pPr>
            <a:endParaRPr lang="sv-SE" dirty="0" smtClean="0"/>
          </a:p>
          <a:p>
            <a:pPr marL="0" indent="0">
              <a:buNone/>
            </a:pPr>
            <a:r>
              <a:rPr lang="sv-SE" sz="2000" dirty="0" smtClean="0"/>
              <a:t>Eva Mark, </a:t>
            </a:r>
            <a:r>
              <a:rPr lang="sv-SE" sz="2000" dirty="0"/>
              <a:t>Föreståndare Grundtviginstitutet</a:t>
            </a:r>
            <a:br>
              <a:rPr lang="sv-SE" sz="2000" dirty="0"/>
            </a:br>
            <a:r>
              <a:rPr lang="sv-SE" sz="2000" dirty="0" smtClean="0">
                <a:hlinkClick r:id="rId2"/>
              </a:rPr>
              <a:t>eva.mark@ped.gu.se</a:t>
            </a:r>
            <a:endParaRPr lang="sv-SE" sz="2000" dirty="0" smtClean="0"/>
          </a:p>
          <a:p>
            <a:pPr marL="0" indent="0">
              <a:buNone/>
            </a:pPr>
            <a:endParaRPr lang="sv-SE" sz="2000" dirty="0" smtClean="0"/>
          </a:p>
          <a:p>
            <a:pPr marL="0" indent="0">
              <a:buNone/>
            </a:pPr>
            <a:r>
              <a:rPr lang="sv-SE" sz="2000" dirty="0" smtClean="0"/>
              <a:t>Anette Hellman, Inst</a:t>
            </a:r>
            <a:r>
              <a:rPr lang="sv-SE" sz="2000" dirty="0"/>
              <a:t>. för pedagogik, kommunikation och </a:t>
            </a:r>
            <a:r>
              <a:rPr lang="sv-SE" sz="2000" dirty="0" smtClean="0"/>
              <a:t>lärande</a:t>
            </a:r>
          </a:p>
          <a:p>
            <a:pPr marL="0" indent="0">
              <a:buNone/>
            </a:pPr>
            <a:r>
              <a:rPr lang="en-US" sz="2000" i="1" dirty="0" smtClean="0"/>
              <a:t> </a:t>
            </a:r>
            <a:r>
              <a:rPr lang="en-US" sz="2000" dirty="0" smtClean="0">
                <a:hlinkClick r:id="rId3"/>
              </a:rPr>
              <a:t>anette.hellman@ped.gu</a:t>
            </a:r>
            <a:endParaRPr lang="en-US" sz="2000" dirty="0" smtClean="0"/>
          </a:p>
          <a:p>
            <a:pPr marL="0" indent="0">
              <a:buNone/>
            </a:pPr>
            <a:endParaRPr lang="en-US" sz="2000" i="1" u="sng" dirty="0"/>
          </a:p>
          <a:p>
            <a:pPr marL="0" indent="0">
              <a:buNone/>
            </a:pPr>
            <a:r>
              <a:rPr lang="en-US" sz="2000" dirty="0" smtClean="0"/>
              <a:t>Lars Johan </a:t>
            </a:r>
            <a:r>
              <a:rPr lang="en-US" sz="2000" dirty="0" err="1" smtClean="0"/>
              <a:t>Erkell</a:t>
            </a:r>
            <a:r>
              <a:rPr lang="en-US" sz="2000" dirty="0" smtClean="0"/>
              <a:t>, Inst. </a:t>
            </a:r>
            <a:r>
              <a:rPr lang="en-US" sz="2000" dirty="0" err="1" smtClean="0"/>
              <a:t>för</a:t>
            </a:r>
            <a:r>
              <a:rPr lang="en-US" sz="2000" dirty="0" smtClean="0"/>
              <a:t> </a:t>
            </a:r>
            <a:r>
              <a:rPr lang="en-US" sz="2000" dirty="0" err="1" smtClean="0"/>
              <a:t>Zoologi</a:t>
            </a:r>
            <a:r>
              <a:rPr lang="en-US" sz="2000" dirty="0" smtClean="0"/>
              <a:t>, </a:t>
            </a:r>
            <a:r>
              <a:rPr lang="en-US" sz="2000" dirty="0" err="1" smtClean="0"/>
              <a:t>naturvetenskapliga</a:t>
            </a:r>
            <a:r>
              <a:rPr lang="en-US" sz="2000" dirty="0" smtClean="0"/>
              <a:t> </a:t>
            </a:r>
            <a:r>
              <a:rPr lang="en-US" sz="2000" dirty="0" err="1" smtClean="0"/>
              <a:t>fakulteten</a:t>
            </a:r>
            <a:endParaRPr lang="en-US" sz="2000" dirty="0" smtClean="0"/>
          </a:p>
          <a:p>
            <a:pPr marL="0" indent="0">
              <a:buNone/>
            </a:pPr>
            <a:r>
              <a:rPr lang="sv-SE" sz="2000" dirty="0" smtClean="0">
                <a:hlinkClick r:id="rId4"/>
              </a:rPr>
              <a:t>lars-johan.erkell@bioenv.gu.se</a:t>
            </a:r>
            <a:endParaRPr lang="sv-SE" sz="2000" dirty="0" smtClean="0"/>
          </a:p>
          <a:p>
            <a:pPr marL="0" indent="0">
              <a:buNone/>
            </a:pPr>
            <a:endParaRPr lang="sv-SE" sz="2000" dirty="0"/>
          </a:p>
          <a:p>
            <a:pPr marL="0" indent="0">
              <a:buNone/>
            </a:pPr>
            <a:r>
              <a:rPr lang="sv-SE" sz="2000" dirty="0" err="1" smtClean="0"/>
              <a:t>Dorit</a:t>
            </a:r>
            <a:r>
              <a:rPr lang="sv-SE" sz="2000" dirty="0" smtClean="0"/>
              <a:t> </a:t>
            </a:r>
            <a:r>
              <a:rPr lang="sv-SE" sz="2000" dirty="0"/>
              <a:t>Christensen, </a:t>
            </a:r>
            <a:r>
              <a:rPr lang="sv-SE" sz="2000" dirty="0" smtClean="0"/>
              <a:t>Inst. </a:t>
            </a:r>
            <a:r>
              <a:rPr lang="sv-SE" sz="2000" dirty="0"/>
              <a:t>för tillämpad </a:t>
            </a:r>
            <a:r>
              <a:rPr lang="sv-SE" sz="2000" dirty="0" smtClean="0"/>
              <a:t>IT, Avdelningen </a:t>
            </a:r>
            <a:r>
              <a:rPr lang="sv-SE" sz="2000" dirty="0"/>
              <a:t>för kommunikation &amp; kognition Göteborgs Universitet &amp; Chalmers </a:t>
            </a:r>
            <a:endParaRPr lang="sv-SE" sz="2000" dirty="0" smtClean="0"/>
          </a:p>
          <a:p>
            <a:pPr marL="0" indent="0">
              <a:buNone/>
            </a:pPr>
            <a:r>
              <a:rPr lang="sv-SE" sz="2000" u="sng" dirty="0" smtClean="0">
                <a:hlinkClick r:id="rId5"/>
              </a:rPr>
              <a:t>dorit@ituniv.se</a:t>
            </a:r>
            <a:endParaRPr lang="sv-SE" sz="2000" u="sng" dirty="0" smtClean="0"/>
          </a:p>
          <a:p>
            <a:pPr marL="0" indent="0">
              <a:buNone/>
            </a:pPr>
            <a:endParaRPr lang="sv-SE" sz="2000" u="sng" dirty="0" smtClean="0"/>
          </a:p>
          <a:p>
            <a:pPr marL="0" indent="0">
              <a:buNone/>
            </a:pPr>
            <a:r>
              <a:rPr lang="sv-SE" sz="2000" dirty="0" smtClean="0"/>
              <a:t>Anita Synnestvedt, Inst. för historiska studier, humansistiska fakulteten</a:t>
            </a:r>
          </a:p>
          <a:p>
            <a:pPr marL="0" indent="0">
              <a:buNone/>
            </a:pPr>
            <a:r>
              <a:rPr lang="sv-SE" sz="2000" dirty="0" smtClean="0">
                <a:hlinkClick r:id="rId6"/>
              </a:rPr>
              <a:t>anita.synnestvedt@archaeology.gu.se</a:t>
            </a:r>
            <a:endParaRPr lang="sv-SE" sz="2000" dirty="0" smtClean="0"/>
          </a:p>
          <a:p>
            <a:pPr marL="0" indent="0">
              <a:buNone/>
            </a:pPr>
            <a:endParaRPr lang="sv-SE" sz="2000" dirty="0"/>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2794008996"/>
      </p:ext>
    </p:extLst>
  </p:cSld>
  <p:clrMapOvr>
    <a:masterClrMapping/>
  </p:clrMapOvr>
  <mc:AlternateContent xmlns:mc="http://schemas.openxmlformats.org/markup-compatibility/2006" xmlns:p14="http://schemas.microsoft.com/office/powerpoint/2010/main">
    <mc:Choice Requires="p14">
      <p:transition spd="slow" p14:dur="3250" advClick="0" advTm="17000">
        <p:push dir="u"/>
      </p:transition>
    </mc:Choice>
    <mc:Fallback xmlns="">
      <p:transition spd="slow" advClick="0" advTm="17000">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4F5D"/>
        </a:solidFill>
        <a:effectLst/>
      </p:bgPr>
    </p:bg>
    <p:spTree>
      <p:nvGrpSpPr>
        <p:cNvPr id="1" name=""/>
        <p:cNvGrpSpPr/>
        <p:nvPr/>
      </p:nvGrpSpPr>
      <p:grpSpPr>
        <a:xfrm>
          <a:off x="0" y="0"/>
          <a:ext cx="0" cy="0"/>
          <a:chOff x="0" y="0"/>
          <a:chExt cx="0" cy="0"/>
        </a:xfrm>
      </p:grpSpPr>
      <p:sp>
        <p:nvSpPr>
          <p:cNvPr id="9220" name="Oval 4"/>
          <p:cNvSpPr>
            <a:spLocks noChangeArrowheads="1"/>
          </p:cNvSpPr>
          <p:nvPr/>
        </p:nvSpPr>
        <p:spPr bwMode="auto">
          <a:xfrm>
            <a:off x="2160588" y="625475"/>
            <a:ext cx="5543550" cy="5257800"/>
          </a:xfrm>
          <a:prstGeom prst="ellipse">
            <a:avLst/>
          </a:prstGeom>
          <a:solidFill>
            <a:srgbClr val="00B0F0"/>
          </a:solidFill>
          <a:ln w="9525">
            <a:solidFill>
              <a:schemeClr val="tx1"/>
            </a:solidFill>
            <a:round/>
            <a:headEnd/>
            <a:tailEnd/>
          </a:ln>
          <a:effectLst/>
        </p:spPr>
        <p:txBody>
          <a:bodyPr wrap="none" anchor="ctr"/>
          <a:lstStyle/>
          <a:p>
            <a:endParaRPr lang="sv-SE">
              <a:solidFill>
                <a:prstClr val="black"/>
              </a:solidFill>
            </a:endParaRPr>
          </a:p>
        </p:txBody>
      </p:sp>
      <p:sp>
        <p:nvSpPr>
          <p:cNvPr id="9221" name="Text Box 5"/>
          <p:cNvSpPr txBox="1">
            <a:spLocks noChangeArrowheads="1"/>
          </p:cNvSpPr>
          <p:nvPr/>
        </p:nvSpPr>
        <p:spPr bwMode="auto">
          <a:xfrm>
            <a:off x="2771775" y="2414588"/>
            <a:ext cx="863600" cy="369332"/>
          </a:xfrm>
          <a:prstGeom prst="rect">
            <a:avLst/>
          </a:prstGeom>
          <a:noFill/>
          <a:ln w="9525">
            <a:noFill/>
            <a:miter lim="800000"/>
            <a:headEnd/>
            <a:tailEnd/>
          </a:ln>
          <a:effectLst/>
        </p:spPr>
        <p:txBody>
          <a:bodyPr>
            <a:spAutoFit/>
          </a:bodyPr>
          <a:lstStyle/>
          <a:p>
            <a:pPr>
              <a:spcBef>
                <a:spcPct val="50000"/>
              </a:spcBef>
            </a:pPr>
            <a:r>
              <a:rPr lang="sv-SE" dirty="0">
                <a:solidFill>
                  <a:prstClr val="black"/>
                </a:solidFill>
              </a:rPr>
              <a:t>Etik</a:t>
            </a:r>
          </a:p>
        </p:txBody>
      </p:sp>
      <p:sp>
        <p:nvSpPr>
          <p:cNvPr id="9222" name="Text Box 6"/>
          <p:cNvSpPr txBox="1">
            <a:spLocks noChangeArrowheads="1"/>
          </p:cNvSpPr>
          <p:nvPr/>
        </p:nvSpPr>
        <p:spPr bwMode="auto">
          <a:xfrm>
            <a:off x="2483644" y="3656439"/>
            <a:ext cx="1008062" cy="369332"/>
          </a:xfrm>
          <a:prstGeom prst="rect">
            <a:avLst/>
          </a:prstGeom>
          <a:noFill/>
          <a:ln w="9525">
            <a:noFill/>
            <a:miter lim="800000"/>
            <a:headEnd/>
            <a:tailEnd/>
          </a:ln>
          <a:effectLst/>
        </p:spPr>
        <p:txBody>
          <a:bodyPr>
            <a:spAutoFit/>
          </a:bodyPr>
          <a:lstStyle/>
          <a:p>
            <a:pPr>
              <a:spcBef>
                <a:spcPct val="50000"/>
              </a:spcBef>
            </a:pPr>
            <a:r>
              <a:rPr lang="sv-SE" dirty="0">
                <a:solidFill>
                  <a:prstClr val="black"/>
                </a:solidFill>
              </a:rPr>
              <a:t>Kultur</a:t>
            </a:r>
          </a:p>
        </p:txBody>
      </p:sp>
      <p:sp>
        <p:nvSpPr>
          <p:cNvPr id="9223" name="Oval 7"/>
          <p:cNvSpPr>
            <a:spLocks noChangeArrowheads="1"/>
          </p:cNvSpPr>
          <p:nvPr/>
        </p:nvSpPr>
        <p:spPr bwMode="auto">
          <a:xfrm>
            <a:off x="3851275" y="2276477"/>
            <a:ext cx="2089150" cy="1943100"/>
          </a:xfrm>
          <a:prstGeom prst="ellipse">
            <a:avLst/>
          </a:prstGeom>
          <a:solidFill>
            <a:srgbClr val="FFFF00"/>
          </a:solidFill>
          <a:ln w="9525">
            <a:solidFill>
              <a:schemeClr val="tx1"/>
            </a:solidFill>
            <a:round/>
            <a:headEnd/>
            <a:tailEnd/>
          </a:ln>
          <a:effectLst/>
        </p:spPr>
        <p:txBody>
          <a:bodyPr wrap="none" anchor="ctr"/>
          <a:lstStyle/>
          <a:p>
            <a:endParaRPr lang="sv-SE">
              <a:solidFill>
                <a:prstClr val="black"/>
              </a:solidFill>
            </a:endParaRPr>
          </a:p>
        </p:txBody>
      </p:sp>
      <p:sp>
        <p:nvSpPr>
          <p:cNvPr id="9225" name="Text Box 9"/>
          <p:cNvSpPr txBox="1">
            <a:spLocks noChangeArrowheads="1"/>
          </p:cNvSpPr>
          <p:nvPr/>
        </p:nvSpPr>
        <p:spPr bwMode="auto">
          <a:xfrm>
            <a:off x="3492896" y="1311842"/>
            <a:ext cx="1223962" cy="369332"/>
          </a:xfrm>
          <a:prstGeom prst="rect">
            <a:avLst/>
          </a:prstGeom>
          <a:noFill/>
          <a:ln w="9525">
            <a:noFill/>
            <a:miter lim="800000"/>
            <a:headEnd/>
            <a:tailEnd/>
          </a:ln>
          <a:effectLst/>
        </p:spPr>
        <p:txBody>
          <a:bodyPr>
            <a:spAutoFit/>
          </a:bodyPr>
          <a:lstStyle/>
          <a:p>
            <a:pPr>
              <a:spcBef>
                <a:spcPct val="50000"/>
              </a:spcBef>
            </a:pPr>
            <a:endParaRPr lang="sv-SE">
              <a:solidFill>
                <a:prstClr val="black"/>
              </a:solidFill>
            </a:endParaRPr>
          </a:p>
        </p:txBody>
      </p:sp>
      <p:sp>
        <p:nvSpPr>
          <p:cNvPr id="9226" name="Text Box 10"/>
          <p:cNvSpPr txBox="1">
            <a:spLocks noChangeArrowheads="1"/>
          </p:cNvSpPr>
          <p:nvPr/>
        </p:nvSpPr>
        <p:spPr bwMode="auto">
          <a:xfrm>
            <a:off x="3924304" y="1268413"/>
            <a:ext cx="1008063" cy="369332"/>
          </a:xfrm>
          <a:prstGeom prst="rect">
            <a:avLst/>
          </a:prstGeom>
          <a:noFill/>
          <a:ln w="9525">
            <a:noFill/>
            <a:miter lim="800000"/>
            <a:headEnd/>
            <a:tailEnd/>
          </a:ln>
          <a:effectLst/>
        </p:spPr>
        <p:txBody>
          <a:bodyPr>
            <a:spAutoFit/>
          </a:bodyPr>
          <a:lstStyle/>
          <a:p>
            <a:pPr>
              <a:spcBef>
                <a:spcPct val="50000"/>
              </a:spcBef>
            </a:pPr>
            <a:r>
              <a:rPr lang="sv-SE">
                <a:solidFill>
                  <a:prstClr val="black"/>
                </a:solidFill>
              </a:rPr>
              <a:t>Pengar</a:t>
            </a:r>
          </a:p>
        </p:txBody>
      </p:sp>
      <p:sp>
        <p:nvSpPr>
          <p:cNvPr id="9227" name="Text Box 11"/>
          <p:cNvSpPr txBox="1">
            <a:spLocks noChangeArrowheads="1"/>
          </p:cNvSpPr>
          <p:nvPr/>
        </p:nvSpPr>
        <p:spPr bwMode="auto">
          <a:xfrm>
            <a:off x="3023394" y="4328697"/>
            <a:ext cx="1873250" cy="646331"/>
          </a:xfrm>
          <a:prstGeom prst="rect">
            <a:avLst/>
          </a:prstGeom>
          <a:noFill/>
          <a:ln w="9525">
            <a:noFill/>
            <a:miter lim="800000"/>
            <a:headEnd/>
            <a:tailEnd/>
          </a:ln>
          <a:effectLst/>
        </p:spPr>
        <p:txBody>
          <a:bodyPr>
            <a:spAutoFit/>
          </a:bodyPr>
          <a:lstStyle/>
          <a:p>
            <a:pPr>
              <a:spcBef>
                <a:spcPct val="50000"/>
              </a:spcBef>
            </a:pPr>
            <a:r>
              <a:rPr lang="sv-SE" dirty="0">
                <a:solidFill>
                  <a:prstClr val="black"/>
                </a:solidFill>
              </a:rPr>
              <a:t>Negativa inställningar</a:t>
            </a:r>
          </a:p>
        </p:txBody>
      </p:sp>
      <p:sp>
        <p:nvSpPr>
          <p:cNvPr id="9228" name="Text Box 12"/>
          <p:cNvSpPr txBox="1">
            <a:spLocks noChangeArrowheads="1"/>
          </p:cNvSpPr>
          <p:nvPr/>
        </p:nvSpPr>
        <p:spPr bwMode="auto">
          <a:xfrm>
            <a:off x="5940425" y="1773239"/>
            <a:ext cx="1079500" cy="646331"/>
          </a:xfrm>
          <a:prstGeom prst="rect">
            <a:avLst/>
          </a:prstGeom>
          <a:noFill/>
          <a:ln w="9525">
            <a:noFill/>
            <a:miter lim="800000"/>
            <a:headEnd/>
            <a:tailEnd/>
          </a:ln>
          <a:effectLst/>
        </p:spPr>
        <p:txBody>
          <a:bodyPr>
            <a:spAutoFit/>
          </a:bodyPr>
          <a:lstStyle/>
          <a:p>
            <a:pPr>
              <a:spcBef>
                <a:spcPct val="50000"/>
              </a:spcBef>
            </a:pPr>
            <a:r>
              <a:rPr lang="sv-SE" dirty="0">
                <a:solidFill>
                  <a:prstClr val="black"/>
                </a:solidFill>
              </a:rPr>
              <a:t>Politisk korrekt</a:t>
            </a:r>
          </a:p>
        </p:txBody>
      </p:sp>
      <p:sp>
        <p:nvSpPr>
          <p:cNvPr id="9229" name="Text Box 13"/>
          <p:cNvSpPr txBox="1">
            <a:spLocks noChangeArrowheads="1"/>
          </p:cNvSpPr>
          <p:nvPr/>
        </p:nvSpPr>
        <p:spPr bwMode="auto">
          <a:xfrm>
            <a:off x="6372229" y="2881312"/>
            <a:ext cx="1008063" cy="369332"/>
          </a:xfrm>
          <a:prstGeom prst="rect">
            <a:avLst/>
          </a:prstGeom>
          <a:noFill/>
          <a:ln w="9525">
            <a:noFill/>
            <a:miter lim="800000"/>
            <a:headEnd/>
            <a:tailEnd/>
          </a:ln>
          <a:effectLst/>
        </p:spPr>
        <p:txBody>
          <a:bodyPr>
            <a:spAutoFit/>
          </a:bodyPr>
          <a:lstStyle/>
          <a:p>
            <a:pPr>
              <a:spcBef>
                <a:spcPct val="50000"/>
              </a:spcBef>
            </a:pPr>
            <a:r>
              <a:rPr lang="sv-SE" dirty="0">
                <a:solidFill>
                  <a:prstClr val="black"/>
                </a:solidFill>
              </a:rPr>
              <a:t>Rädslor</a:t>
            </a:r>
          </a:p>
        </p:txBody>
      </p:sp>
      <p:sp>
        <p:nvSpPr>
          <p:cNvPr id="9231" name="Text Box 15"/>
          <p:cNvSpPr txBox="1">
            <a:spLocks noChangeArrowheads="1"/>
          </p:cNvSpPr>
          <p:nvPr/>
        </p:nvSpPr>
        <p:spPr bwMode="auto">
          <a:xfrm>
            <a:off x="4454232" y="3063359"/>
            <a:ext cx="1008062" cy="369332"/>
          </a:xfrm>
          <a:prstGeom prst="rect">
            <a:avLst/>
          </a:prstGeom>
          <a:noFill/>
          <a:ln w="9525">
            <a:noFill/>
            <a:miter lim="800000"/>
            <a:headEnd/>
            <a:tailEnd/>
          </a:ln>
          <a:effectLst/>
        </p:spPr>
        <p:txBody>
          <a:bodyPr>
            <a:spAutoFit/>
          </a:bodyPr>
          <a:lstStyle/>
          <a:p>
            <a:pPr>
              <a:spcBef>
                <a:spcPct val="50000"/>
              </a:spcBef>
            </a:pPr>
            <a:r>
              <a:rPr lang="sv-SE" dirty="0">
                <a:solidFill>
                  <a:prstClr val="black"/>
                </a:solidFill>
              </a:rPr>
              <a:t>Ja, ja, ja</a:t>
            </a:r>
          </a:p>
        </p:txBody>
      </p:sp>
      <p:sp>
        <p:nvSpPr>
          <p:cNvPr id="9232" name="Text Box 16"/>
          <p:cNvSpPr txBox="1">
            <a:spLocks noChangeArrowheads="1"/>
          </p:cNvSpPr>
          <p:nvPr/>
        </p:nvSpPr>
        <p:spPr bwMode="auto">
          <a:xfrm>
            <a:off x="5760247" y="4120064"/>
            <a:ext cx="1223963" cy="369332"/>
          </a:xfrm>
          <a:prstGeom prst="rect">
            <a:avLst/>
          </a:prstGeom>
          <a:noFill/>
          <a:ln w="9525">
            <a:noFill/>
            <a:miter lim="800000"/>
            <a:headEnd/>
            <a:tailEnd/>
          </a:ln>
          <a:effectLst/>
        </p:spPr>
        <p:txBody>
          <a:bodyPr>
            <a:spAutoFit/>
          </a:bodyPr>
          <a:lstStyle/>
          <a:p>
            <a:pPr>
              <a:spcBef>
                <a:spcPct val="50000"/>
              </a:spcBef>
            </a:pPr>
            <a:r>
              <a:rPr lang="sv-SE" dirty="0">
                <a:solidFill>
                  <a:prstClr val="black"/>
                </a:solidFill>
              </a:rPr>
              <a:t>Chefer</a:t>
            </a:r>
          </a:p>
        </p:txBody>
      </p:sp>
      <p:sp>
        <p:nvSpPr>
          <p:cNvPr id="9233" name="Text Box 17"/>
          <p:cNvSpPr txBox="1">
            <a:spLocks noChangeArrowheads="1"/>
          </p:cNvSpPr>
          <p:nvPr/>
        </p:nvSpPr>
        <p:spPr bwMode="auto">
          <a:xfrm>
            <a:off x="5292727" y="1196976"/>
            <a:ext cx="1008063" cy="369332"/>
          </a:xfrm>
          <a:prstGeom prst="rect">
            <a:avLst/>
          </a:prstGeom>
          <a:noFill/>
          <a:ln w="9525">
            <a:noFill/>
            <a:miter lim="800000"/>
            <a:headEnd/>
            <a:tailEnd/>
          </a:ln>
          <a:effectLst/>
        </p:spPr>
        <p:txBody>
          <a:bodyPr>
            <a:spAutoFit/>
          </a:bodyPr>
          <a:lstStyle/>
          <a:p>
            <a:pPr>
              <a:spcBef>
                <a:spcPct val="50000"/>
              </a:spcBef>
            </a:pPr>
            <a:r>
              <a:rPr lang="sv-SE">
                <a:solidFill>
                  <a:prstClr val="black"/>
                </a:solidFill>
              </a:rPr>
              <a:t>Regler</a:t>
            </a:r>
          </a:p>
        </p:txBody>
      </p:sp>
      <p:sp>
        <p:nvSpPr>
          <p:cNvPr id="9234" name="Text Box 18"/>
          <p:cNvSpPr txBox="1">
            <a:spLocks noChangeArrowheads="1"/>
          </p:cNvSpPr>
          <p:nvPr/>
        </p:nvSpPr>
        <p:spPr bwMode="auto">
          <a:xfrm>
            <a:off x="3203576" y="1818929"/>
            <a:ext cx="1655763" cy="369332"/>
          </a:xfrm>
          <a:prstGeom prst="rect">
            <a:avLst/>
          </a:prstGeom>
          <a:noFill/>
          <a:ln w="9525">
            <a:noFill/>
            <a:miter lim="800000"/>
            <a:headEnd/>
            <a:tailEnd/>
          </a:ln>
          <a:effectLst/>
        </p:spPr>
        <p:txBody>
          <a:bodyPr>
            <a:spAutoFit/>
          </a:bodyPr>
          <a:lstStyle/>
          <a:p>
            <a:pPr>
              <a:spcBef>
                <a:spcPct val="50000"/>
              </a:spcBef>
            </a:pPr>
            <a:r>
              <a:rPr lang="sv-SE" dirty="0">
                <a:solidFill>
                  <a:prstClr val="black"/>
                </a:solidFill>
              </a:rPr>
              <a:t>Utrustning</a:t>
            </a:r>
          </a:p>
        </p:txBody>
      </p:sp>
      <p:sp>
        <p:nvSpPr>
          <p:cNvPr id="9235" name="Text Box 19"/>
          <p:cNvSpPr txBox="1">
            <a:spLocks noChangeArrowheads="1"/>
          </p:cNvSpPr>
          <p:nvPr/>
        </p:nvSpPr>
        <p:spPr bwMode="auto">
          <a:xfrm>
            <a:off x="2483644" y="3140968"/>
            <a:ext cx="1079500" cy="369332"/>
          </a:xfrm>
          <a:prstGeom prst="rect">
            <a:avLst/>
          </a:prstGeom>
          <a:noFill/>
          <a:ln w="9525">
            <a:noFill/>
            <a:miter lim="800000"/>
            <a:headEnd/>
            <a:tailEnd/>
          </a:ln>
          <a:effectLst/>
        </p:spPr>
        <p:txBody>
          <a:bodyPr>
            <a:spAutoFit/>
          </a:bodyPr>
          <a:lstStyle/>
          <a:p>
            <a:pPr>
              <a:spcBef>
                <a:spcPct val="50000"/>
              </a:spcBef>
            </a:pPr>
            <a:r>
              <a:rPr lang="sv-SE" dirty="0">
                <a:solidFill>
                  <a:prstClr val="black"/>
                </a:solidFill>
              </a:rPr>
              <a:t>Tid</a:t>
            </a:r>
          </a:p>
        </p:txBody>
      </p:sp>
      <p:sp>
        <p:nvSpPr>
          <p:cNvPr id="9236" name="Text Box 20"/>
          <p:cNvSpPr txBox="1">
            <a:spLocks noChangeArrowheads="1"/>
          </p:cNvSpPr>
          <p:nvPr/>
        </p:nvSpPr>
        <p:spPr bwMode="auto">
          <a:xfrm>
            <a:off x="4272081" y="4996899"/>
            <a:ext cx="1439863" cy="369332"/>
          </a:xfrm>
          <a:prstGeom prst="rect">
            <a:avLst/>
          </a:prstGeom>
          <a:noFill/>
          <a:ln w="9525">
            <a:noFill/>
            <a:miter lim="800000"/>
            <a:headEnd/>
            <a:tailEnd/>
          </a:ln>
          <a:effectLst/>
        </p:spPr>
        <p:txBody>
          <a:bodyPr>
            <a:spAutoFit/>
          </a:bodyPr>
          <a:lstStyle/>
          <a:p>
            <a:pPr>
              <a:spcBef>
                <a:spcPct val="50000"/>
              </a:spcBef>
            </a:pPr>
            <a:r>
              <a:rPr lang="sv-SE" dirty="0">
                <a:solidFill>
                  <a:prstClr val="black"/>
                </a:solidFill>
              </a:rPr>
              <a:t>Utrymme</a:t>
            </a:r>
          </a:p>
        </p:txBody>
      </p:sp>
      <p:sp>
        <p:nvSpPr>
          <p:cNvPr id="9238" name="Text Box 22"/>
          <p:cNvSpPr txBox="1">
            <a:spLocks noChangeArrowheads="1"/>
          </p:cNvSpPr>
          <p:nvPr/>
        </p:nvSpPr>
        <p:spPr bwMode="auto">
          <a:xfrm>
            <a:off x="6300788" y="3612356"/>
            <a:ext cx="1081087" cy="369332"/>
          </a:xfrm>
          <a:prstGeom prst="rect">
            <a:avLst/>
          </a:prstGeom>
          <a:noFill/>
          <a:ln w="9525">
            <a:noFill/>
            <a:miter lim="800000"/>
            <a:headEnd/>
            <a:tailEnd/>
          </a:ln>
          <a:effectLst/>
        </p:spPr>
        <p:txBody>
          <a:bodyPr>
            <a:spAutoFit/>
          </a:bodyPr>
          <a:lstStyle/>
          <a:p>
            <a:pPr>
              <a:spcBef>
                <a:spcPct val="50000"/>
              </a:spcBef>
            </a:pPr>
            <a:r>
              <a:rPr lang="sv-SE">
                <a:solidFill>
                  <a:prstClr val="black"/>
                </a:solidFill>
              </a:rPr>
              <a:t>Yrken </a:t>
            </a:r>
          </a:p>
        </p:txBody>
      </p:sp>
      <p:sp>
        <p:nvSpPr>
          <p:cNvPr id="9239" name="Text Box 23"/>
          <p:cNvSpPr txBox="1">
            <a:spLocks noChangeArrowheads="1"/>
          </p:cNvSpPr>
          <p:nvPr/>
        </p:nvSpPr>
        <p:spPr bwMode="auto">
          <a:xfrm>
            <a:off x="539754" y="625475"/>
            <a:ext cx="1943889" cy="1200329"/>
          </a:xfrm>
          <a:prstGeom prst="rect">
            <a:avLst/>
          </a:prstGeom>
          <a:noFill/>
          <a:ln w="9525">
            <a:noFill/>
            <a:miter lim="800000"/>
            <a:headEnd/>
            <a:tailEnd/>
          </a:ln>
          <a:effectLst/>
        </p:spPr>
        <p:txBody>
          <a:bodyPr wrap="square">
            <a:spAutoFit/>
          </a:bodyPr>
          <a:lstStyle/>
          <a:p>
            <a:pPr>
              <a:spcBef>
                <a:spcPct val="50000"/>
              </a:spcBef>
            </a:pPr>
            <a:r>
              <a:rPr lang="sv-SE" sz="2400" b="1" dirty="0">
                <a:solidFill>
                  <a:prstClr val="white"/>
                </a:solidFill>
              </a:rPr>
              <a:t>Sandlåda för kreativt </a:t>
            </a:r>
            <a:r>
              <a:rPr lang="sv-SE" sz="2400" b="1" dirty="0" smtClean="0">
                <a:solidFill>
                  <a:prstClr val="white"/>
                </a:solidFill>
              </a:rPr>
              <a:t>tänkande:</a:t>
            </a:r>
          </a:p>
        </p:txBody>
      </p:sp>
      <p:sp>
        <p:nvSpPr>
          <p:cNvPr id="21" name="Text Box 20"/>
          <p:cNvSpPr txBox="1">
            <a:spLocks noChangeArrowheads="1"/>
          </p:cNvSpPr>
          <p:nvPr/>
        </p:nvSpPr>
        <p:spPr bwMode="auto">
          <a:xfrm>
            <a:off x="5485681" y="4649369"/>
            <a:ext cx="1439863" cy="369332"/>
          </a:xfrm>
          <a:prstGeom prst="rect">
            <a:avLst/>
          </a:prstGeom>
          <a:noFill/>
          <a:ln w="9525">
            <a:noFill/>
            <a:miter lim="800000"/>
            <a:headEnd/>
            <a:tailEnd/>
          </a:ln>
          <a:effectLst/>
        </p:spPr>
        <p:txBody>
          <a:bodyPr>
            <a:spAutoFit/>
          </a:bodyPr>
          <a:lstStyle/>
          <a:p>
            <a:pPr>
              <a:spcBef>
                <a:spcPct val="50000"/>
              </a:spcBef>
            </a:pPr>
            <a:r>
              <a:rPr lang="sv-SE" dirty="0">
                <a:solidFill>
                  <a:prstClr val="black"/>
                </a:solidFill>
              </a:rPr>
              <a:t>Dåliga lokaler</a:t>
            </a:r>
          </a:p>
        </p:txBody>
      </p:sp>
      <p:sp>
        <p:nvSpPr>
          <p:cNvPr id="2" name="Rektangel 1"/>
          <p:cNvSpPr/>
          <p:nvPr/>
        </p:nvSpPr>
        <p:spPr>
          <a:xfrm>
            <a:off x="1043608" y="6021288"/>
            <a:ext cx="7550616" cy="369332"/>
          </a:xfrm>
          <a:prstGeom prst="rect">
            <a:avLst/>
          </a:prstGeom>
        </p:spPr>
        <p:txBody>
          <a:bodyPr wrap="square">
            <a:spAutoFit/>
          </a:bodyPr>
          <a:lstStyle/>
          <a:p>
            <a:pPr algn="ctr">
              <a:spcBef>
                <a:spcPct val="50000"/>
              </a:spcBef>
            </a:pPr>
            <a:r>
              <a:rPr lang="sv-SE" b="1" dirty="0" smtClean="0">
                <a:solidFill>
                  <a:prstClr val="white"/>
                </a:solidFill>
              </a:rPr>
              <a:t>I sandlådan säger vi ja, ja, ja.  Det ändra lämnar vi utanför</a:t>
            </a:r>
            <a:endParaRPr lang="sv-SE" b="1" dirty="0">
              <a:solidFill>
                <a:prstClr val="white"/>
              </a:solidFill>
            </a:endParaRPr>
          </a:p>
        </p:txBody>
      </p:sp>
    </p:spTree>
    <p:extLst>
      <p:ext uri="{BB962C8B-B14F-4D97-AF65-F5344CB8AC3E}">
        <p14:creationId xmlns:p14="http://schemas.microsoft.com/office/powerpoint/2010/main" val="3332163563"/>
      </p:ext>
    </p:extLst>
  </p:cSld>
  <p:clrMapOvr>
    <a:masterClrMapping/>
  </p:clrMapOvr>
  <mc:AlternateContent xmlns:mc="http://schemas.openxmlformats.org/markup-compatibility/2006" xmlns:p14="http://schemas.microsoft.com/office/powerpoint/2010/main">
    <mc:Choice Requires="p14">
      <p:transition spd="slow" p14:dur="1750">
        <p:push dir="u"/>
      </p:transition>
    </mc:Choice>
    <mc:Fallback xmlns="">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971600" y="332656"/>
            <a:ext cx="6336704" cy="2520282"/>
          </a:xfrm>
          <a:solidFill>
            <a:srgbClr val="00B0F0"/>
          </a:solidFill>
          <a:ln w="38100">
            <a:solidFill>
              <a:srgbClr val="C00000"/>
            </a:solidFill>
          </a:ln>
        </p:spPr>
        <p:txBody>
          <a:bodyPr>
            <a:normAutofit fontScale="62500" lnSpcReduction="20000"/>
          </a:bodyPr>
          <a:lstStyle/>
          <a:p>
            <a:pPr>
              <a:buFontTx/>
              <a:buNone/>
            </a:pPr>
            <a:endParaRPr lang="sv-SE" b="1" dirty="0" smtClean="0"/>
          </a:p>
          <a:p>
            <a:pPr>
              <a:buFontTx/>
              <a:buNone/>
            </a:pPr>
            <a:r>
              <a:rPr lang="sv-SE" b="1" dirty="0" smtClean="0"/>
              <a:t>	Vad </a:t>
            </a:r>
            <a:r>
              <a:rPr lang="sv-SE" b="1" dirty="0"/>
              <a:t>krävs för att vara i sandlådan: </a:t>
            </a:r>
          </a:p>
          <a:p>
            <a:pPr>
              <a:buFontTx/>
              <a:buNone/>
            </a:pPr>
            <a:endParaRPr lang="sv-SE" b="1" dirty="0"/>
          </a:p>
          <a:p>
            <a:pPr marL="0" indent="0">
              <a:buNone/>
            </a:pPr>
            <a:r>
              <a:rPr lang="sv-SE" sz="2400" dirty="0" smtClean="0"/>
              <a:t>	En </a:t>
            </a:r>
            <a:r>
              <a:rPr lang="sv-SE" sz="2400" dirty="0"/>
              <a:t>positiv och lekfull attityd</a:t>
            </a:r>
          </a:p>
          <a:p>
            <a:pPr marL="0" indent="0">
              <a:buNone/>
            </a:pPr>
            <a:r>
              <a:rPr lang="sv-SE" sz="2400" dirty="0" smtClean="0"/>
              <a:t>	Inget </a:t>
            </a:r>
            <a:r>
              <a:rPr lang="sv-SE" sz="2400" dirty="0"/>
              <a:t>är rätt eller fel</a:t>
            </a:r>
          </a:p>
          <a:p>
            <a:pPr marL="0" indent="0">
              <a:buNone/>
            </a:pPr>
            <a:r>
              <a:rPr lang="sv-SE" sz="2400" dirty="0" smtClean="0"/>
              <a:t>	Skapa </a:t>
            </a:r>
            <a:r>
              <a:rPr lang="sv-SE" sz="2400" dirty="0"/>
              <a:t>en trygg atmosfär </a:t>
            </a:r>
          </a:p>
          <a:p>
            <a:pPr marL="0" indent="0">
              <a:buNone/>
            </a:pPr>
            <a:r>
              <a:rPr lang="sv-SE" sz="2400" dirty="0" smtClean="0"/>
              <a:t>	Använd </a:t>
            </a:r>
            <a:r>
              <a:rPr lang="sv-SE" sz="2400" dirty="0"/>
              <a:t>positivt språk </a:t>
            </a:r>
          </a:p>
          <a:p>
            <a:pPr marL="0" indent="0">
              <a:buNone/>
            </a:pPr>
            <a:r>
              <a:rPr lang="sv-SE" sz="2400" dirty="0" smtClean="0"/>
              <a:t>	En </a:t>
            </a:r>
            <a:r>
              <a:rPr lang="sv-SE" sz="2400" dirty="0"/>
              <a:t>frågvis inställning – hur kan jag få den här idén att fungera? </a:t>
            </a:r>
          </a:p>
          <a:p>
            <a:pPr marL="0" indent="0">
              <a:buNone/>
            </a:pPr>
            <a:r>
              <a:rPr lang="sv-SE" sz="2400" dirty="0" smtClean="0"/>
              <a:t>	Inställningen </a:t>
            </a:r>
            <a:r>
              <a:rPr lang="sv-SE" sz="2400" dirty="0"/>
              <a:t>att allt är möjligt och tillåtet</a:t>
            </a:r>
          </a:p>
        </p:txBody>
      </p:sp>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752" y="2996954"/>
            <a:ext cx="6588224" cy="37089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22092367"/>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050" name="Picture 2" descr="\\home.gu.gu.se\home-XS$\xsynan\Documents\måsar\måsar på stan\DSC0189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05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body" idx="4294967295"/>
          </p:nvPr>
        </p:nvSpPr>
        <p:spPr>
          <a:xfrm>
            <a:off x="2195736" y="476673"/>
            <a:ext cx="5472608" cy="2448272"/>
          </a:xfrm>
          <a:solidFill>
            <a:schemeClr val="accent5">
              <a:lumMod val="60000"/>
              <a:lumOff val="40000"/>
            </a:schemeClr>
          </a:solidFill>
          <a:ln w="38100">
            <a:solidFill>
              <a:schemeClr val="tx1"/>
            </a:solidFill>
          </a:ln>
        </p:spPr>
        <p:txBody>
          <a:bodyPr>
            <a:normAutofit fontScale="77500" lnSpcReduction="20000"/>
          </a:bodyPr>
          <a:lstStyle/>
          <a:p>
            <a:pPr>
              <a:buFontTx/>
              <a:buNone/>
            </a:pPr>
            <a:r>
              <a:rPr lang="sv-SE" sz="4000" b="1" dirty="0"/>
              <a:t>Vad lämnas utanför sandlådan?</a:t>
            </a:r>
          </a:p>
          <a:p>
            <a:pPr>
              <a:buFontTx/>
              <a:buNone/>
            </a:pPr>
            <a:endParaRPr lang="sv-SE" sz="4000" b="1" dirty="0"/>
          </a:p>
          <a:p>
            <a:r>
              <a:rPr lang="sv-SE" sz="2400" dirty="0"/>
              <a:t>Vi kan inte göra det här</a:t>
            </a:r>
          </a:p>
          <a:p>
            <a:r>
              <a:rPr lang="sv-SE" sz="2400" dirty="0"/>
              <a:t>Vi har alltid gjort på det här sättet</a:t>
            </a:r>
          </a:p>
          <a:p>
            <a:r>
              <a:rPr lang="sv-SE" sz="2400" dirty="0"/>
              <a:t>Vi brukar inte göra så här på det här stället</a:t>
            </a:r>
          </a:p>
          <a:p>
            <a:r>
              <a:rPr lang="sv-SE" sz="2400" dirty="0"/>
              <a:t>Vi måste hålla oss till dom här reglerna</a:t>
            </a:r>
          </a:p>
          <a:p>
            <a:r>
              <a:rPr lang="sv-SE" sz="2400" dirty="0"/>
              <a:t>Vi har inga pengar</a:t>
            </a:r>
          </a:p>
          <a:p>
            <a:pPr>
              <a:buFontTx/>
              <a:buNone/>
            </a:pPr>
            <a:endParaRPr lang="sv-SE" dirty="0"/>
          </a:p>
          <a:p>
            <a:pPr>
              <a:buFontTx/>
              <a:buNone/>
            </a:pPr>
            <a:endParaRPr lang="sv-SE" dirty="0"/>
          </a:p>
        </p:txBody>
      </p:sp>
    </p:spTree>
    <p:extLst>
      <p:ext uri="{BB962C8B-B14F-4D97-AF65-F5344CB8AC3E}">
        <p14:creationId xmlns:p14="http://schemas.microsoft.com/office/powerpoint/2010/main" val="15352661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71000"/>
          </a:schemeClr>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0" y="274637"/>
            <a:ext cx="9144000" cy="778099"/>
          </a:xfrm>
          <a:solidFill>
            <a:schemeClr val="accent6">
              <a:lumMod val="20000"/>
              <a:lumOff val="80000"/>
            </a:schemeClr>
          </a:solidFill>
        </p:spPr>
        <p:txBody>
          <a:bodyPr>
            <a:normAutofit/>
          </a:bodyPr>
          <a:lstStyle/>
          <a:p>
            <a:r>
              <a:rPr lang="sv-SE" sz="3600" dirty="0" smtClean="0"/>
              <a:t>Ingångar till diskussioner om bildning i praktiken</a:t>
            </a:r>
            <a:endParaRPr lang="sv-SE" sz="3600" dirty="0"/>
          </a:p>
        </p:txBody>
      </p:sp>
      <p:sp>
        <p:nvSpPr>
          <p:cNvPr id="3" name="Platshållare för innehåll 2"/>
          <p:cNvSpPr>
            <a:spLocks noGrp="1"/>
          </p:cNvSpPr>
          <p:nvPr>
            <p:ph sz="half" idx="1"/>
          </p:nvPr>
        </p:nvSpPr>
        <p:spPr>
          <a:xfrm>
            <a:off x="119496" y="1467941"/>
            <a:ext cx="3096344" cy="4525963"/>
          </a:xfrm>
          <a:solidFill>
            <a:schemeClr val="tx1">
              <a:lumMod val="50000"/>
              <a:lumOff val="50000"/>
            </a:schemeClr>
          </a:solidFill>
        </p:spPr>
        <p:txBody>
          <a:bodyPr>
            <a:normAutofit fontScale="62500" lnSpcReduction="20000"/>
          </a:bodyPr>
          <a:lstStyle/>
          <a:p>
            <a:endParaRPr lang="sv-SE" sz="2400" dirty="0" smtClean="0"/>
          </a:p>
          <a:p>
            <a:endParaRPr lang="sv-SE" sz="2400" dirty="0"/>
          </a:p>
          <a:p>
            <a:r>
              <a:rPr lang="sv-SE" sz="2400" dirty="0" smtClean="0"/>
              <a:t>Global bildning</a:t>
            </a:r>
          </a:p>
          <a:p>
            <a:endParaRPr lang="sv-SE" sz="2400" dirty="0" smtClean="0"/>
          </a:p>
          <a:p>
            <a:r>
              <a:rPr lang="sv-SE" sz="2400" dirty="0" smtClean="0"/>
              <a:t>Bildning </a:t>
            </a:r>
            <a:r>
              <a:rPr lang="sv-SE" sz="2400" dirty="0"/>
              <a:t>ur </a:t>
            </a:r>
            <a:r>
              <a:rPr lang="sv-SE" sz="2400" dirty="0" smtClean="0"/>
              <a:t>studentperspektiv</a:t>
            </a:r>
          </a:p>
          <a:p>
            <a:endParaRPr lang="sv-SE" sz="2400" dirty="0"/>
          </a:p>
          <a:p>
            <a:r>
              <a:rPr lang="sv-SE" sz="2400" dirty="0"/>
              <a:t>Vad kan man tjäna på att integrera humaniora i naturvetenskaplig undervisning</a:t>
            </a:r>
            <a:r>
              <a:rPr lang="sv-SE" sz="2400" dirty="0" smtClean="0"/>
              <a:t>?</a:t>
            </a:r>
          </a:p>
          <a:p>
            <a:endParaRPr lang="sv-SE" sz="2400" dirty="0"/>
          </a:p>
          <a:p>
            <a:r>
              <a:rPr lang="sv-SE" sz="2400" dirty="0" smtClean="0"/>
              <a:t>Vart </a:t>
            </a:r>
            <a:r>
              <a:rPr lang="sv-SE" sz="2400" dirty="0"/>
              <a:t>tog omsorgen vägen? Bildning, lärande och </a:t>
            </a:r>
            <a:r>
              <a:rPr lang="sv-SE" sz="2400" dirty="0" smtClean="0"/>
              <a:t>förskolebarn</a:t>
            </a:r>
          </a:p>
          <a:p>
            <a:endParaRPr lang="sv-SE" sz="2400" dirty="0"/>
          </a:p>
          <a:p>
            <a:r>
              <a:rPr lang="sv-SE" sz="2400" dirty="0"/>
              <a:t> Informella lärandemiljöer inom universitet och högskola - är det platser för bildning?</a:t>
            </a:r>
          </a:p>
          <a:p>
            <a:pPr marL="0" indent="0">
              <a:buNone/>
            </a:pPr>
            <a:endParaRPr lang="sv-SE" sz="2400" dirty="0"/>
          </a:p>
          <a:p>
            <a:endParaRPr lang="sv-SE" dirty="0"/>
          </a:p>
          <a:p>
            <a:endParaRPr lang="sv-SE" dirty="0"/>
          </a:p>
        </p:txBody>
      </p:sp>
      <p:pic>
        <p:nvPicPr>
          <p:cNvPr id="6" name="Picture 2" descr="C:\Users\xsynan\Pictures\2012-10-07\29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456" t="10714" r="4013"/>
          <a:stretch/>
        </p:blipFill>
        <p:spPr bwMode="auto">
          <a:xfrm>
            <a:off x="3203848" y="1475357"/>
            <a:ext cx="2736304" cy="4532472"/>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innehåll 4"/>
          <p:cNvSpPr>
            <a:spLocks noGrp="1"/>
          </p:cNvSpPr>
          <p:nvPr>
            <p:ph sz="half" idx="2"/>
          </p:nvPr>
        </p:nvSpPr>
        <p:spPr>
          <a:xfrm>
            <a:off x="5940152" y="1481867"/>
            <a:ext cx="3102496" cy="4525963"/>
          </a:xfrm>
          <a:solidFill>
            <a:schemeClr val="tx1">
              <a:lumMod val="50000"/>
              <a:lumOff val="50000"/>
            </a:schemeClr>
          </a:solidFill>
        </p:spPr>
        <p:txBody>
          <a:bodyPr>
            <a:normAutofit fontScale="62500" lnSpcReduction="20000"/>
          </a:bodyPr>
          <a:lstStyle/>
          <a:p>
            <a:endParaRPr lang="sv-SE" dirty="0" smtClean="0"/>
          </a:p>
          <a:p>
            <a:r>
              <a:rPr lang="sv-SE" sz="2400" dirty="0" smtClean="0"/>
              <a:t>Hur </a:t>
            </a:r>
            <a:r>
              <a:rPr lang="sv-SE" sz="2400" dirty="0"/>
              <a:t>skiljer sig undervisning med bildningsinslag från annan undervisning</a:t>
            </a:r>
            <a:r>
              <a:rPr lang="sv-SE" sz="2400" dirty="0" smtClean="0"/>
              <a:t>?</a:t>
            </a:r>
          </a:p>
          <a:p>
            <a:endParaRPr lang="sv-SE" sz="2400" dirty="0"/>
          </a:p>
          <a:p>
            <a:r>
              <a:rPr lang="sv-SE" sz="2400" dirty="0" smtClean="0"/>
              <a:t>Hur </a:t>
            </a:r>
            <a:r>
              <a:rPr lang="sv-SE" sz="2400" dirty="0"/>
              <a:t>förhåller sig bildning i utbildning till utbildning på vetenskaplig grund</a:t>
            </a:r>
            <a:r>
              <a:rPr lang="sv-SE" sz="2400" dirty="0" smtClean="0"/>
              <a:t>?</a:t>
            </a:r>
          </a:p>
          <a:p>
            <a:endParaRPr lang="sv-SE" sz="2400" dirty="0"/>
          </a:p>
          <a:p>
            <a:r>
              <a:rPr lang="sv-SE" sz="2400" dirty="0" smtClean="0"/>
              <a:t>På </a:t>
            </a:r>
            <a:r>
              <a:rPr lang="sv-SE" sz="2400" dirty="0"/>
              <a:t>vilka sätt </a:t>
            </a:r>
            <a:r>
              <a:rPr lang="sv-SE" sz="2400" dirty="0" smtClean="0"/>
              <a:t>är bildning </a:t>
            </a:r>
            <a:r>
              <a:rPr lang="sv-SE" sz="2400" dirty="0"/>
              <a:t>i utbildning kopplat till universitetets identitet</a:t>
            </a:r>
            <a:r>
              <a:rPr lang="sv-SE" sz="2400" dirty="0" smtClean="0"/>
              <a:t>?</a:t>
            </a:r>
          </a:p>
          <a:p>
            <a:endParaRPr lang="sv-SE" sz="2400" dirty="0"/>
          </a:p>
          <a:p>
            <a:r>
              <a:rPr lang="sv-SE" sz="2400" dirty="0" smtClean="0"/>
              <a:t>Hur </a:t>
            </a:r>
            <a:r>
              <a:rPr lang="sv-SE" sz="2400" dirty="0"/>
              <a:t>förhåller sig bildning i undervisning till utbildningars praktiska nytta</a:t>
            </a:r>
            <a:r>
              <a:rPr lang="sv-SE" sz="2400" dirty="0" smtClean="0"/>
              <a:t>?</a:t>
            </a:r>
          </a:p>
          <a:p>
            <a:endParaRPr lang="sv-SE" sz="2400" dirty="0"/>
          </a:p>
          <a:p>
            <a:r>
              <a:rPr lang="sv-SE" sz="2400" dirty="0" smtClean="0"/>
              <a:t>Hur </a:t>
            </a:r>
            <a:r>
              <a:rPr lang="sv-SE" sz="2400" dirty="0"/>
              <a:t>ser pedagogisk utveckling av bildning i undervisning ut</a:t>
            </a:r>
          </a:p>
          <a:p>
            <a:endParaRPr lang="sv-SE" sz="2600" dirty="0"/>
          </a:p>
          <a:p>
            <a:endParaRPr lang="sv-SE" sz="2600" dirty="0"/>
          </a:p>
        </p:txBody>
      </p:sp>
    </p:spTree>
    <p:extLst>
      <p:ext uri="{BB962C8B-B14F-4D97-AF65-F5344CB8AC3E}">
        <p14:creationId xmlns:p14="http://schemas.microsoft.com/office/powerpoint/2010/main" val="2498122230"/>
      </p:ext>
    </p:extLst>
  </p:cSld>
  <p:clrMapOvr>
    <a:masterClrMapping/>
  </p:clrMapOvr>
  <mc:AlternateContent xmlns:mc="http://schemas.openxmlformats.org/markup-compatibility/2006" xmlns:p14="http://schemas.microsoft.com/office/powerpoint/2010/main">
    <mc:Choice Requires="p14">
      <p:transition spd="slow" p14:dur="275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0" y="4797152"/>
            <a:ext cx="9159790" cy="1224136"/>
          </a:xfrm>
          <a:solidFill>
            <a:srgbClr val="92D050"/>
          </a:solidFill>
          <a:ln w="57150">
            <a:solidFill>
              <a:srgbClr val="7030A0"/>
            </a:solidFill>
          </a:ln>
        </p:spPr>
        <p:txBody>
          <a:bodyPr>
            <a:normAutofit fontScale="70000" lnSpcReduction="20000"/>
          </a:bodyPr>
          <a:lstStyle/>
          <a:p>
            <a:pPr marL="0" indent="0" algn="ctr">
              <a:buNone/>
            </a:pPr>
            <a:endParaRPr lang="sv-SE" dirty="0" smtClean="0"/>
          </a:p>
          <a:p>
            <a:pPr marL="0" indent="0" algn="ctr">
              <a:buNone/>
            </a:pPr>
            <a:r>
              <a:rPr lang="sv-SE" sz="2800" dirty="0" smtClean="0"/>
              <a:t>Hur </a:t>
            </a:r>
            <a:r>
              <a:rPr lang="sv-SE" sz="2800" dirty="0"/>
              <a:t>bevakar du bildning i din undervisning</a:t>
            </a:r>
            <a:r>
              <a:rPr lang="sv-SE" sz="2800" dirty="0" smtClean="0"/>
              <a:t>?</a:t>
            </a:r>
          </a:p>
          <a:p>
            <a:pPr marL="0" indent="0" algn="ctr">
              <a:buNone/>
            </a:pPr>
            <a:r>
              <a:rPr lang="sv-SE" sz="2800" dirty="0"/>
              <a:t/>
            </a:r>
            <a:br>
              <a:rPr lang="sv-SE" sz="2800" dirty="0"/>
            </a:br>
            <a:r>
              <a:rPr lang="sv-SE" sz="2800" dirty="0" smtClean="0"/>
              <a:t>Hur </a:t>
            </a:r>
            <a:r>
              <a:rPr lang="sv-SE" sz="2800" dirty="0"/>
              <a:t>skulle du vilja se bildningen i din undervisning?</a:t>
            </a:r>
          </a:p>
          <a:p>
            <a:pPr marL="0" indent="0">
              <a:buNone/>
            </a:pPr>
            <a:endParaRPr lang="sv-SE" dirty="0"/>
          </a:p>
        </p:txBody>
      </p:sp>
      <p:pic>
        <p:nvPicPr>
          <p:cNvPr id="2050" name="Picture 2" descr="C:\Users\xsynan\AppData\Local\Microsoft\Windows\Temporary Internet Files\Content.IE5\JAARKW1D\MC900311804[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63688" y="353630"/>
            <a:ext cx="5832648" cy="4154437"/>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3290650" y="476672"/>
            <a:ext cx="2736304" cy="584775"/>
          </a:xfrm>
          <a:prstGeom prst="rect">
            <a:avLst/>
          </a:prstGeom>
        </p:spPr>
        <p:txBody>
          <a:bodyPr wrap="square">
            <a:spAutoFit/>
          </a:bodyPr>
          <a:lstStyle/>
          <a:p>
            <a:r>
              <a:rPr lang="sv-SE" sz="3200" dirty="0" smtClean="0">
                <a:solidFill>
                  <a:schemeClr val="bg1"/>
                </a:solidFill>
              </a:rPr>
              <a:t>Brainstorming</a:t>
            </a:r>
            <a:endParaRPr lang="sv-SE" sz="3200" dirty="0">
              <a:solidFill>
                <a:schemeClr val="bg1"/>
              </a:solidFill>
            </a:endParaRPr>
          </a:p>
        </p:txBody>
      </p:sp>
    </p:spTree>
    <p:extLst>
      <p:ext uri="{BB962C8B-B14F-4D97-AF65-F5344CB8AC3E}">
        <p14:creationId xmlns:p14="http://schemas.microsoft.com/office/powerpoint/2010/main" val="1686307185"/>
      </p:ext>
    </p:extLst>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
            </a:r>
            <a:br>
              <a:rPr lang="sv-SE" dirty="0" smtClean="0"/>
            </a:br>
            <a:r>
              <a:rPr lang="sv-SE" dirty="0"/>
              <a:t/>
            </a:r>
            <a:br>
              <a:rPr lang="sv-SE" dirty="0"/>
            </a:br>
            <a:r>
              <a:rPr lang="sv-SE" dirty="0" smtClean="0"/>
              <a:t/>
            </a:r>
            <a:br>
              <a:rPr lang="sv-SE" dirty="0" smtClean="0"/>
            </a:br>
            <a:r>
              <a:rPr lang="sv-SE" dirty="0"/>
              <a:t/>
            </a:r>
            <a:br>
              <a:rPr lang="sv-SE" dirty="0"/>
            </a:br>
            <a:endParaRPr lang="sv-SE" dirty="0"/>
          </a:p>
        </p:txBody>
      </p:sp>
      <p:sp>
        <p:nvSpPr>
          <p:cNvPr id="7" name="Platshållare för text 6"/>
          <p:cNvSpPr>
            <a:spLocks noGrp="1"/>
          </p:cNvSpPr>
          <p:nvPr>
            <p:ph type="body" idx="1"/>
          </p:nvPr>
        </p:nvSpPr>
        <p:spPr/>
        <p:txBody>
          <a:bodyPr/>
          <a:lstStyle/>
          <a:p>
            <a:endParaRPr lang="sv-SE" dirty="0"/>
          </a:p>
        </p:txBody>
      </p:sp>
      <p:sp>
        <p:nvSpPr>
          <p:cNvPr id="8" name="Platshållare för text 7"/>
          <p:cNvSpPr>
            <a:spLocks noGrp="1"/>
          </p:cNvSpPr>
          <p:nvPr>
            <p:ph type="body" sz="quarter" idx="3"/>
          </p:nvPr>
        </p:nvSpPr>
        <p:spPr/>
        <p:txBody>
          <a:bodyPr/>
          <a:lstStyle/>
          <a:p>
            <a:endParaRPr lang="sv-SE" dirty="0"/>
          </a:p>
        </p:txBody>
      </p:sp>
      <p:pic>
        <p:nvPicPr>
          <p:cNvPr id="1034"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9672844">
            <a:off x="330131" y="438319"/>
            <a:ext cx="2687210" cy="201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876401">
            <a:off x="6265881" y="751913"/>
            <a:ext cx="2636110" cy="197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Grp="1" noChangeAspect="1" noChangeArrowheads="1"/>
          </p:cNvPicPr>
          <p:nvPr>
            <p:ph sz="quarter" idx="4"/>
          </p:nvPr>
        </p:nvPicPr>
        <p:blipFill rotWithShape="1">
          <a:blip r:embed="rId5" cstate="screen">
            <a:extLst>
              <a:ext uri="{28A0092B-C50C-407E-A947-70E740481C1C}">
                <a14:useLocalDpi xmlns:a14="http://schemas.microsoft.com/office/drawing/2010/main"/>
              </a:ext>
            </a:extLst>
          </a:blip>
          <a:srcRect t="5935"/>
          <a:stretch/>
        </p:blipFill>
        <p:spPr bwMode="auto">
          <a:xfrm>
            <a:off x="3347473" y="188640"/>
            <a:ext cx="3092584" cy="387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6" cstate="screen">
            <a:extLst>
              <a:ext uri="{28A0092B-C50C-407E-A947-70E740481C1C}">
                <a14:useLocalDpi xmlns:a14="http://schemas.microsoft.com/office/drawing/2010/main"/>
              </a:ext>
            </a:extLst>
          </a:blip>
          <a:stretch>
            <a:fillRect/>
          </a:stretch>
        </p:blipFill>
        <p:spPr bwMode="auto">
          <a:xfrm rot="1392881">
            <a:off x="658784" y="2505403"/>
            <a:ext cx="2963466"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20456319">
            <a:off x="4631209" y="3229038"/>
            <a:ext cx="4148612" cy="311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067484" y="5013176"/>
            <a:ext cx="1972067" cy="147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940081"/>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259632" y="476672"/>
            <a:ext cx="6840760" cy="1143000"/>
          </a:xfrm>
          <a:solidFill>
            <a:srgbClr val="C00000"/>
          </a:solidFill>
        </p:spPr>
        <p:txBody>
          <a:bodyPr/>
          <a:lstStyle/>
          <a:p>
            <a:r>
              <a:rPr lang="sv-SE" dirty="0" smtClean="0"/>
              <a:t>Samtal och diskussion</a:t>
            </a:r>
            <a:endParaRPr lang="sv-SE" dirty="0"/>
          </a:p>
        </p:txBody>
      </p:sp>
      <p:pic>
        <p:nvPicPr>
          <p:cNvPr id="10" name="Picture 11"/>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t="16553" r="3413" b="20382"/>
          <a:stretch/>
        </p:blipFill>
        <p:spPr bwMode="auto">
          <a:xfrm>
            <a:off x="1187624" y="2492896"/>
            <a:ext cx="6840760" cy="33499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139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712</Words>
  <Application>Microsoft Office PowerPoint</Application>
  <PresentationFormat>On-screen Show (4:3)</PresentationFormat>
  <Paragraphs>217</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Office-tema</vt:lpstr>
      <vt:lpstr>1_Office-tema</vt:lpstr>
      <vt:lpstr>Nu 2012, Gränslöst lärande Göteborg, 17-19 oktober 2012</vt:lpstr>
      <vt:lpstr>PowerPoint Presentation</vt:lpstr>
      <vt:lpstr>PowerPoint Presentation</vt:lpstr>
      <vt:lpstr>PowerPoint Presentation</vt:lpstr>
      <vt:lpstr>PowerPoint Presentation</vt:lpstr>
      <vt:lpstr>Ingångar till diskussioner om bildning i praktiken</vt:lpstr>
      <vt:lpstr>PowerPoint Presentation</vt:lpstr>
      <vt:lpstr>    </vt:lpstr>
      <vt:lpstr>Samtal och diskussion</vt:lpstr>
      <vt:lpstr>Olika teman utkristalliseras</vt:lpstr>
      <vt:lpstr>Det klassiska bildningsbegreppet</vt:lpstr>
      <vt:lpstr>Sagt och skrivit under workshopen kring det klassiska bildningsbegreppet</vt:lpstr>
      <vt:lpstr>Det integrativa perspektivet</vt:lpstr>
      <vt:lpstr>Sagt och skrivit under workshopen kring det integrativa perspektivet</vt:lpstr>
      <vt:lpstr> Det etiska perspektivet </vt:lpstr>
      <vt:lpstr>Sagt och skrivit under workshopen kring det etiska perspektivet</vt:lpstr>
      <vt:lpstr> Det pedagogiska perspektivet </vt:lpstr>
      <vt:lpstr>Sagt och skrivit under workshopen kring det pedagogiska perspektivet</vt:lpstr>
      <vt:lpstr>Vi  vill rikta  ett stort tack tillalla som medverkade i workshopen och generöst delade med sig av kunskap, erfarenheter, inspiration och bildning</vt:lpstr>
      <vt:lpstr>Kontakta oss gärna: </vt:lpstr>
    </vt:vector>
  </TitlesOfParts>
  <Company>University of Gothenburg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 konferens 2012</dc:title>
  <dc:creator>Anita Synnestvedt</dc:creator>
  <cp:lastModifiedBy>Kristina Graner</cp:lastModifiedBy>
  <cp:revision>29</cp:revision>
  <dcterms:created xsi:type="dcterms:W3CDTF">2012-11-02T11:45:22Z</dcterms:created>
  <dcterms:modified xsi:type="dcterms:W3CDTF">2012-11-13T12:12:37Z</dcterms:modified>
</cp:coreProperties>
</file>