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sldIdLst>
    <p:sldId id="281" r:id="rId2"/>
    <p:sldId id="260" r:id="rId3"/>
    <p:sldId id="261" r:id="rId4"/>
    <p:sldId id="272" r:id="rId5"/>
    <p:sldId id="259" r:id="rId6"/>
    <p:sldId id="263" r:id="rId7"/>
    <p:sldId id="258" r:id="rId8"/>
    <p:sldId id="274" r:id="rId9"/>
    <p:sldId id="273" r:id="rId10"/>
    <p:sldId id="282" r:id="rId11"/>
    <p:sldId id="277" r:id="rId12"/>
    <p:sldId id="264" r:id="rId13"/>
    <p:sldId id="265" r:id="rId14"/>
    <p:sldId id="279" r:id="rId15"/>
    <p:sldId id="284" r:id="rId16"/>
    <p:sldId id="290" r:id="rId17"/>
    <p:sldId id="285" r:id="rId18"/>
    <p:sldId id="286" r:id="rId19"/>
    <p:sldId id="278" r:id="rId20"/>
    <p:sldId id="280" r:id="rId21"/>
    <p:sldId id="275" r:id="rId22"/>
    <p:sldId id="287" r:id="rId23"/>
    <p:sldId id="283" r:id="rId24"/>
    <p:sldId id="288" r:id="rId25"/>
    <p:sldId id="267" r:id="rId26"/>
    <p:sldId id="291" r:id="rId27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Format med tema 2 - dekorfärg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929F9F4-4A8F-4326-A1B4-22849713DDAB}" styleName="Mörkt format 1 - Dekorfärg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Format med tema 1 - dekorfärg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5" autoAdjust="0"/>
    <p:restoredTop sz="83000" autoAdjust="0"/>
  </p:normalViewPr>
  <p:slideViewPr>
    <p:cSldViewPr>
      <p:cViewPr>
        <p:scale>
          <a:sx n="70" d="100"/>
          <a:sy n="70" d="100"/>
        </p:scale>
        <p:origin x="-2166" y="-5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67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53E9B5-B5DE-45FF-BEEC-1C2142E58C9A}" type="datetimeFigureOut">
              <a:rPr lang="sv-SE" smtClean="0"/>
              <a:pPr/>
              <a:t>2012-10-15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3DAB7F-DA66-403E-A458-DAD2B9E9B85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7407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DAB7F-DA66-403E-A458-DAD2B9E9B854}" type="slidenum">
              <a:rPr lang="sv-SE" smtClean="0"/>
              <a:pPr/>
              <a:t>1</a:t>
            </a:fld>
            <a:endParaRPr lang="sv-SE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DAB7F-DA66-403E-A458-DAD2B9E9B854}" type="slidenum">
              <a:rPr lang="sv-SE" smtClean="0"/>
              <a:pPr/>
              <a:t>10</a:t>
            </a:fld>
            <a:endParaRPr lang="sv-S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DAB7F-DA66-403E-A458-DAD2B9E9B854}" type="slidenum">
              <a:rPr lang="sv-SE" smtClean="0"/>
              <a:pPr/>
              <a:t>11</a:t>
            </a:fld>
            <a:endParaRPr lang="sv-S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B4D93-9EED-46C5-965A-0C4C94BC694C}" type="slidenum">
              <a:rPr lang="sv-SE" smtClean="0"/>
              <a:pPr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54354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="1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B4D93-9EED-46C5-965A-0C4C94BC694C}" type="slidenum">
              <a:rPr lang="sv-SE" smtClean="0"/>
              <a:pPr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79802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DAB7F-DA66-403E-A458-DAD2B9E9B854}" type="slidenum">
              <a:rPr lang="sv-SE" smtClean="0"/>
              <a:pPr/>
              <a:t>14</a:t>
            </a:fld>
            <a:endParaRPr lang="sv-S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DAB7F-DA66-403E-A458-DAD2B9E9B854}" type="slidenum">
              <a:rPr lang="sv-SE" smtClean="0"/>
              <a:pPr/>
              <a:t>15</a:t>
            </a:fld>
            <a:endParaRPr lang="sv-S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SE" dirty="0" smtClean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DAB7F-DA66-403E-A458-DAD2B9E9B854}" type="slidenum">
              <a:rPr lang="sv-SE" smtClean="0"/>
              <a:pPr/>
              <a:t>16</a:t>
            </a:fld>
            <a:endParaRPr lang="sv-SE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DAB7F-DA66-403E-A458-DAD2B9E9B854}" type="slidenum">
              <a:rPr lang="sv-SE" smtClean="0"/>
              <a:pPr/>
              <a:t>17</a:t>
            </a:fld>
            <a:endParaRPr lang="sv-SE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DAB7F-DA66-403E-A458-DAD2B9E9B854}" type="slidenum">
              <a:rPr lang="sv-SE" smtClean="0"/>
              <a:pPr/>
              <a:t>18</a:t>
            </a:fld>
            <a:endParaRPr lang="sv-SE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DAB7F-DA66-403E-A458-DAD2B9E9B854}" type="slidenum">
              <a:rPr lang="sv-SE" smtClean="0"/>
              <a:pPr/>
              <a:t>19</a:t>
            </a:fld>
            <a:endParaRPr 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B4D93-9EED-46C5-965A-0C4C94BC694C}" type="slidenum">
              <a:rPr lang="sv-SE" smtClean="0"/>
              <a:pPr/>
              <a:t>2</a:t>
            </a:fld>
            <a:endParaRPr lang="sv-S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DAB7F-DA66-403E-A458-DAD2B9E9B854}" type="slidenum">
              <a:rPr lang="sv-SE" smtClean="0"/>
              <a:pPr/>
              <a:t>20</a:t>
            </a:fld>
            <a:endParaRPr lang="sv-S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DAB7F-DA66-403E-A458-DAD2B9E9B854}" type="slidenum">
              <a:rPr lang="sv-SE" smtClean="0"/>
              <a:pPr/>
              <a:t>21</a:t>
            </a:fld>
            <a:endParaRPr lang="sv-SE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DAB7F-DA66-403E-A458-DAD2B9E9B854}" type="slidenum">
              <a:rPr lang="sv-SE" smtClean="0"/>
              <a:pPr/>
              <a:t>22</a:t>
            </a:fld>
            <a:endParaRPr lang="sv-S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DAB7F-DA66-403E-A458-DAD2B9E9B854}" type="slidenum">
              <a:rPr lang="sv-SE" smtClean="0"/>
              <a:pPr/>
              <a:t>23</a:t>
            </a:fld>
            <a:endParaRPr lang="sv-S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DAB7F-DA66-403E-A458-DAD2B9E9B854}" type="slidenum">
              <a:rPr lang="sv-SE" smtClean="0"/>
              <a:pPr/>
              <a:t>24</a:t>
            </a:fld>
            <a:endParaRPr lang="sv-S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baseline="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A135D4-3171-4A7D-9166-C0D2E276076C}" type="slidenum">
              <a:rPr lang="sv-SE" smtClean="0"/>
              <a:pPr/>
              <a:t>25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396258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DAB7F-DA66-403E-A458-DAD2B9E9B854}" type="slidenum">
              <a:rPr lang="sv-SE" smtClean="0"/>
              <a:pPr/>
              <a:t>26</a:t>
            </a:fld>
            <a:endParaRPr lang="sv-S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B4D93-9EED-46C5-965A-0C4C94BC694C}" type="slidenum">
              <a:rPr lang="sv-SE" smtClean="0"/>
              <a:pPr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82725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B4D93-9EED-46C5-965A-0C4C94BC694C}" type="slidenum">
              <a:rPr lang="sv-SE" smtClean="0"/>
              <a:pPr/>
              <a:t>4</a:t>
            </a:fld>
            <a:endParaRPr lang="sv-S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5E88EF-4253-4857-8E37-B88F0CECBD20}" type="slidenum">
              <a:rPr lang="sv-SE"/>
              <a:pPr/>
              <a:t>5</a:t>
            </a:fld>
            <a:endParaRPr lang="sv-SE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="1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B4D93-9EED-46C5-965A-0C4C94BC694C}" type="slidenum">
              <a:rPr lang="sv-SE" smtClean="0"/>
              <a:pPr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16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B4D93-9EED-46C5-965A-0C4C94BC694C}" type="slidenum">
              <a:rPr lang="sv-SE" smtClean="0"/>
              <a:pPr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93953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DAB7F-DA66-403E-A458-DAD2B9E9B854}" type="slidenum">
              <a:rPr lang="sv-SE" smtClean="0"/>
              <a:pPr/>
              <a:t>8</a:t>
            </a:fld>
            <a:endParaRPr lang="sv-S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DAB7F-DA66-403E-A458-DAD2B9E9B854}" type="slidenum">
              <a:rPr lang="sv-SE" smtClean="0"/>
              <a:pPr/>
              <a:t>9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B0241-D2A2-451C-A164-AA0E68ACCE96}" type="datetime1">
              <a:rPr lang="sv-SE" smtClean="0"/>
              <a:t>2012-10-15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50D2-FDB1-4CBF-9823-518A6B5F036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DF44B-0FBF-40C4-9C43-59FC9866BC81}" type="datetime1">
              <a:rPr lang="sv-SE" smtClean="0"/>
              <a:t>2012-10-15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50D2-FDB1-4CBF-9823-518A6B5F036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9035-A292-4636-9A3F-3068FFCCCBC7}" type="datetime1">
              <a:rPr lang="sv-SE" smtClean="0"/>
              <a:t>2012-10-15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50D2-FDB1-4CBF-9823-518A6B5F036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BC5A6-C7FA-4EBC-B70C-1726BB55DA5F}" type="datetime1">
              <a:rPr lang="sv-SE" smtClean="0"/>
              <a:t>2012-10-15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50D2-FDB1-4CBF-9823-518A6B5F036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47DF-B6E8-4F92-9051-0DC2764F7C69}" type="datetime1">
              <a:rPr lang="sv-SE" smtClean="0"/>
              <a:t>2012-10-15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50D2-FDB1-4CBF-9823-518A6B5F036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F196D-518E-4689-BE2C-2FCC7F59E2CF}" type="datetime1">
              <a:rPr lang="sv-SE" smtClean="0"/>
              <a:t>2012-10-15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50D2-FDB1-4CBF-9823-518A6B5F036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69966-8086-458F-9A6F-C113A4ED3FFA}" type="datetime1">
              <a:rPr lang="sv-SE" smtClean="0"/>
              <a:t>2012-10-15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50D2-FDB1-4CBF-9823-518A6B5F036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75D8-5780-4BFB-A608-60DF9947D916}" type="datetime1">
              <a:rPr lang="sv-SE" smtClean="0"/>
              <a:t>2012-10-15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50D2-FDB1-4CBF-9823-518A6B5F036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276A-7EAE-4A80-B4AC-4BD3C78A410D}" type="datetime1">
              <a:rPr lang="sv-SE" smtClean="0"/>
              <a:t>2012-10-15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50D2-FDB1-4CBF-9823-518A6B5F036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6FD7-0A96-434C-BB3A-B1631398A207}" type="datetime1">
              <a:rPr lang="sv-SE" smtClean="0"/>
              <a:t>2012-10-15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50D2-FDB1-4CBF-9823-518A6B5F036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8742-A02D-48CB-9B1B-0F55E37CCF39}" type="datetime1">
              <a:rPr lang="sv-SE" smtClean="0"/>
              <a:t>2012-10-15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50D2-FDB1-4CBF-9823-518A6B5F036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CDAD0-4E55-460C-AAAD-7452EAAC8220}" type="datetime1">
              <a:rPr lang="sv-SE" smtClean="0"/>
              <a:t>2012-10-15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D50D2-FDB1-4CBF-9823-518A6B5F036E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sv-SE" b="1" dirty="0" smtClean="0"/>
              <a:t>Högskolebiblioteket och handledning på studentens initiativ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sv-SE" sz="2400" dirty="0" smtClean="0"/>
              <a:t>Ib Lundgren</a:t>
            </a:r>
          </a:p>
          <a:p>
            <a:pPr algn="l"/>
            <a:r>
              <a:rPr lang="sv-SE" sz="2400" dirty="0" smtClean="0"/>
              <a:t>Bibliotek &amp; IT</a:t>
            </a:r>
          </a:p>
          <a:p>
            <a:pPr algn="l"/>
            <a:r>
              <a:rPr lang="sv-SE" sz="2400" dirty="0" smtClean="0"/>
              <a:t>Malmö Högskola</a:t>
            </a:r>
            <a:endParaRPr lang="sv-S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dirty="0" smtClean="0"/>
              <a:t>Var i ISP befinner sig studenten vid handledningstillfället? 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467547" y="1700814"/>
          <a:ext cx="8136902" cy="4176457"/>
        </p:xfrm>
        <a:graphic>
          <a:graphicData uri="http://schemas.openxmlformats.org/drawingml/2006/table">
            <a:tbl>
              <a:tblPr/>
              <a:tblGrid>
                <a:gridCol w="1335181"/>
                <a:gridCol w="492990"/>
                <a:gridCol w="492990"/>
                <a:gridCol w="492990"/>
                <a:gridCol w="492990"/>
                <a:gridCol w="677860"/>
                <a:gridCol w="508397"/>
                <a:gridCol w="754891"/>
                <a:gridCol w="492990"/>
                <a:gridCol w="585426"/>
                <a:gridCol w="600831"/>
                <a:gridCol w="716376"/>
                <a:gridCol w="492990"/>
              </a:tblGrid>
              <a:tr h="218218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ISP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Initiation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Selection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Exploration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Formulation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Collection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Presentation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23557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Antal handledningar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1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1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1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1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1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1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1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1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1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1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1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1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1D5"/>
                    </a:solidFill>
                  </a:tcPr>
                </a:tc>
              </a:tr>
              <a:tr h="223795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Nyckelbegrepp</a:t>
                      </a:r>
                      <a:endParaRPr lang="sv-SE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Före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Efter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Före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Efter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Före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Efter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Före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Efter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Före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Efter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Före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Efter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3557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sökord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3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3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8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8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AC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AC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3557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sökingångar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3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3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8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8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AC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AC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3557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sökteknik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3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3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8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8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AC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AC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3557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vetenskapligt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3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3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8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8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AC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AC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3557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relevans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3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3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8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8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AC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AC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3557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för_mycket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3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3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8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8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AC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AC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18218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för_lite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3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3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8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8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AC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AC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18218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materialtyp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3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3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8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8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AC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AC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3557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dokumentanskaffning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3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3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8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8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AC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AC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3557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proaktiv_strategi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3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3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8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8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AC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AC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3557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hjälplöshet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3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3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8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8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AC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AC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3557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studieverkstad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3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3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8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8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AC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AC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3557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handledare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3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3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8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8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AC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AC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3557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bekräftelse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3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3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8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8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AC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AC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3557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3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3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8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C8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AC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AC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F4D90-4B91-447E-9AD5-7ADAAF6F3E3C}" type="datetime1">
              <a:rPr lang="sv-SE" smtClean="0"/>
              <a:t>2012-10-15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defTabSz="914309">
              <a:spcBef>
                <a:spcPts val="0"/>
              </a:spcBef>
              <a:defRPr/>
            </a:pPr>
            <a:r>
              <a:rPr lang="sv-SE" i="1" dirty="0"/>
              <a:t/>
            </a:r>
            <a:br>
              <a:rPr lang="sv-SE" i="1" dirty="0"/>
            </a:br>
            <a:r>
              <a:rPr lang="sv-SE" dirty="0"/>
              <a:t>Initiation</a:t>
            </a:r>
            <a:r>
              <a:rPr lang="sv-SE" i="1" dirty="0"/>
              <a:t/>
            </a:r>
            <a:br>
              <a:rPr lang="sv-SE" i="1" dirty="0"/>
            </a:b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b="1" dirty="0"/>
              <a:t>det finns ett informationsbehov</a:t>
            </a:r>
            <a:r>
              <a:rPr lang="sv-SE" dirty="0"/>
              <a:t>, förberedande för att välja ämne. </a:t>
            </a:r>
            <a:endParaRPr lang="sv-SE" dirty="0" smtClean="0"/>
          </a:p>
          <a:p>
            <a:r>
              <a:rPr lang="sv-SE" dirty="0" smtClean="0"/>
              <a:t>Osäkerhet </a:t>
            </a:r>
            <a:r>
              <a:rPr lang="sv-SE" dirty="0"/>
              <a:t>(tolererar osäkerheten!). </a:t>
            </a:r>
            <a:endParaRPr lang="sv-SE" dirty="0" smtClean="0"/>
          </a:p>
          <a:p>
            <a:r>
              <a:rPr lang="sv-SE" dirty="0" smtClean="0"/>
              <a:t>Funderar </a:t>
            </a:r>
            <a:r>
              <a:rPr lang="sv-SE" dirty="0"/>
              <a:t>över möjliga ämnen. </a:t>
            </a:r>
            <a:r>
              <a:rPr lang="sv-SE" dirty="0" err="1" smtClean="0"/>
              <a:t>Browsar</a:t>
            </a:r>
            <a:r>
              <a:rPr lang="sv-SE" dirty="0" smtClean="0"/>
              <a:t>, talar </a:t>
            </a:r>
            <a:r>
              <a:rPr lang="sv-SE" dirty="0"/>
              <a:t>med andra (främst informella </a:t>
            </a:r>
            <a:r>
              <a:rPr lang="sv-SE" dirty="0" err="1"/>
              <a:t>mediators</a:t>
            </a:r>
            <a:r>
              <a:rPr lang="sv-SE" dirty="0"/>
              <a:t>) </a:t>
            </a:r>
            <a:endParaRPr lang="sv-SE" dirty="0" smtClean="0"/>
          </a:p>
          <a:p>
            <a:r>
              <a:rPr lang="sv-SE" dirty="0" smtClean="0"/>
              <a:t>”jag </a:t>
            </a:r>
            <a:r>
              <a:rPr lang="sv-SE" dirty="0"/>
              <a:t>vet inte hur jag ska </a:t>
            </a:r>
            <a:r>
              <a:rPr lang="sv-SE" dirty="0" smtClean="0"/>
              <a:t>börja” -  </a:t>
            </a:r>
            <a:r>
              <a:rPr lang="sv-SE" dirty="0"/>
              <a:t>osäkerhet kring uppgiften, vad krävs av </a:t>
            </a:r>
            <a:r>
              <a:rPr lang="sv-SE" dirty="0" smtClean="0"/>
              <a:t>mig? </a:t>
            </a:r>
          </a:p>
          <a:p>
            <a:pPr marL="0" indent="0">
              <a:buNone/>
            </a:pPr>
            <a:endParaRPr lang="sv-SE" dirty="0" smtClean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CF6BC-3C88-42F2-9F88-E2F929A92453}" type="datetime1">
              <a:rPr lang="sv-SE" smtClean="0">
                <a:solidFill>
                  <a:schemeClr val="tx1">
                    <a:lumMod val="75000"/>
                  </a:schemeClr>
                </a:solidFill>
              </a:rPr>
              <a:t>2012-10-15</a:t>
            </a:fld>
            <a:endParaRPr lang="sv-SE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5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dirty="0"/>
              <a:t>Collection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b="1" dirty="0"/>
              <a:t>Samla information kopplat till det fokuserade/avgränsade ämnet</a:t>
            </a:r>
            <a:r>
              <a:rPr lang="sv-SE" dirty="0"/>
              <a:t>. Allmän information om ämnet inte längre viktigt. Söker </a:t>
            </a:r>
            <a:r>
              <a:rPr lang="sv-SE" dirty="0" smtClean="0"/>
              <a:t>specifik </a:t>
            </a:r>
            <a:r>
              <a:rPr lang="sv-SE" dirty="0"/>
              <a:t>information. Grundligare </a:t>
            </a:r>
            <a:r>
              <a:rPr lang="sv-SE" dirty="0" smtClean="0"/>
              <a:t>informationssökning.</a:t>
            </a:r>
          </a:p>
          <a:p>
            <a:r>
              <a:rPr lang="sv-SE" dirty="0" smtClean="0"/>
              <a:t>Interaktion </a:t>
            </a:r>
            <a:r>
              <a:rPr lang="sv-SE" dirty="0"/>
              <a:t>mellan </a:t>
            </a:r>
            <a:r>
              <a:rPr lang="sv-SE" dirty="0" err="1"/>
              <a:t>system/mediator</a:t>
            </a:r>
            <a:r>
              <a:rPr lang="sv-SE" dirty="0"/>
              <a:t> och användare fungerar som bäst. </a:t>
            </a:r>
            <a:endParaRPr lang="sv-SE" dirty="0">
              <a:solidFill>
                <a:schemeClr val="tx1">
                  <a:lumMod val="75000"/>
                </a:schemeClr>
              </a:solidFill>
            </a:endParaRP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EE6C7-90E0-4BFA-B232-A054C31BD8DA}" type="datetime1">
              <a:rPr lang="sv-SE" smtClean="0">
                <a:solidFill>
                  <a:schemeClr val="tx1">
                    <a:lumMod val="75000"/>
                  </a:schemeClr>
                </a:solidFill>
              </a:rPr>
              <a:t>2012-10-15</a:t>
            </a:fld>
            <a:endParaRPr lang="sv-SE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35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sv-SE" sz="4000" dirty="0" smtClean="0"/>
              <a:t>Vilka svårigheter identifierar bibliotekarien att studenter har?</a:t>
            </a:r>
            <a:endParaRPr lang="sv-SE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5CD5F-B298-4C0E-A152-9CA80182897B}" type="datetime1">
              <a:rPr lang="sv-SE" smtClean="0"/>
              <a:t>2012-10-15</a:t>
            </a:fld>
            <a:endParaRPr lang="sv-SE"/>
          </a:p>
        </p:txBody>
      </p:sp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1907704" y="1905000"/>
          <a:ext cx="4896544" cy="4541520"/>
        </p:xfrm>
        <a:graphic>
          <a:graphicData uri="http://schemas.openxmlformats.org/drawingml/2006/table">
            <a:tbl>
              <a:tblPr>
                <a:tableStyleId>{E929F9F4-4A8F-4326-A1B4-22849713DDAB}</a:tableStyleId>
              </a:tblPr>
              <a:tblGrid>
                <a:gridCol w="2283682"/>
                <a:gridCol w="2612862"/>
              </a:tblGrid>
              <a:tr h="266269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u="none" strike="noStrike" dirty="0"/>
                        <a:t>Taggar efter</a:t>
                      </a:r>
                      <a:endParaRPr lang="sv-SE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u="none" strike="noStrike" dirty="0"/>
                        <a:t>Förekommer antal gånger</a:t>
                      </a:r>
                      <a:endParaRPr lang="sv-SE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lumOff val="15000"/>
                      </a:schemeClr>
                    </a:solidFill>
                  </a:tcPr>
                </a:tc>
              </a:tr>
              <a:tr h="266269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u="none" strike="noStrike" dirty="0"/>
                        <a:t>Sökingångar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u="none" strike="noStrike"/>
                        <a:t>38</a:t>
                      </a:r>
                      <a:endParaRPr lang="sv-S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lumOff val="15000"/>
                      </a:schemeClr>
                    </a:solidFill>
                  </a:tcPr>
                </a:tc>
              </a:tr>
              <a:tr h="266269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u="none" strike="noStrike" dirty="0"/>
                        <a:t>Sökord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u="none" strike="noStrike"/>
                        <a:t>37</a:t>
                      </a:r>
                      <a:endParaRPr lang="sv-S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lumOff val="15000"/>
                      </a:schemeClr>
                    </a:solidFill>
                  </a:tcPr>
                </a:tc>
              </a:tr>
              <a:tr h="266269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u="none" strike="noStrike" dirty="0"/>
                        <a:t>Sökteknik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u="none" strike="noStrike"/>
                        <a:t>27</a:t>
                      </a:r>
                      <a:endParaRPr lang="sv-S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lumOff val="15000"/>
                      </a:schemeClr>
                    </a:solidFill>
                  </a:tcPr>
                </a:tc>
              </a:tr>
              <a:tr h="266269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u="none" strike="noStrike"/>
                        <a:t>Vetenskapligt</a:t>
                      </a:r>
                      <a:endParaRPr lang="sv-S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u="none" strike="noStrike" dirty="0"/>
                        <a:t>24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lumOff val="15000"/>
                      </a:schemeClr>
                    </a:solidFill>
                  </a:tcPr>
                </a:tc>
              </a:tr>
              <a:tr h="266269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u="none" strike="noStrike" dirty="0"/>
                        <a:t>Relevans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u="none" strike="noStrike" dirty="0"/>
                        <a:t>13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lumOff val="15000"/>
                      </a:schemeClr>
                    </a:solidFill>
                  </a:tcPr>
                </a:tc>
              </a:tr>
              <a:tr h="266269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u="none" strike="noStrike"/>
                        <a:t>Proaktiv strategi</a:t>
                      </a:r>
                      <a:endParaRPr lang="sv-S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u="none" strike="noStrike"/>
                        <a:t>9</a:t>
                      </a:r>
                      <a:endParaRPr lang="sv-S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lumOff val="15000"/>
                      </a:schemeClr>
                    </a:solidFill>
                  </a:tcPr>
                </a:tc>
              </a:tr>
              <a:tr h="266269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u="none" strike="noStrike"/>
                        <a:t>Bekräftelse</a:t>
                      </a:r>
                      <a:endParaRPr lang="sv-S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u="none" strike="noStrike"/>
                        <a:t>9</a:t>
                      </a:r>
                      <a:endParaRPr lang="sv-S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lumOff val="15000"/>
                      </a:schemeClr>
                    </a:solidFill>
                  </a:tcPr>
                </a:tc>
              </a:tr>
              <a:tr h="266269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u="none" strike="noStrike"/>
                        <a:t>Handledare</a:t>
                      </a:r>
                      <a:endParaRPr lang="sv-S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u="none" strike="noStrike"/>
                        <a:t>8</a:t>
                      </a:r>
                      <a:endParaRPr lang="sv-S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lumOff val="15000"/>
                      </a:schemeClr>
                    </a:solidFill>
                  </a:tcPr>
                </a:tc>
              </a:tr>
              <a:tr h="266269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u="none" strike="noStrike"/>
                        <a:t>Dokumentanskaffning</a:t>
                      </a:r>
                      <a:endParaRPr lang="sv-S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u="none" strike="noStrike"/>
                        <a:t>8</a:t>
                      </a:r>
                      <a:endParaRPr lang="sv-S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lumOff val="15000"/>
                      </a:schemeClr>
                    </a:solidFill>
                  </a:tcPr>
                </a:tc>
              </a:tr>
              <a:tr h="266269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u="none" strike="noStrike"/>
                        <a:t>För lite</a:t>
                      </a:r>
                      <a:endParaRPr lang="sv-S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u="none" strike="noStrike"/>
                        <a:t>7</a:t>
                      </a:r>
                      <a:endParaRPr lang="sv-S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lumOff val="15000"/>
                      </a:schemeClr>
                    </a:solidFill>
                  </a:tcPr>
                </a:tc>
              </a:tr>
              <a:tr h="266269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u="none" strike="noStrike"/>
                        <a:t>Kunskapsöversikt</a:t>
                      </a:r>
                      <a:endParaRPr lang="sv-S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u="none" strike="noStrike"/>
                        <a:t>4</a:t>
                      </a:r>
                      <a:endParaRPr lang="sv-S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lumOff val="15000"/>
                      </a:schemeClr>
                    </a:solidFill>
                  </a:tcPr>
                </a:tc>
              </a:tr>
              <a:tr h="266269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u="none" strike="noStrike"/>
                        <a:t>Materialtyp</a:t>
                      </a:r>
                      <a:endParaRPr lang="sv-S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u="none" strike="noStrike"/>
                        <a:t>3</a:t>
                      </a:r>
                      <a:endParaRPr lang="sv-S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lumOff val="15000"/>
                      </a:schemeClr>
                    </a:solidFill>
                  </a:tcPr>
                </a:tc>
              </a:tr>
              <a:tr h="266269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u="none" strike="noStrike"/>
                        <a:t>Studieverkstad</a:t>
                      </a:r>
                      <a:endParaRPr lang="sv-S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u="none" strike="noStrike"/>
                        <a:t>2</a:t>
                      </a:r>
                      <a:endParaRPr lang="sv-S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lumOff val="15000"/>
                      </a:schemeClr>
                    </a:solidFill>
                  </a:tcPr>
                </a:tc>
              </a:tr>
              <a:tr h="266269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u="none" strike="noStrike"/>
                        <a:t>För mycket</a:t>
                      </a:r>
                      <a:endParaRPr lang="sv-S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u="none" strike="noStrike"/>
                        <a:t>1</a:t>
                      </a:r>
                      <a:endParaRPr lang="sv-S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lumOff val="15000"/>
                      </a:schemeClr>
                    </a:solidFill>
                  </a:tcPr>
                </a:tc>
              </a:tr>
              <a:tr h="266269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u="none" strike="noStrike"/>
                        <a:t>Hjälplöshet</a:t>
                      </a:r>
                      <a:endParaRPr lang="sv-S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u="none" strike="noStrike" dirty="0"/>
                        <a:t>1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lumOff val="1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</p:nvPr>
        </p:nvGraphicFramePr>
        <p:xfrm>
          <a:off x="971600" y="1988845"/>
          <a:ext cx="6889700" cy="3521220"/>
        </p:xfrm>
        <a:graphic>
          <a:graphicData uri="http://schemas.openxmlformats.org/drawingml/2006/table">
            <a:tbl>
              <a:tblPr/>
              <a:tblGrid>
                <a:gridCol w="1665094"/>
                <a:gridCol w="1754829"/>
                <a:gridCol w="1741535"/>
                <a:gridCol w="1728242"/>
              </a:tblGrid>
              <a:tr h="21239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Studentens</a:t>
                      </a:r>
                      <a:r>
                        <a:rPr lang="sv-SE" sz="11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problembeskrivning</a:t>
                      </a:r>
                      <a:endParaRPr lang="sv-SE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C1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Förekommer antal gånger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C1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Bibliotekariens</a:t>
                      </a:r>
                      <a:r>
                        <a:rPr lang="sv-SE" sz="11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problembeskrivning</a:t>
                      </a:r>
                      <a:endParaRPr lang="sv-SE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8E5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Förekommer antal gånger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8E5C"/>
                    </a:solidFill>
                  </a:tcPr>
                </a:tc>
              </a:tr>
              <a:tr h="21239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Relevans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Sökingångar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</a:tr>
              <a:tr h="21239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Vetenskapligt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Sökord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</a:tr>
              <a:tr h="21239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Proaktiv strategi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Sökteknik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</a:tr>
              <a:tr h="21239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För lite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Vetenskapligt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</a:tr>
              <a:tr h="21239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Sökord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Relevans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</a:tr>
              <a:tr h="21239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Sökteknik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Proaktiv strategi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</a:tr>
              <a:tr h="21239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Dokumentanskaffning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Bekräftelse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</a:tr>
              <a:tr h="21239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Sökingångar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Handledare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</a:tr>
              <a:tr h="21239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Handledare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Dokumentanskaffning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</a:tr>
              <a:tr h="21239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För mycket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För lite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</a:tr>
              <a:tr h="21239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Hjälplöshet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Materialtyp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</a:tr>
              <a:tr h="21239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Materialtyp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Studieverkstad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</a:tr>
              <a:tr h="21239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Studieverkstad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För mycket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</a:tr>
              <a:tr h="21239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Bekräftelse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Hjälplöshet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</a:tr>
              <a:tr h="21239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C1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C1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6A4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6A45"/>
                    </a:solidFill>
                  </a:tcPr>
                </a:tc>
              </a:tr>
            </a:tbl>
          </a:graphicData>
        </a:graphic>
      </p:graphicFrame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8BD0C-6CED-46FC-B584-26447D3C1557}" type="datetime1">
              <a:rPr lang="sv-SE" smtClean="0"/>
              <a:t>2012-10-15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Sökteknik Sökord Databaser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smtClean="0"/>
              <a:t>80 % av </a:t>
            </a:r>
            <a:r>
              <a:rPr lang="sv-SE" dirty="0" err="1" smtClean="0"/>
              <a:t>relevans-handledningarna</a:t>
            </a:r>
            <a:r>
              <a:rPr lang="sv-SE" dirty="0" smtClean="0"/>
              <a:t> beror (enligt bibliotekarien) egentligen på sökord, -teknik, -ingångar</a:t>
            </a:r>
          </a:p>
          <a:p>
            <a:r>
              <a:rPr lang="sv-SE" dirty="0" smtClean="0"/>
              <a:t>Studenterna vet inte var och hur de ska söka.</a:t>
            </a:r>
          </a:p>
          <a:p>
            <a:r>
              <a:rPr lang="sv-SE" dirty="0" smtClean="0"/>
              <a:t>De har svårt att bena ut ISP krävs ofta någon som kan hjälpa till att strukturera. </a:t>
            </a:r>
          </a:p>
          <a:p>
            <a:r>
              <a:rPr lang="sv-SE" dirty="0" smtClean="0"/>
              <a:t>Viss skillnad mellan olika akademiska discipliner</a:t>
            </a:r>
          </a:p>
          <a:p>
            <a:r>
              <a:rPr lang="sv-SE" dirty="0" smtClean="0"/>
              <a:t>Tvärvetenskapliga ämnen dominerar när det gäller problem med </a:t>
            </a:r>
            <a:r>
              <a:rPr lang="sv-SE" i="1" dirty="0" smtClean="0"/>
              <a:t>var</a:t>
            </a:r>
            <a:r>
              <a:rPr lang="sv-SE" dirty="0" smtClean="0"/>
              <a:t> man ska söka</a:t>
            </a:r>
          </a:p>
          <a:p>
            <a:endParaRPr lang="sv-SE" dirty="0" smtClean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80CDB-856D-47CE-9DA5-2C28030B1C08}" type="datetime1">
              <a:rPr lang="sv-SE" smtClean="0"/>
              <a:t>2012-10-15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Vetenskap &amp; forskning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Problem med vetenskapligt kan de uttrycka</a:t>
            </a:r>
          </a:p>
          <a:p>
            <a:r>
              <a:rPr lang="sv-SE" dirty="0" smtClean="0"/>
              <a:t>Lärarnas krav skiner igenom, de använder språk de inte förstår.</a:t>
            </a:r>
          </a:p>
          <a:p>
            <a:r>
              <a:rPr lang="sv-SE" dirty="0" smtClean="0"/>
              <a:t>Studenter som fått backning bokar handledning</a:t>
            </a:r>
          </a:p>
          <a:p>
            <a:r>
              <a:rPr lang="sv-SE" dirty="0" smtClean="0"/>
              <a:t>Forskningsanknytning tidigt i studierna när studenterna saknar ämneskunskap för att kunna söka.</a:t>
            </a:r>
          </a:p>
          <a:p>
            <a:r>
              <a:rPr lang="sv-SE" dirty="0" smtClean="0"/>
              <a:t>Informationssökning inget egenvärde utan för lösa en uppgift. Viktigt hur man utformar uppgifterna så att inte mening går förlorad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2038-D514-4694-9510-6EAA17E29E56}" type="datetime1">
              <a:rPr lang="sv-SE" smtClean="0"/>
              <a:t>2012-10-15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dirty="0" err="1" smtClean="0"/>
              <a:t>Zone</a:t>
            </a:r>
            <a:r>
              <a:rPr lang="sv-SE" dirty="0" smtClean="0"/>
              <a:t> of intervention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Initiation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Upplever att de inte hittar något relevant, eller så har de inget problem  och bokar för säkerhets skull</a:t>
            </a:r>
          </a:p>
          <a:p>
            <a:r>
              <a:rPr lang="sv-SE" dirty="0" smtClean="0"/>
              <a:t>Hjälp med främst sökingångar, men även med sökord. Introduktion!</a:t>
            </a:r>
          </a:p>
          <a:p>
            <a:r>
              <a:rPr lang="sv-SE" dirty="0" smtClean="0"/>
              <a:t>Även proaktiva studenter som behöver bekräftelse på att de gör rätt</a:t>
            </a:r>
          </a:p>
          <a:p>
            <a:r>
              <a:rPr lang="sv-SE" dirty="0" smtClean="0"/>
              <a:t>Poängtera att osäkerhet är naturligt.</a:t>
            </a:r>
          </a:p>
          <a:p>
            <a:r>
              <a:rPr lang="sv-SE" dirty="0" smtClean="0"/>
              <a:t>Krävs en handledning?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 smtClean="0"/>
              <a:t>Collection</a:t>
            </a: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v-SE" dirty="0" smtClean="0"/>
              <a:t>Upplever att de hittar för lite, inget relevant, har svårt med vetenskapligt material.</a:t>
            </a:r>
          </a:p>
          <a:p>
            <a:r>
              <a:rPr lang="sv-SE" dirty="0" smtClean="0"/>
              <a:t>Hjälp med främst sökord, följt av sökingångar och sökteknik.</a:t>
            </a:r>
          </a:p>
          <a:p>
            <a:r>
              <a:rPr lang="sv-SE" dirty="0" smtClean="0"/>
              <a:t>Avancerad sökteknik</a:t>
            </a:r>
          </a:p>
          <a:p>
            <a:r>
              <a:rPr lang="sv-SE" dirty="0" smtClean="0"/>
              <a:t>Vi vill gärna träffa studenten som är här</a:t>
            </a:r>
          </a:p>
        </p:txBody>
      </p:sp>
      <p:sp>
        <p:nvSpPr>
          <p:cNvPr id="7" name="textruta 6"/>
          <p:cNvSpPr txBox="1"/>
          <p:nvPr/>
        </p:nvSpPr>
        <p:spPr>
          <a:xfrm>
            <a:off x="899592" y="5877272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200" dirty="0" smtClean="0"/>
              <a:t>Samma problem - olika stöd.</a:t>
            </a:r>
            <a:endParaRPr lang="sv-SE" sz="3200" dirty="0"/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9514-4D4A-4AD4-81D0-CEBB655156EE}" type="datetime1">
              <a:rPr lang="sv-SE" smtClean="0"/>
              <a:t>2012-10-15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dirty="0" err="1" smtClean="0"/>
              <a:t>Högskolebibliotekets</a:t>
            </a:r>
            <a:r>
              <a:rPr lang="en-GB" dirty="0" smtClean="0"/>
              <a:t> roll </a:t>
            </a:r>
            <a:r>
              <a:rPr lang="en-GB" dirty="0" err="1" smtClean="0"/>
              <a:t>i</a:t>
            </a:r>
            <a:r>
              <a:rPr lang="en-GB" dirty="0" smtClean="0"/>
              <a:t> en </a:t>
            </a:r>
            <a:r>
              <a:rPr lang="en-GB" dirty="0" err="1" smtClean="0"/>
              <a:t>inkluderande</a:t>
            </a:r>
            <a:r>
              <a:rPr lang="en-GB" dirty="0" smtClean="0"/>
              <a:t> </a:t>
            </a:r>
            <a:r>
              <a:rPr lang="en-GB" dirty="0" err="1" smtClean="0"/>
              <a:t>lärandemiljö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err="1" smtClean="0"/>
              <a:t>Ett</a:t>
            </a:r>
            <a:r>
              <a:rPr lang="en-GB" sz="2800" dirty="0" smtClean="0"/>
              <a:t> </a:t>
            </a:r>
            <a:r>
              <a:rPr lang="en-GB" sz="2800" dirty="0" err="1" smtClean="0"/>
              <a:t>tvåårigt</a:t>
            </a:r>
            <a:r>
              <a:rPr lang="en-GB" sz="2800" dirty="0" smtClean="0"/>
              <a:t> </a:t>
            </a:r>
            <a:r>
              <a:rPr lang="en-GB" sz="2800" dirty="0" err="1" smtClean="0"/>
              <a:t>projekt</a:t>
            </a:r>
            <a:r>
              <a:rPr lang="en-GB" sz="2800" dirty="0" smtClean="0"/>
              <a:t> </a:t>
            </a:r>
            <a:r>
              <a:rPr lang="en-GB" sz="2800" dirty="0" err="1" smtClean="0"/>
              <a:t>på</a:t>
            </a:r>
            <a:r>
              <a:rPr lang="en-GB" sz="2800" dirty="0" smtClean="0"/>
              <a:t> </a:t>
            </a:r>
            <a:r>
              <a:rPr lang="en-GB" sz="2800" dirty="0" err="1" smtClean="0"/>
              <a:t>högskolebiblioteket</a:t>
            </a:r>
            <a:r>
              <a:rPr lang="en-GB" sz="2800" dirty="0" smtClean="0"/>
              <a:t> </a:t>
            </a:r>
            <a:r>
              <a:rPr lang="en-GB" sz="2800" dirty="0" err="1" smtClean="0"/>
              <a:t>som</a:t>
            </a:r>
            <a:r>
              <a:rPr lang="en-GB" sz="2800" dirty="0" smtClean="0"/>
              <a:t> </a:t>
            </a:r>
            <a:r>
              <a:rPr lang="en-GB" sz="2800" dirty="0" err="1" smtClean="0"/>
              <a:t>syftar</a:t>
            </a:r>
            <a:r>
              <a:rPr lang="en-GB" sz="2800" dirty="0" smtClean="0"/>
              <a:t> till </a:t>
            </a:r>
            <a:r>
              <a:rPr lang="en-GB" sz="2800" dirty="0" err="1" smtClean="0"/>
              <a:t>att</a:t>
            </a:r>
            <a:r>
              <a:rPr lang="en-GB" sz="2800" dirty="0" smtClean="0"/>
              <a:t>:</a:t>
            </a:r>
            <a:br>
              <a:rPr lang="en-GB" sz="2800" dirty="0" smtClean="0"/>
            </a:br>
            <a:endParaRPr lang="en-GB" sz="2800" dirty="0" smtClean="0"/>
          </a:p>
          <a:p>
            <a:pPr lvl="0"/>
            <a:r>
              <a:rPr lang="sv-SE" sz="2200" dirty="0" smtClean="0"/>
              <a:t>öka </a:t>
            </a:r>
            <a:r>
              <a:rPr lang="sv-SE" sz="2200" dirty="0"/>
              <a:t>kunskapen och medvetenheten om breddad rekrytering, vidgat deltagande och retention bland bibliotekspersonalen</a:t>
            </a:r>
          </a:p>
          <a:p>
            <a:pPr lvl="0"/>
            <a:r>
              <a:rPr lang="sv-SE" sz="2200" dirty="0" smtClean="0"/>
              <a:t>tydliggöra </a:t>
            </a:r>
            <a:r>
              <a:rPr lang="sv-SE" sz="2200" dirty="0"/>
              <a:t>bibliotekariens roll i en inkluderande lärandemiljö</a:t>
            </a:r>
          </a:p>
          <a:p>
            <a:pPr lvl="0"/>
            <a:r>
              <a:rPr lang="sv-SE" sz="2400" dirty="0" smtClean="0"/>
              <a:t>fördjupa våra kunskaper </a:t>
            </a:r>
            <a:r>
              <a:rPr lang="sv-SE" sz="2400" dirty="0"/>
              <a:t>om </a:t>
            </a:r>
            <a:r>
              <a:rPr lang="sv-SE" sz="2400" dirty="0" smtClean="0"/>
              <a:t>studenternas </a:t>
            </a:r>
            <a:r>
              <a:rPr lang="sv-SE" sz="2400" dirty="0"/>
              <a:t>informationssökningsprocess </a:t>
            </a:r>
            <a:r>
              <a:rPr lang="sv-SE" sz="2400" dirty="0" smtClean="0"/>
              <a:t>och utifrån detta utveckla metoder </a:t>
            </a:r>
            <a:r>
              <a:rPr lang="sv-SE" sz="2400" dirty="0"/>
              <a:t>och former för biblioteksintroduktioner, </a:t>
            </a:r>
            <a:r>
              <a:rPr lang="sv-SE" sz="2400" dirty="0" smtClean="0"/>
              <a:t>handledning och undervisning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6EBA-9E7A-41D4-8D6D-0C42CF8F8C6A}" type="datetime1">
              <a:rPr lang="sv-SE" smtClean="0">
                <a:solidFill>
                  <a:schemeClr val="tx1">
                    <a:lumMod val="75000"/>
                  </a:schemeClr>
                </a:solidFill>
              </a:rPr>
              <a:t>2012-10-15</a:t>
            </a:fld>
            <a:endParaRPr lang="sv-SE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730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sv-SE" dirty="0" smtClean="0"/>
              <a:t>Hur ser relationen mellan studentens och bibliotekariens problembeskrivning ut? </a:t>
            </a:r>
            <a:br>
              <a:rPr lang="sv-SE" dirty="0" smtClean="0"/>
            </a:b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dirty="0" smtClean="0"/>
              <a:t>Nyckelbegreppen</a:t>
            </a:r>
            <a:endParaRPr lang="sv-SE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</p:nvPr>
        </p:nvGraphicFramePr>
        <p:xfrm>
          <a:off x="971600" y="1988845"/>
          <a:ext cx="6889700" cy="3521220"/>
        </p:xfrm>
        <a:graphic>
          <a:graphicData uri="http://schemas.openxmlformats.org/drawingml/2006/table">
            <a:tbl>
              <a:tblPr/>
              <a:tblGrid>
                <a:gridCol w="1665094"/>
                <a:gridCol w="1754829"/>
                <a:gridCol w="1741535"/>
                <a:gridCol w="1728242"/>
              </a:tblGrid>
              <a:tr h="21239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Studentens</a:t>
                      </a:r>
                      <a:r>
                        <a:rPr lang="sv-SE" sz="11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problembeskrivning</a:t>
                      </a:r>
                      <a:endParaRPr lang="sv-SE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C1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Förekommer antal gånger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C1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Bibliotekariens</a:t>
                      </a:r>
                      <a:r>
                        <a:rPr lang="sv-SE" sz="11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problembeskrivning</a:t>
                      </a:r>
                      <a:endParaRPr lang="sv-SE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8E5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Förekommer antal gånger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8E5C"/>
                    </a:solidFill>
                  </a:tcPr>
                </a:tc>
              </a:tr>
              <a:tr h="21239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Relevans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Sökingångar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</a:tr>
              <a:tr h="21239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Vetenskapligt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Sökord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</a:tr>
              <a:tr h="21239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Proaktiv strategi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Sökteknik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</a:tr>
              <a:tr h="21239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För lite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Vetenskapligt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</a:tr>
              <a:tr h="21239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Sökord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Relevans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</a:tr>
              <a:tr h="21239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Sökteknik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Proaktiv strategi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</a:tr>
              <a:tr h="21239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Dokumentanskaffning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Bekräftelse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</a:tr>
              <a:tr h="21239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Sökingångar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Handledare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</a:tr>
              <a:tr h="21239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Handledare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Dokumentanskaffning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</a:tr>
              <a:tr h="21239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För mycket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För lite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</a:tr>
              <a:tr h="21239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Hjälplöshet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Materialtyp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</a:tr>
              <a:tr h="21239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Materialtyp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Studieverkstad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</a:tr>
              <a:tr h="21239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Studieverkstad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För mycket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</a:tr>
              <a:tr h="21239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Bekräftelse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Hjälplöshet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BD"/>
                    </a:solidFill>
                  </a:tcPr>
                </a:tc>
              </a:tr>
              <a:tr h="21239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C1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C1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6A4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6A45"/>
                    </a:solidFill>
                  </a:tcPr>
                </a:tc>
              </a:tr>
            </a:tbl>
          </a:graphicData>
        </a:graphic>
      </p:graphicFrame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8BD0C-6CED-46FC-B584-26447D3C1557}" type="datetime1">
              <a:rPr lang="sv-SE" smtClean="0"/>
              <a:t>2012-10-15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dirty="0" smtClean="0"/>
              <a:t>Korrespondens</a:t>
            </a:r>
            <a:endParaRPr lang="sv-SE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2411759" y="1628797"/>
          <a:ext cx="4032448" cy="3888439"/>
        </p:xfrm>
        <a:graphic>
          <a:graphicData uri="http://schemas.openxmlformats.org/drawingml/2006/table">
            <a:tbl>
              <a:tblPr/>
              <a:tblGrid>
                <a:gridCol w="2002703"/>
                <a:gridCol w="1239958"/>
                <a:gridCol w="789787"/>
              </a:tblGrid>
              <a:tr h="6460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Problembeskrivningarna korresponderar</a:t>
                      </a:r>
                      <a:endParaRPr lang="sv-S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Antal gånger</a:t>
                      </a:r>
                      <a:endParaRPr lang="sv-S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Procent</a:t>
                      </a:r>
                      <a:endParaRPr lang="sv-S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  <a:tr h="3351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Vetenskapligt</a:t>
                      </a:r>
                      <a:endParaRPr lang="sv-S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13</a:t>
                      </a:r>
                      <a:endParaRPr lang="sv-S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33%</a:t>
                      </a:r>
                      <a:endParaRPr lang="sv-S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230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Studieverkstad</a:t>
                      </a:r>
                      <a:endParaRPr lang="sv-S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sv-S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33%</a:t>
                      </a:r>
                      <a:endParaRPr lang="sv-S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230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Handledare</a:t>
                      </a:r>
                      <a:endParaRPr lang="sv-S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sv-S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27%</a:t>
                      </a:r>
                      <a:endParaRPr lang="sv-S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230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Proaktiv strategi</a:t>
                      </a:r>
                      <a:endParaRPr lang="sv-S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sv-S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20%</a:t>
                      </a:r>
                      <a:endParaRPr lang="sv-S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230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För lite</a:t>
                      </a:r>
                      <a:endParaRPr lang="sv-S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sv-S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18%</a:t>
                      </a:r>
                      <a:endParaRPr lang="sv-S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230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Sökord</a:t>
                      </a:r>
                      <a:endParaRPr lang="sv-S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8</a:t>
                      </a:r>
                      <a:endParaRPr lang="sv-S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17%</a:t>
                      </a:r>
                      <a:endParaRPr lang="sv-S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230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Relevans</a:t>
                      </a:r>
                      <a:endParaRPr lang="sv-S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sv-S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12%</a:t>
                      </a:r>
                      <a:endParaRPr lang="sv-S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230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Sökteknik</a:t>
                      </a:r>
                      <a:endParaRPr lang="sv-S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sv-S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9%</a:t>
                      </a:r>
                      <a:endParaRPr lang="sv-S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230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Sökingångar</a:t>
                      </a:r>
                      <a:endParaRPr lang="sv-S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sv-S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7%</a:t>
                      </a:r>
                      <a:endParaRPr lang="sv-S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230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Dokumentanskaffning </a:t>
                      </a:r>
                      <a:endParaRPr lang="sv-S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sv-S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7%</a:t>
                      </a:r>
                      <a:endParaRPr lang="sv-S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EE02-1778-4138-BDFF-FFB4ED7FD2C4}" type="datetime1">
              <a:rPr lang="sv-SE" smtClean="0"/>
              <a:t>2012-10-15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dirty="0" smtClean="0"/>
              <a:t>Slutsatser &amp; Reflektioner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Liten samstämmighet mellan studenter och bibliotekariers problembeskrivningar</a:t>
            </a:r>
          </a:p>
          <a:p>
            <a:r>
              <a:rPr lang="sv-SE" dirty="0" smtClean="0"/>
              <a:t>Studenter bokar handledning i alla faser av ISP – men oftast i initiation och </a:t>
            </a:r>
            <a:r>
              <a:rPr lang="sv-SE" dirty="0" err="1" smtClean="0"/>
              <a:t>collection</a:t>
            </a:r>
            <a:endParaRPr lang="sv-SE" dirty="0" smtClean="0"/>
          </a:p>
          <a:p>
            <a:r>
              <a:rPr lang="sv-SE" dirty="0" err="1" smtClean="0"/>
              <a:t>Zone</a:t>
            </a:r>
            <a:r>
              <a:rPr lang="sv-SE" dirty="0" smtClean="0"/>
              <a:t> of intervention - samma problem olika lösningar</a:t>
            </a:r>
          </a:p>
          <a:p>
            <a:r>
              <a:rPr lang="sv-SE" dirty="0" smtClean="0"/>
              <a:t>Bibliotekariens förväntningar på tillfället spelar stor roll</a:t>
            </a:r>
            <a:endParaRPr lang="sv-SE" dirty="0"/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50AF6-4B7F-4D1F-B98C-5D840490B0F8}" type="datetime1">
              <a:rPr lang="sv-SE" smtClean="0"/>
              <a:t>2012-10-15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v-SE" sz="2400" dirty="0" smtClean="0"/>
              <a:t>Studenter söker information för att nå ett mål, informationssökningen har inget egenvärde i sig</a:t>
            </a:r>
          </a:p>
          <a:p>
            <a:r>
              <a:rPr lang="sv-SE" sz="2400" dirty="0" smtClean="0"/>
              <a:t>Att känna till ISP underlättar (för studenter, bibliotekarier, lärare)</a:t>
            </a:r>
          </a:p>
          <a:p>
            <a:r>
              <a:rPr lang="sv-SE" sz="2400" dirty="0" smtClean="0"/>
              <a:t>Osäkerhet är en naturlig del av ISP</a:t>
            </a:r>
          </a:p>
          <a:p>
            <a:r>
              <a:rPr lang="sv-SE" sz="2400" dirty="0" smtClean="0"/>
              <a:t>Studenterna väljer ämne utifrån: personligt intresse, vad krävs för att klara uppgiften, tillgänglig information, tid</a:t>
            </a:r>
          </a:p>
          <a:p>
            <a:r>
              <a:rPr lang="sv-SE" sz="2400" dirty="0" smtClean="0"/>
              <a:t>Formulera fokus (erövra frågan och gör den till sin egen) är den kritiska punkten i ISP.</a:t>
            </a:r>
          </a:p>
          <a:p>
            <a:r>
              <a:rPr lang="sv-SE" sz="2400" dirty="0" smtClean="0"/>
              <a:t>Skapa situationer där fokusformulering är möjlig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63389-EC68-4DB5-A39B-2A17CE0E9ADF}" type="datetime1">
              <a:rPr lang="sv-SE" smtClean="0"/>
              <a:pPr/>
              <a:t>2012-10-15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4482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TACK!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47DF-B6E8-4F92-9051-0DC2764F7C69}" type="datetime1">
              <a:rPr lang="sv-SE" smtClean="0"/>
              <a:t>2012-10-15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" t="6399" r="5121" b="6546"/>
          <a:stretch/>
        </p:blipFill>
        <p:spPr bwMode="auto">
          <a:xfrm>
            <a:off x="-252536" y="1"/>
            <a:ext cx="9540552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A4B03-4D44-4516-923E-B30CF5F1FA94}" type="datetime1">
              <a:rPr lang="sv-SE" smtClean="0"/>
              <a:t>2012-10-15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968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dirty="0" smtClean="0"/>
              <a:t>Analys 2010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2800" dirty="0" smtClean="0"/>
              <a:t>Underlag</a:t>
            </a:r>
            <a:endParaRPr lang="sv-SE" sz="2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sv-SE" dirty="0"/>
              <a:t>599 bokningar</a:t>
            </a:r>
          </a:p>
          <a:p>
            <a:r>
              <a:rPr lang="sv-SE" dirty="0" smtClean="0"/>
              <a:t>2007-2009</a:t>
            </a:r>
            <a:endParaRPr lang="sv-SE" dirty="0"/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sz="2800" dirty="0" smtClean="0"/>
              <a:t>Metod</a:t>
            </a:r>
            <a:endParaRPr lang="sv-SE" sz="2800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Innehållsanalys.</a:t>
            </a:r>
          </a:p>
          <a:p>
            <a:pPr>
              <a:buNone/>
            </a:pPr>
            <a:r>
              <a:rPr lang="en-US" dirty="0" smtClean="0"/>
              <a:t>25 </a:t>
            </a:r>
            <a:r>
              <a:rPr lang="en-US" dirty="0" err="1" smtClean="0"/>
              <a:t>olika</a:t>
            </a:r>
            <a:r>
              <a:rPr lang="en-US" dirty="0" smtClean="0"/>
              <a:t> problem </a:t>
            </a:r>
            <a:r>
              <a:rPr lang="en-US" dirty="0" err="1" smtClean="0"/>
              <a:t>identifierades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E7289-8F57-4564-8F81-5ED45FD8DA23}" type="datetime1">
              <a:rPr lang="sv-SE" smtClean="0">
                <a:solidFill>
                  <a:schemeClr val="tx1"/>
                </a:solidFill>
              </a:rPr>
              <a:t>2012-10-15</a:t>
            </a:fld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8" name="textruta 7"/>
          <p:cNvSpPr txBox="1"/>
          <p:nvPr/>
        </p:nvSpPr>
        <p:spPr>
          <a:xfrm>
            <a:off x="611560" y="4365104"/>
            <a:ext cx="338437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 smtClean="0"/>
              <a:t>Syfte</a:t>
            </a:r>
          </a:p>
          <a:p>
            <a:r>
              <a:rPr lang="sv-SE" dirty="0" smtClean="0"/>
              <a:t>Hur upplever studenter sin informationssökning och hur beskriver de denna?</a:t>
            </a:r>
          </a:p>
        </p:txBody>
      </p:sp>
    </p:spTree>
    <p:extLst>
      <p:ext uri="{BB962C8B-B14F-4D97-AF65-F5344CB8AC3E}">
        <p14:creationId xmlns:p14="http://schemas.microsoft.com/office/powerpoint/2010/main" val="191709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7" name="Picture 5" descr="Kuhlthau's model of the information seeking process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5784" y="1857364"/>
            <a:ext cx="9937750" cy="2936875"/>
          </a:xfrm>
          <a:prstGeom prst="rect">
            <a:avLst/>
          </a:prstGeom>
          <a:noFill/>
        </p:spPr>
      </p:pic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214313" y="4864656"/>
            <a:ext cx="892968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400" dirty="0">
                <a:latin typeface="Tahoma" pitchFamily="34" charset="0"/>
              </a:rPr>
              <a:t/>
            </a:r>
            <a:br>
              <a:rPr lang="en-US" sz="1400" dirty="0">
                <a:latin typeface="Tahoma" pitchFamily="34" charset="0"/>
              </a:rPr>
            </a:br>
            <a:r>
              <a:rPr lang="en-US" sz="1400" dirty="0" err="1" smtClean="0">
                <a:latin typeface="Tahoma" pitchFamily="34" charset="0"/>
              </a:rPr>
              <a:t>Informationssökningsprocessen</a:t>
            </a:r>
            <a:r>
              <a:rPr lang="en-US" sz="1400" dirty="0" smtClean="0">
                <a:latin typeface="Tahoma" pitchFamily="34" charset="0"/>
              </a:rPr>
              <a:t>. </a:t>
            </a:r>
            <a:r>
              <a:rPr lang="en-US" sz="1400" dirty="0">
                <a:latin typeface="Tahoma" pitchFamily="34" charset="0"/>
              </a:rPr>
              <a:t/>
            </a:r>
            <a:br>
              <a:rPr lang="en-US" sz="1400" dirty="0">
                <a:latin typeface="Tahoma" pitchFamily="34" charset="0"/>
              </a:rPr>
            </a:br>
            <a:r>
              <a:rPr lang="en-US" sz="1400" dirty="0">
                <a:latin typeface="Tahoma" pitchFamily="34" charset="0"/>
              </a:rPr>
              <a:t>(</a:t>
            </a:r>
            <a:r>
              <a:rPr lang="en-US" sz="1400" dirty="0" err="1">
                <a:latin typeface="Tahoma" pitchFamily="34" charset="0"/>
              </a:rPr>
              <a:t>Kuhlthau</a:t>
            </a:r>
            <a:r>
              <a:rPr lang="en-US" sz="1400" dirty="0">
                <a:latin typeface="Tahoma" pitchFamily="34" charset="0"/>
              </a:rPr>
              <a:t>, 2004)</a:t>
            </a:r>
          </a:p>
        </p:txBody>
      </p:sp>
      <p:sp>
        <p:nvSpPr>
          <p:cNvPr id="8" name="Rubrik 1"/>
          <p:cNvSpPr txBox="1">
            <a:spLocks/>
          </p:cNvSpPr>
          <p:nvPr/>
        </p:nvSpPr>
        <p:spPr>
          <a:xfrm>
            <a:off x="571472" y="2857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4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dirty="0" smtClean="0"/>
              <a:t>Carol </a:t>
            </a:r>
            <a:r>
              <a:rPr lang="sv-SE" dirty="0" err="1" smtClean="0"/>
              <a:t>Kuhlthau</a:t>
            </a:r>
            <a:endParaRPr lang="sv-SE" dirty="0"/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CF7D5-182E-4F19-A6F5-14B026609337}" type="datetime1">
              <a:rPr lang="sv-SE" smtClean="0">
                <a:solidFill>
                  <a:schemeClr val="tx1">
                    <a:lumMod val="75000"/>
                  </a:schemeClr>
                </a:solidFill>
              </a:rPr>
              <a:t>2012-10-15</a:t>
            </a:fld>
            <a:endParaRPr lang="sv-SE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7287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v-SE" dirty="0" smtClean="0"/>
              <a:t>Teoretiska utgångspunkter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Användarperspektiv – hur upplevs processen</a:t>
            </a:r>
          </a:p>
          <a:p>
            <a:r>
              <a:rPr lang="sv-SE" dirty="0" smtClean="0"/>
              <a:t>Informationssökning=konstruktivistisk </a:t>
            </a:r>
            <a:r>
              <a:rPr lang="sv-SE" dirty="0"/>
              <a:t>process</a:t>
            </a:r>
            <a:r>
              <a:rPr lang="sv-SE" dirty="0" smtClean="0"/>
              <a:t>.</a:t>
            </a:r>
          </a:p>
          <a:p>
            <a:r>
              <a:rPr lang="sv-SE" dirty="0"/>
              <a:t>Söka information=att nå ett </a:t>
            </a:r>
            <a:r>
              <a:rPr lang="sv-SE" dirty="0" smtClean="0"/>
              <a:t>mål,  </a:t>
            </a:r>
            <a:r>
              <a:rPr lang="sv-SE" dirty="0"/>
              <a:t>inget egenvärde i sig </a:t>
            </a:r>
          </a:p>
          <a:p>
            <a:r>
              <a:rPr lang="sv-SE" dirty="0" smtClean="0"/>
              <a:t>Informationssökning=holistisk </a:t>
            </a:r>
            <a:r>
              <a:rPr lang="sv-SE" dirty="0"/>
              <a:t>erfarenhet (känslor, tankar, handlingar) – aspekterna korresponderar</a:t>
            </a:r>
            <a:r>
              <a:rPr lang="sv-SE" dirty="0" smtClean="0"/>
              <a:t>.</a:t>
            </a:r>
            <a:endParaRPr lang="sv-SE" dirty="0"/>
          </a:p>
          <a:p>
            <a:r>
              <a:rPr lang="sv-SE" dirty="0"/>
              <a:t>Osäkerhetsprincipen – osäkerhet är naturligt och ökar och minskar under processen</a:t>
            </a:r>
            <a:r>
              <a:rPr lang="sv-SE" dirty="0" smtClean="0"/>
              <a:t>.</a:t>
            </a:r>
          </a:p>
          <a:p>
            <a:r>
              <a:rPr lang="sv-SE" dirty="0" err="1"/>
              <a:t>Zone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intervention=i zonen </a:t>
            </a:r>
            <a:r>
              <a:rPr lang="sv-SE" dirty="0" smtClean="0"/>
              <a:t>progression</a:t>
            </a:r>
            <a:endParaRPr lang="sv-SE" dirty="0"/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B8D6-9127-4BC8-BD85-206C89559919}" type="datetime1">
              <a:rPr lang="sv-SE" smtClean="0">
                <a:solidFill>
                  <a:schemeClr val="tx1">
                    <a:lumMod val="75000"/>
                  </a:schemeClr>
                </a:solidFill>
              </a:rPr>
              <a:t>2012-10-15</a:t>
            </a:fld>
            <a:endParaRPr lang="sv-SE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82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sv-SE" dirty="0" smtClean="0"/>
              <a:t>Varför bokar studenter handledning i informationssökning?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v-SE" dirty="0" smtClean="0"/>
              <a:t>1. För lite information</a:t>
            </a:r>
            <a:r>
              <a:rPr lang="sv-SE" dirty="0"/>
              <a:t>	</a:t>
            </a:r>
          </a:p>
          <a:p>
            <a:pPr marL="0" indent="0">
              <a:buNone/>
            </a:pPr>
            <a:r>
              <a:rPr lang="sv-SE" dirty="0"/>
              <a:t>2. </a:t>
            </a:r>
            <a:r>
              <a:rPr lang="sv-SE" dirty="0" smtClean="0"/>
              <a:t>Relevans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3. </a:t>
            </a:r>
            <a:r>
              <a:rPr lang="sv-SE" dirty="0" smtClean="0"/>
              <a:t>Vetenskapligt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4. </a:t>
            </a:r>
            <a:r>
              <a:rPr lang="sv-SE" dirty="0" smtClean="0"/>
              <a:t>Sökteknik</a:t>
            </a:r>
            <a:r>
              <a:rPr lang="sv-SE" dirty="0"/>
              <a:t>	</a:t>
            </a:r>
          </a:p>
          <a:p>
            <a:pPr marL="0" indent="0">
              <a:buNone/>
            </a:pPr>
            <a:r>
              <a:rPr lang="sv-SE" dirty="0"/>
              <a:t>5. </a:t>
            </a:r>
            <a:r>
              <a:rPr lang="sv-SE" dirty="0" smtClean="0"/>
              <a:t>Sökingångar/Databaser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6. </a:t>
            </a:r>
            <a:r>
              <a:rPr lang="sv-SE" dirty="0" smtClean="0"/>
              <a:t>Sökord/sökord på engelska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7. </a:t>
            </a:r>
            <a:r>
              <a:rPr lang="sv-SE" dirty="0" smtClean="0"/>
              <a:t>Artiklar 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8. </a:t>
            </a:r>
            <a:r>
              <a:rPr lang="sv-SE" dirty="0" smtClean="0"/>
              <a:t>Introduktion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9. </a:t>
            </a:r>
            <a:r>
              <a:rPr lang="sv-SE" dirty="0" smtClean="0"/>
              <a:t>Handledare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10. </a:t>
            </a:r>
            <a:r>
              <a:rPr lang="sv-SE" dirty="0" smtClean="0"/>
              <a:t>För mycket information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98D51-33CF-4019-B209-3F11758B99FA}" type="datetime1">
              <a:rPr lang="sv-SE" smtClean="0">
                <a:solidFill>
                  <a:schemeClr val="tx1">
                    <a:lumMod val="75000"/>
                  </a:schemeClr>
                </a:solidFill>
              </a:rPr>
              <a:t>2012-10-15</a:t>
            </a:fld>
            <a:endParaRPr lang="sv-SE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88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dirty="0" smtClean="0"/>
              <a:t>Analys 2011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mtClean="0"/>
              <a:t>Underlag</a:t>
            </a: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1542157"/>
          </a:xfrm>
        </p:spPr>
        <p:txBody>
          <a:bodyPr/>
          <a:lstStyle/>
          <a:p>
            <a:r>
              <a:rPr lang="sv-SE" dirty="0" smtClean="0"/>
              <a:t>56 handledningar under HT 2011 (insamlade av 14 handledande bibliotekarier)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smtClean="0"/>
              <a:t>Metod</a:t>
            </a:r>
            <a:endParaRPr lang="sv-SE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270349"/>
          </a:xfrm>
        </p:spPr>
        <p:txBody>
          <a:bodyPr anchor="t">
            <a:normAutofit fontScale="70000" lnSpcReduction="20000"/>
          </a:bodyPr>
          <a:lstStyle/>
          <a:p>
            <a:pPr>
              <a:buFont typeface="Calibri" pitchFamily="34" charset="0"/>
              <a:buChar char="↓"/>
            </a:pPr>
            <a:r>
              <a:rPr lang="sv-SE" sz="2600" dirty="0" smtClean="0"/>
              <a:t>Handledaren efter genomförd handledning:</a:t>
            </a:r>
            <a:br>
              <a:rPr lang="sv-SE" sz="2600" dirty="0" smtClean="0"/>
            </a:br>
            <a:r>
              <a:rPr lang="sv-SE" sz="2600" dirty="0" smtClean="0"/>
              <a:t>(1) kategorisera handledningen </a:t>
            </a:r>
            <a:br>
              <a:rPr lang="sv-SE" sz="2600" dirty="0" smtClean="0"/>
            </a:br>
            <a:r>
              <a:rPr lang="sv-SE" sz="2600" dirty="0" smtClean="0"/>
              <a:t>(2) göra en uppskattning av var i informationsprocessen studenten befann sig. </a:t>
            </a:r>
            <a:br>
              <a:rPr lang="sv-SE" sz="2600" dirty="0" smtClean="0"/>
            </a:br>
            <a:r>
              <a:rPr lang="sv-SE" sz="2600" dirty="0" smtClean="0"/>
              <a:t>(3) skriva sina personliga reflektioner. </a:t>
            </a:r>
          </a:p>
          <a:p>
            <a:pPr>
              <a:buFont typeface="Calibri" pitchFamily="34" charset="0"/>
              <a:buChar char="↓"/>
            </a:pPr>
            <a:endParaRPr lang="sv-SE" sz="2600" dirty="0" smtClean="0"/>
          </a:p>
          <a:p>
            <a:pPr>
              <a:buFont typeface="Calibri" pitchFamily="34" charset="0"/>
              <a:buChar char="↓"/>
            </a:pPr>
            <a:r>
              <a:rPr lang="sv-SE" sz="2600" dirty="0" smtClean="0"/>
              <a:t>Projektgruppen kategoriserade hur studenterna uttrycker sitt problem i bokningsformuläret. Ingen hänsyn togs till de nyckelbegrepp som satts av handledande bibliotekarie. </a:t>
            </a:r>
          </a:p>
        </p:txBody>
      </p:sp>
      <p:sp>
        <p:nvSpPr>
          <p:cNvPr id="15" name="textruta 14"/>
          <p:cNvSpPr txBox="1"/>
          <p:nvPr/>
        </p:nvSpPr>
        <p:spPr>
          <a:xfrm>
            <a:off x="1187624" y="5229200"/>
            <a:ext cx="6408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Varje handledning fick nyckelbegrepp både för studentens beskrivning av sitt problem och för de problem som bibliotekarien identifierade under själva handledningstillfället. </a:t>
            </a:r>
            <a:endParaRPr lang="sv-SE" dirty="0"/>
          </a:p>
        </p:txBody>
      </p:sp>
      <p:sp>
        <p:nvSpPr>
          <p:cNvPr id="16" name="textruta 15"/>
          <p:cNvSpPr txBox="1"/>
          <p:nvPr/>
        </p:nvSpPr>
        <p:spPr>
          <a:xfrm>
            <a:off x="755576" y="4005064"/>
            <a:ext cx="295232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 smtClean="0"/>
              <a:t>Reviderad tesaurus med 18 nyckelbegrepp/kategorier</a:t>
            </a:r>
            <a:endParaRPr lang="sv-SE" dirty="0"/>
          </a:p>
        </p:txBody>
      </p:sp>
      <p:sp>
        <p:nvSpPr>
          <p:cNvPr id="9" name="Platshållare för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BEBB4-16DA-4FFF-A95A-FF442F1A2DF9}" type="datetime1">
              <a:rPr lang="sv-SE" smtClean="0"/>
              <a:t>2012-10-15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dirty="0" smtClean="0"/>
              <a:t>Syfte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Var </a:t>
            </a:r>
            <a:r>
              <a:rPr lang="sv-SE" dirty="0"/>
              <a:t>i informationssökningsprocessen befinner sig studenten vid handledningstillfället? </a:t>
            </a:r>
          </a:p>
          <a:p>
            <a:r>
              <a:rPr lang="sv-SE" dirty="0" smtClean="0"/>
              <a:t>Vilka </a:t>
            </a:r>
            <a:r>
              <a:rPr lang="sv-SE" dirty="0"/>
              <a:t>svårigheter identifierar bibliotekarien att studenter har då de bokar handledning i informationssökning? </a:t>
            </a:r>
          </a:p>
          <a:p>
            <a:r>
              <a:rPr lang="sv-SE" dirty="0" smtClean="0"/>
              <a:t>Hur </a:t>
            </a:r>
            <a:r>
              <a:rPr lang="sv-SE" dirty="0"/>
              <a:t>ser relationen mellan studentens och bibliotekariens problembeskrivning ut och går det att utläsa någon korrelation? 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61D2E-A710-48CA-BC02-79DC7C30ECA0}" type="datetime1">
              <a:rPr lang="sv-SE" smtClean="0"/>
              <a:t>2012-10-15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</TotalTime>
  <Words>1174</Words>
  <Application>Microsoft Office PowerPoint</Application>
  <PresentationFormat>On-screen Show (4:3)</PresentationFormat>
  <Paragraphs>569</Paragraphs>
  <Slides>26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Office-tema</vt:lpstr>
      <vt:lpstr>Högskolebiblioteket och handledning på studentens initiativ </vt:lpstr>
      <vt:lpstr>Högskolebibliotekets roll i en inkluderande lärandemiljö</vt:lpstr>
      <vt:lpstr>PowerPoint Presentation</vt:lpstr>
      <vt:lpstr>Analys 2010</vt:lpstr>
      <vt:lpstr>Carol Kuhlthau</vt:lpstr>
      <vt:lpstr>Teoretiska utgångspunkter</vt:lpstr>
      <vt:lpstr>Varför bokar studenter handledning i informationssökning?</vt:lpstr>
      <vt:lpstr>Analys 2011</vt:lpstr>
      <vt:lpstr>Syfte</vt:lpstr>
      <vt:lpstr>Var i ISP befinner sig studenten vid handledningstillfället? </vt:lpstr>
      <vt:lpstr>PowerPoint Presentation</vt:lpstr>
      <vt:lpstr> Initiation </vt:lpstr>
      <vt:lpstr>Collection</vt:lpstr>
      <vt:lpstr>Vilka svårigheter identifierar bibliotekarien att studenter har?</vt:lpstr>
      <vt:lpstr>PowerPoint Presentation</vt:lpstr>
      <vt:lpstr>PowerPoint Presentation</vt:lpstr>
      <vt:lpstr>Sökteknik Sökord Databaser</vt:lpstr>
      <vt:lpstr>Vetenskap &amp; forskning</vt:lpstr>
      <vt:lpstr>Zone of intervention</vt:lpstr>
      <vt:lpstr>Hur ser relationen mellan studentens och bibliotekariens problembeskrivning ut?  </vt:lpstr>
      <vt:lpstr>Nyckelbegreppen</vt:lpstr>
      <vt:lpstr>Korrespondens</vt:lpstr>
      <vt:lpstr>Slutsatser &amp; Reflektioner</vt:lpstr>
      <vt:lpstr>PowerPoint Presentation</vt:lpstr>
      <vt:lpstr>PowerPoint Presentation</vt:lpstr>
      <vt:lpstr>TACK!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Högskolebibliotekets roll i en inkluderande lärandemiljö</dc:title>
  <dc:creator>Windows User</dc:creator>
  <cp:lastModifiedBy>Leena Aho</cp:lastModifiedBy>
  <cp:revision>60</cp:revision>
  <dcterms:created xsi:type="dcterms:W3CDTF">2012-10-09T08:51:50Z</dcterms:created>
  <dcterms:modified xsi:type="dcterms:W3CDTF">2012-10-15T09:24:28Z</dcterms:modified>
</cp:coreProperties>
</file>