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777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777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777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777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777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777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777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777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777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0033"/>
    <a:srgbClr val="FDFFB7"/>
    <a:srgbClr val="FFD503"/>
    <a:srgbClr val="0033CC"/>
    <a:srgbClr val="0000CC"/>
    <a:srgbClr val="003399"/>
    <a:srgbClr val="004B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58" autoAdjust="0"/>
    <p:restoredTop sz="94624" autoAdjust="0"/>
  </p:normalViewPr>
  <p:slideViewPr>
    <p:cSldViewPr>
      <p:cViewPr>
        <p:scale>
          <a:sx n="100" d="100"/>
          <a:sy n="100" d="100"/>
        </p:scale>
        <p:origin x="-133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10AA-14B3-475E-B607-62B2A06D8E44}" type="datetimeFigureOut">
              <a:rPr lang="sv-SE" smtClean="0"/>
              <a:t>2012-10-16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EEB14-C75C-4E5D-A034-223B95E415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269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3947" cy="49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defTabSz="955541" eaLnBrk="0" hangingPunct="0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54" y="1"/>
            <a:ext cx="2943946" cy="49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 defTabSz="955541" eaLnBrk="0" hangingPunct="0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08" y="4717053"/>
            <a:ext cx="4981285" cy="447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43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105"/>
            <a:ext cx="2943947" cy="49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defTabSz="955541" eaLnBrk="0" hangingPunct="0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54" y="9434105"/>
            <a:ext cx="2943946" cy="49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 defTabSz="955541" eaLnBrk="0" hangingPunct="0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B3C23D81-930B-4A66-B208-D78A0486945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657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4699-5894-4D31-B4A8-64CD19A65B9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5BE76-CB28-4611-AC89-D7A86D3368D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905000"/>
            <a:ext cx="1943100" cy="3733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905000"/>
            <a:ext cx="5676900" cy="3733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51712-8374-4E99-9091-896DF0249F0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1905000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A47D8-BCBC-4407-AC5C-78379192DF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0953-DCF4-4C11-93D8-BA1A73AFC0A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D461E-7535-46EF-9DE5-E0D85014A4F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667000"/>
            <a:ext cx="38100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667000"/>
            <a:ext cx="38100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0093-DA31-47EF-8DC4-D5F2A098F9B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B6081-C43C-4419-A6DD-4377B4A82CB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AADC3-5E5E-454A-9FEE-E713B697AC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0F489-7704-47A9-88CD-81983356AD3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457E-0F3A-4827-97DE-FD2847C0FF7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AF337-1742-408F-8EAC-E563848B430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905000"/>
            <a:ext cx="6553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6670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bg2"/>
                </a:solidFill>
                <a:latin typeface="Gill Sans" pitchFamily="1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2"/>
                </a:solidFill>
                <a:latin typeface="Gill Sans" pitchFamily="1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2"/>
                </a:solidFill>
                <a:latin typeface="Gill Sans" pitchFamily="1" charset="0"/>
              </a:defRPr>
            </a:lvl1pPr>
          </a:lstStyle>
          <a:p>
            <a:pPr>
              <a:defRPr/>
            </a:pPr>
            <a:fld id="{B3B534A0-CAB9-4436-BD91-03F94F292B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6718300" y="4052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endParaRPr lang="en-US" sz="1800">
              <a:latin typeface="Gill Sans" pitchFamily="1" charset="0"/>
            </a:endParaRPr>
          </a:p>
        </p:txBody>
      </p:sp>
      <p:sp>
        <p:nvSpPr>
          <p:cNvPr id="11" name="Rectangle 35"/>
          <p:cNvSpPr>
            <a:spLocks noChangeArrowheads="1"/>
          </p:cNvSpPr>
          <p:nvPr userDrawn="1"/>
        </p:nvSpPr>
        <p:spPr bwMode="auto">
          <a:xfrm>
            <a:off x="0" y="728663"/>
            <a:ext cx="9144000" cy="36512"/>
          </a:xfrm>
          <a:prstGeom prst="rect">
            <a:avLst/>
          </a:prstGeom>
          <a:solidFill>
            <a:srgbClr val="C5BFA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  <a:latin typeface="Gill Sans" pitchFamily="1" charset="0"/>
            </a:endParaRPr>
          </a:p>
        </p:txBody>
      </p:sp>
      <p:pic>
        <p:nvPicPr>
          <p:cNvPr id="1033" name="Picture 41" descr="ihh-topbar-e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0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C5BFA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  <a:latin typeface="Gill Sans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77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3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377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0377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377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00377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77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77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77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pPr algn="ctr"/>
            <a:r>
              <a:rPr lang="sv-SE" dirty="0" smtClean="0"/>
              <a:t>Kursguider: Ett pedagogiskt redskap?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72780"/>
            <a:ext cx="6400800" cy="1752600"/>
          </a:xfrm>
        </p:spPr>
        <p:txBody>
          <a:bodyPr/>
          <a:lstStyle/>
          <a:p>
            <a:r>
              <a:rPr lang="sv-SE" dirty="0" smtClean="0"/>
              <a:t>Docent Christina Keller, Sektionen för informatik, Jönköping International Business </a:t>
            </a:r>
            <a:r>
              <a:rPr lang="sv-SE" dirty="0" err="1" smtClean="0"/>
              <a:t>School</a:t>
            </a:r>
            <a:endParaRPr lang="sv-SE" dirty="0"/>
          </a:p>
        </p:txBody>
      </p:sp>
      <p:pic>
        <p:nvPicPr>
          <p:cNvPr id="1026" name="Picture 2" descr="C:\Users\KelC\AppData\Local\Microsoft\Windows\Temporary Internet Files\Content.IE5\SIR9CZQF\MP91021631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989" y="4149080"/>
            <a:ext cx="2315263" cy="231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skall vi använda kursguider?</a:t>
            </a:r>
            <a:endParaRPr lang="sv-SE" dirty="0"/>
          </a:p>
        </p:txBody>
      </p:sp>
      <p:pic>
        <p:nvPicPr>
          <p:cNvPr id="2052" name="Picture 4" descr="C:\Users\KelC\AppData\Local\Microsoft\Windows\Temporary Internet Files\Content.IE5\J5LIIH2R\MP90038274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59730"/>
            <a:ext cx="2264296" cy="161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elC\AppData\Local\Microsoft\Windows\Temporary Internet Files\Content.IE5\160YEYRE\MP90043857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98" y="3259730"/>
            <a:ext cx="2339990" cy="161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KelC\AppData\Local\Microsoft\Windows\Temporary Internet Files\Content.IE5\V8JKS0T2\MP90028960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184" y="3259729"/>
            <a:ext cx="1080932" cy="161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1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6553200" cy="685800"/>
          </a:xfrm>
        </p:spPr>
        <p:txBody>
          <a:bodyPr/>
          <a:lstStyle/>
          <a:p>
            <a:r>
              <a:rPr lang="sv-SE" dirty="0" smtClean="0"/>
              <a:t>Vad gör arbetet med kursguider extra viktigt just nu?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916832"/>
            <a:ext cx="7673280" cy="29298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dirty="0" smtClean="0"/>
              <a:t>Koppling mellan lärandemål och examinationer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Kurser är inte bara föreläsningar med en avslutande salstentamen längre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Nätbaserade kurser – helt eller delvis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Internationalisering ger ett större behov av tydlighet</a:t>
            </a:r>
            <a:endParaRPr lang="sv-SE" dirty="0"/>
          </a:p>
        </p:txBody>
      </p:sp>
      <p:pic>
        <p:nvPicPr>
          <p:cNvPr id="4099" name="Picture 3" descr="C:\Users\KelC\AppData\Local\Microsoft\Windows\Temporary Internet Files\Content.IE5\V8JKS0T2\MP90044230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149080"/>
            <a:ext cx="3059832" cy="203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5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innehåller kursguiden?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dirty="0" smtClean="0"/>
              <a:t>Delar av kursplanen:  Lärandemål, innehåll, koppling mellan lärandemål och examinationer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Kontaktuppgifter till lärare och handledare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Beskrivningar av/instruktioner för inlämningsuppgifter och examinationer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Referenslitteratur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”Utökat schema”</a:t>
            </a:r>
          </a:p>
          <a:p>
            <a:pPr>
              <a:buFont typeface="Arial" pitchFamily="34" charset="0"/>
              <a:buChar char="•"/>
            </a:pPr>
            <a:endParaRPr lang="sv-SE" dirty="0" smtClean="0"/>
          </a:p>
          <a:p>
            <a:pPr>
              <a:buFont typeface="Arial" pitchFamily="34" charset="0"/>
              <a:buChar char="•"/>
            </a:pPr>
            <a:endParaRPr lang="sv-SE" dirty="0" smtClean="0"/>
          </a:p>
          <a:p>
            <a:pPr lvl="1">
              <a:buFont typeface="Arial" pitchFamily="34" charset="0"/>
              <a:buChar char="•"/>
            </a:pPr>
            <a:endParaRPr lang="sv-SE" dirty="0"/>
          </a:p>
        </p:txBody>
      </p:sp>
      <p:pic>
        <p:nvPicPr>
          <p:cNvPr id="5122" name="Picture 2" descr="C:\Users\KelC\AppData\Local\Microsoft\Windows\Temporary Internet Files\Content.IE5\6915TQZF\MP90031396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2044824" cy="16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7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553200" cy="685800"/>
          </a:xfrm>
        </p:spPr>
        <p:txBody>
          <a:bodyPr/>
          <a:lstStyle/>
          <a:p>
            <a:r>
              <a:rPr lang="sv-SE" dirty="0" smtClean="0"/>
              <a:t>”Utökat schema”</a:t>
            </a:r>
            <a:endParaRPr lang="sv-S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423205"/>
              </p:ext>
            </p:extLst>
          </p:nvPr>
        </p:nvGraphicFramePr>
        <p:xfrm>
          <a:off x="899594" y="1772816"/>
          <a:ext cx="7992886" cy="4693920"/>
        </p:xfrm>
        <a:graphic>
          <a:graphicData uri="http://schemas.openxmlformats.org/drawingml/2006/table">
            <a:tbl>
              <a:tblPr/>
              <a:tblGrid>
                <a:gridCol w="1634908"/>
                <a:gridCol w="1954554"/>
                <a:gridCol w="2089050"/>
                <a:gridCol w="2314374"/>
              </a:tblGrid>
              <a:tr h="138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Times New Roman"/>
                          <a:ea typeface="Times New Roman"/>
                        </a:rPr>
                        <a:t>Period</a:t>
                      </a:r>
                      <a:endParaRPr lang="sv-S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kern="0">
                          <a:effectLst/>
                          <a:latin typeface="Times New Roman"/>
                        </a:rPr>
                        <a:t>Tema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Times New Roman"/>
                          <a:ea typeface="Times New Roman"/>
                        </a:rPr>
                        <a:t>Moment</a:t>
                      </a:r>
                      <a:endParaRPr lang="sv-S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>
                          <a:effectLst/>
                          <a:latin typeface="Times New Roman"/>
                          <a:ea typeface="Times New Roman"/>
                        </a:rPr>
                        <a:t>Litteratur</a:t>
                      </a:r>
                      <a:endParaRPr lang="sv-S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401">
                <a:tc>
                  <a:txBody>
                    <a:bodyPr/>
                    <a:lstStyle/>
                    <a:p>
                      <a:pPr marL="381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v-SE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13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januari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 kl 14-20.30</a:t>
                      </a:r>
                      <a:endParaRPr lang="sv-SE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14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januari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 kl 08.30-13.30</a:t>
                      </a:r>
                      <a:endParaRPr lang="sv-S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Kursintroduktion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Blackboard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Att skriva rapporter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Introducerande föreläsningar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Förberedelse av projektarbetet: </a:t>
                      </a:r>
                      <a:b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Att analysera ett förändringsarbete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Gruppindelning för projektarbete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Manual till Blackboard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Skrivredan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All kurslitteratur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Vecka 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den 21 – 29 januari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Organisatoriskt lärande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Seminarium Blackboard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Eriksson-Zetterquist et al., kap 11 (kompendium)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Wenger (kompendium)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Martin, kap 7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Vecka 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den 4 - 12 februari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Modeller för förändringsarbete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Seminarium Blackboard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Times New Roman"/>
                          <a:ea typeface="Times New Roman"/>
                        </a:rPr>
                        <a:t>Kotter</a:t>
                      </a: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, kap 1-10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Martin, kap 1-6, 8-14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Buchanan et al. (kompendium)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Times New Roman"/>
                          <a:ea typeface="Times New Roman"/>
                        </a:rPr>
                        <a:t>Sirkin</a:t>
                      </a: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 et al. (kompendium)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Vecka 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den 18 – 26 februari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Projekt som ett medel för förändringsarbete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Seminarium Blackboard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Times New Roman"/>
                          <a:ea typeface="Times New Roman"/>
                        </a:rPr>
                        <a:t>Wisén</a:t>
                      </a: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 &amp; Lindblom, (kap 1-8, 12-18)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Times New Roman"/>
                          <a:ea typeface="Times New Roman"/>
                        </a:rPr>
                        <a:t>Belbin</a:t>
                      </a: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 (kompendium)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Times New Roman"/>
                          <a:ea typeface="Times New Roman"/>
                        </a:rPr>
                        <a:t>Tonnquist</a:t>
                      </a: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 (kompendium)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Vecka 3-(12)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deadline 21 mars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Förändringsarbete i teori och praktik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Projektarbete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All kurslitteratur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30 mars kl 13.00-19.00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Avslutande seminarium med redovisning av projektarbete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Times New Roman"/>
                          <a:ea typeface="Times New Roman"/>
                        </a:rPr>
                        <a:t>Seminarium CIL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9801" marR="398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76513" y="2659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6553200" cy="685800"/>
          </a:xfrm>
        </p:spPr>
        <p:txBody>
          <a:bodyPr/>
          <a:lstStyle/>
          <a:p>
            <a:r>
              <a:rPr lang="sv-SE" dirty="0" smtClean="0"/>
              <a:t>Kursguider: Egna reflektioner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614" y="1772816"/>
            <a:ext cx="7772400" cy="2971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dirty="0" smtClean="0"/>
              <a:t>Struktur är viktigt: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Studenterna skall kunna fokusera på sitt eget lärande, inte på att klura ut hur kursen formellt är upplagd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Struktur skapar ramar och trygghet för improvisationer!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Utan en tydlig struktur finns en risk att nätbaserade kurser upplevs som ”svarta hål” av studenterna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Strukturen kan skapa transparens så att de pedagogiska tankarna med kursen också blir tydliga för studenterna</a:t>
            </a:r>
            <a:endParaRPr lang="sv-SE" dirty="0"/>
          </a:p>
        </p:txBody>
      </p:sp>
      <p:pic>
        <p:nvPicPr>
          <p:cNvPr id="6146" name="Picture 2" descr="C:\Users\KelC\AppData\Local\Microsoft\Windows\Temporary Internet Files\Content.IE5\SIR9CZQF\MP9004388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245" y="5008050"/>
            <a:ext cx="1512168" cy="119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KelC\AppData\Local\Microsoft\Windows\Temporary Internet Files\Content.IE5\Y2NRIDB8\MP90044441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053" y="5019485"/>
            <a:ext cx="1728192" cy="119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Kursguider: Egna reflektioner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dirty="0" smtClean="0"/>
              <a:t>Lärare från olika ämnen tänker olika om kursguider</a:t>
            </a:r>
          </a:p>
          <a:p>
            <a:pPr>
              <a:buFont typeface="Arial" pitchFamily="34" charset="0"/>
              <a:buChar char="•"/>
            </a:pPr>
            <a:r>
              <a:rPr lang="sv-SE" dirty="0" smtClean="0"/>
              <a:t>Har humaniora, samhällsvetenskap, vård och teknik olika traditioner och vad beror det i så fall på?</a:t>
            </a:r>
            <a:endParaRPr lang="sv-SE" dirty="0"/>
          </a:p>
        </p:txBody>
      </p:sp>
      <p:pic>
        <p:nvPicPr>
          <p:cNvPr id="7170" name="Picture 2" descr="C:\Users\KelC\AppData\Local\Microsoft\Windows\Temporary Internet Files\Content.IE5\A9VRYTPQ\MP90030905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082" y="4293096"/>
            <a:ext cx="1972816" cy="129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KelC\AppData\Local\Microsoft\Windows\Temporary Internet Files\Content.IE5\Y2NRIDB8\MP90038299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5" y="4293095"/>
            <a:ext cx="1818279" cy="129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KelC\AppData\Local\Microsoft\Windows\Temporary Internet Files\Content.IE5\SIR9CZQF\MP90044386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126" y="4302689"/>
            <a:ext cx="1922769" cy="128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7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6553200" cy="2244080"/>
          </a:xfrm>
        </p:spPr>
        <p:txBody>
          <a:bodyPr/>
          <a:lstStyle/>
          <a:p>
            <a:pPr algn="ctr"/>
            <a:r>
              <a:rPr lang="sv-SE" dirty="0" smtClean="0"/>
              <a:t>Tack för att ni lyssnade!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Frågor?</a:t>
            </a:r>
            <a:endParaRPr lang="sv-SE" dirty="0"/>
          </a:p>
        </p:txBody>
      </p:sp>
      <p:pic>
        <p:nvPicPr>
          <p:cNvPr id="8194" name="Picture 2" descr="C:\Users\KelC\AppData\Local\Microsoft\Windows\Temporary Internet Files\Content.IE5\SIR9CZQF\MC9000787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895" y="4005064"/>
            <a:ext cx="758209" cy="183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shj_3">
  <a:themeElements>
    <a:clrScheme name="hshj_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shj_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rgbClr val="003777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rgbClr val="003777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shj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hj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hj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hj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hj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hj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hj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hj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hj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hj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hj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hj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hshj_3</vt:lpstr>
      <vt:lpstr>Kursguider: Ett pedagogiskt redskap?</vt:lpstr>
      <vt:lpstr>Varför skall vi använda kursguider?</vt:lpstr>
      <vt:lpstr>Vad gör arbetet med kursguider extra viktigt just nu?</vt:lpstr>
      <vt:lpstr>Vad innehåller kursguiden?</vt:lpstr>
      <vt:lpstr>”Utökat schema”</vt:lpstr>
      <vt:lpstr>Kursguider: Egna reflektioner</vt:lpstr>
      <vt:lpstr>Kursguider: Egna reflektioner</vt:lpstr>
      <vt:lpstr>Tack för att ni lyssnade!  Frågor?</vt:lpstr>
    </vt:vector>
  </TitlesOfParts>
  <Company>Jönköping International Business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Christina Keller</dc:creator>
  <cp:lastModifiedBy>Christina Keller</cp:lastModifiedBy>
  <cp:revision>101</cp:revision>
  <dcterms:modified xsi:type="dcterms:W3CDTF">2012-10-16T10:54:57Z</dcterms:modified>
</cp:coreProperties>
</file>