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90" r:id="rId2"/>
    <p:sldId id="389" r:id="rId3"/>
    <p:sldId id="371" r:id="rId4"/>
    <p:sldId id="391" r:id="rId5"/>
    <p:sldId id="394" r:id="rId6"/>
    <p:sldId id="400" r:id="rId7"/>
    <p:sldId id="395" r:id="rId8"/>
    <p:sldId id="399" r:id="rId9"/>
    <p:sldId id="398" r:id="rId10"/>
    <p:sldId id="396" r:id="rId11"/>
    <p:sldId id="385" r:id="rId12"/>
  </p:sldIdLst>
  <p:sldSz cx="9144000" cy="5143500" type="screen16x9"/>
  <p:notesSz cx="7099300" cy="102346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3366"/>
    <a:srgbClr val="969696"/>
    <a:srgbClr val="FF0000"/>
    <a:srgbClr val="CC66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9" autoAdjust="0"/>
    <p:restoredTop sz="89846" autoAdjust="0"/>
  </p:normalViewPr>
  <p:slideViewPr>
    <p:cSldViewPr>
      <p:cViewPr varScale="1">
        <p:scale>
          <a:sx n="63" d="100"/>
          <a:sy n="63" d="100"/>
        </p:scale>
        <p:origin x="-826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09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7" tIns="49494" rIns="98987" bIns="49494" numCol="1" anchor="t" anchorCtr="0" compatLnSpc="1">
            <a:prstTxWarp prst="textNoShape">
              <a:avLst/>
            </a:prstTxWarp>
          </a:bodyPr>
          <a:lstStyle>
            <a:lvl1pPr defTabSz="98741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09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7" tIns="49494" rIns="98987" bIns="49494" numCol="1" anchor="t" anchorCtr="0" compatLnSpc="1">
            <a:prstTxWarp prst="textNoShape">
              <a:avLst/>
            </a:prstTxWarp>
          </a:bodyPr>
          <a:lstStyle>
            <a:lvl1pPr algn="r" defTabSz="98741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658"/>
            <a:ext cx="3076363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7" tIns="49494" rIns="98987" bIns="49494" numCol="1" anchor="b" anchorCtr="0" compatLnSpc="1">
            <a:prstTxWarp prst="textNoShape">
              <a:avLst/>
            </a:prstTxWarp>
          </a:bodyPr>
          <a:lstStyle>
            <a:lvl1pPr defTabSz="98741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658"/>
            <a:ext cx="3076363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7" tIns="49494" rIns="98987" bIns="49494" numCol="1" anchor="b" anchorCtr="0" compatLnSpc="1">
            <a:prstTxWarp prst="textNoShape">
              <a:avLst/>
            </a:prstTxWarp>
          </a:bodyPr>
          <a:lstStyle>
            <a:lvl1pPr algn="r" defTabSz="987417">
              <a:defRPr sz="1300"/>
            </a:lvl1pPr>
          </a:lstStyle>
          <a:p>
            <a:pPr>
              <a:defRPr/>
            </a:pPr>
            <a:fld id="{B1E4DFDD-FED9-49D1-8BD9-7CB6E0ED810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8199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09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7" tIns="49494" rIns="98987" bIns="49494" numCol="1" anchor="t" anchorCtr="0" compatLnSpc="1">
            <a:prstTxWarp prst="textNoShape">
              <a:avLst/>
            </a:prstTxWarp>
          </a:bodyPr>
          <a:lstStyle>
            <a:lvl1pPr defTabSz="98741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09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7" tIns="49494" rIns="98987" bIns="49494" numCol="1" anchor="t" anchorCtr="0" compatLnSpc="1">
            <a:prstTxWarp prst="textNoShape">
              <a:avLst/>
            </a:prstTxWarp>
          </a:bodyPr>
          <a:lstStyle>
            <a:lvl1pPr algn="r" defTabSz="98741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9938"/>
            <a:ext cx="6821488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0012"/>
            <a:ext cx="5679440" cy="4605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7" tIns="49494" rIns="98987" bIns="494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658"/>
            <a:ext cx="3076363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7" tIns="49494" rIns="98987" bIns="49494" numCol="1" anchor="b" anchorCtr="0" compatLnSpc="1">
            <a:prstTxWarp prst="textNoShape">
              <a:avLst/>
            </a:prstTxWarp>
          </a:bodyPr>
          <a:lstStyle>
            <a:lvl1pPr defTabSz="98741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658"/>
            <a:ext cx="3076363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7" tIns="49494" rIns="98987" bIns="49494" numCol="1" anchor="b" anchorCtr="0" compatLnSpc="1">
            <a:prstTxWarp prst="textNoShape">
              <a:avLst/>
            </a:prstTxWarp>
          </a:bodyPr>
          <a:lstStyle>
            <a:lvl1pPr algn="r" defTabSz="987417">
              <a:defRPr sz="1300"/>
            </a:lvl1pPr>
          </a:lstStyle>
          <a:p>
            <a:pPr>
              <a:defRPr/>
            </a:pPr>
            <a:fld id="{166183B7-AD70-4CF0-96D2-D11B94CED8F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2749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741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6353" indent="-294751" defTabSz="98741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9005" indent="-235801" defTabSz="98741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0606" indent="-235801" defTabSz="98741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2208" indent="-235801" defTabSz="98741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3810" indent="-235801" defTabSz="9874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5412" indent="-235801" defTabSz="9874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7014" indent="-235801" defTabSz="9874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8615" indent="-235801" defTabSz="9874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EA4C6-660B-4D01-8CAE-BE6711AF64D1}" type="slidenum">
              <a:rPr lang="sv-SE" smtClean="0"/>
              <a:pPr eaLnBrk="1" hangingPunct="1"/>
              <a:t>1</a:t>
            </a:fld>
            <a:endParaRPr lang="sv-S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9938"/>
            <a:ext cx="6821488" cy="383698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310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1028" indent="-296549" defTabSz="947310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6196" indent="-237239" defTabSz="947310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0675" indent="-237239" defTabSz="947310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5153" indent="-237239" defTabSz="947310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09632" indent="-237239" algn="ctr" defTabSz="94731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4111" indent="-237239" algn="ctr" defTabSz="94731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58589" indent="-237239" algn="ctr" defTabSz="94731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3068" indent="-237239" algn="ctr" defTabSz="94731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6F2601-01CE-43F2-B1BC-146E35A7FF90}" type="slidenum">
              <a:rPr lang="en-US" sz="1200">
                <a:latin typeface="Verdana" pitchFamily="34" charset="0"/>
              </a:rPr>
              <a:pPr eaLnBrk="1" hangingPunct="1"/>
              <a:t>4</a:t>
            </a:fld>
            <a:endParaRPr lang="en-US" sz="1200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47677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1pPr>
            <a:lvl2pPr marL="742903" indent="-285732" defTabSz="947677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2pPr>
            <a:lvl3pPr marL="1142927" indent="-228586" defTabSz="947677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3pPr>
            <a:lvl4pPr marL="1600098" indent="-228586" defTabSz="947677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4pPr>
            <a:lvl5pPr marL="2057269" indent="-228586" defTabSz="947677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5pPr>
            <a:lvl6pPr marL="2514439" indent="-228586" algn="r" defTabSz="9476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6pPr>
            <a:lvl7pPr marL="2971610" indent="-228586" algn="r" defTabSz="9476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7pPr>
            <a:lvl8pPr marL="3428781" indent="-228586" algn="r" defTabSz="9476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8pPr>
            <a:lvl9pPr marL="3885951" indent="-228586" algn="r" defTabSz="9476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9pPr>
          </a:lstStyle>
          <a:p>
            <a:pPr eaLnBrk="1" hangingPunct="1">
              <a:defRPr/>
            </a:pPr>
            <a:fld id="{EA422EFB-99E0-4261-80A6-205086B804CE}" type="slidenum">
              <a:rPr lang="en-US" sz="1200"/>
              <a:pPr eaLnBrk="1" hangingPunct="1">
                <a:defRPr/>
              </a:pPr>
              <a:t>11</a:t>
            </a:fld>
            <a:endParaRPr 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8218" y="4863279"/>
            <a:ext cx="5202867" cy="4605167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u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1400" y="571501"/>
            <a:ext cx="8686800" cy="642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05201" y="1943100"/>
            <a:ext cx="4892675" cy="571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GB" sz="2400">
              <a:latin typeface="Verdana" pitchFamily="34" charset="0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779464" y="696337"/>
            <a:ext cx="7678737" cy="1200329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Klicka här för att ändra format på bakgrundsrubriken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145507"/>
            <a:ext cx="4437062" cy="2336006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2244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082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994525" y="325041"/>
            <a:ext cx="1292662" cy="4532709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71539" y="325041"/>
            <a:ext cx="5970587" cy="4532709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368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32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3234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5058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12813" y="1428750"/>
            <a:ext cx="3978275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43488" y="1428750"/>
            <a:ext cx="3979862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449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16897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279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597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86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368439"/>
            <a:ext cx="3008313" cy="70788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86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3625394"/>
            <a:ext cx="5486400" cy="40011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9147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71539" y="17681"/>
            <a:ext cx="81629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smtClean="0"/>
              <a:t>Klicka här för att ändra format på bakgrundsrubriken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4" y="1428750"/>
            <a:ext cx="8110537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838200" cy="51435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sz="2400">
              <a:latin typeface="Verdana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 rot="-5400000">
            <a:off x="-1626393" y="2565797"/>
            <a:ext cx="4057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sv-SE" sz="2800" smtClean="0">
                <a:solidFill>
                  <a:schemeClr val="accent1"/>
                </a:solidFill>
              </a:rPr>
              <a:t>Informationsteknologi</a:t>
            </a:r>
            <a:endParaRPr lang="sv-SE" sz="2800" noProof="1" smtClean="0">
              <a:solidFill>
                <a:schemeClr val="accent1"/>
              </a:solidFill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 userDrawn="1"/>
        </p:nvSpPr>
        <p:spPr bwMode="auto">
          <a:xfrm>
            <a:off x="838200" y="4803998"/>
            <a:ext cx="69741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sv-SE" sz="1400" i="1" dirty="0" smtClean="0">
                <a:solidFill>
                  <a:schemeClr val="tx2"/>
                </a:solidFill>
              </a:rPr>
              <a:t>Anders Berglund, Moa Eriksson, Arnold </a:t>
            </a:r>
            <a:r>
              <a:rPr lang="sv-SE" sz="1400" i="1" dirty="0" err="1" smtClean="0">
                <a:solidFill>
                  <a:schemeClr val="tx2"/>
                </a:solidFill>
              </a:rPr>
              <a:t>Pears</a:t>
            </a:r>
            <a:r>
              <a:rPr lang="sv-SE" sz="1400" i="1" dirty="0" smtClean="0">
                <a:solidFill>
                  <a:schemeClr val="tx2"/>
                </a:solidFill>
              </a:rPr>
              <a:t>, Michael</a:t>
            </a:r>
            <a:r>
              <a:rPr lang="sv-SE" sz="1400" i="1" baseline="0" dirty="0" smtClean="0">
                <a:solidFill>
                  <a:schemeClr val="tx2"/>
                </a:solidFill>
              </a:rPr>
              <a:t> Thuné</a:t>
            </a:r>
            <a:endParaRPr lang="en-US" sz="1400" i="1" dirty="0" smtClean="0">
              <a:solidFill>
                <a:schemeClr val="tx2"/>
              </a:solidFill>
            </a:endParaRPr>
          </a:p>
        </p:txBody>
      </p:sp>
      <p:sp>
        <p:nvSpPr>
          <p:cNvPr id="1031" name="Rectangle 7" descr="Light horizontal"/>
          <p:cNvSpPr>
            <a:spLocks noChangeArrowheads="1"/>
          </p:cNvSpPr>
          <p:nvPr userDrawn="1"/>
        </p:nvSpPr>
        <p:spPr bwMode="auto">
          <a:xfrm>
            <a:off x="9067800" y="1314450"/>
            <a:ext cx="76200" cy="3829050"/>
          </a:xfrm>
          <a:prstGeom prst="rect">
            <a:avLst/>
          </a:prstGeom>
          <a:pattFill prst="ltHorz">
            <a:fgClr>
              <a:schemeClr val="folHlink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 descr="Dark horizontal"/>
          <p:cNvSpPr>
            <a:spLocks noChangeArrowheads="1"/>
          </p:cNvSpPr>
          <p:nvPr userDrawn="1"/>
        </p:nvSpPr>
        <p:spPr bwMode="auto">
          <a:xfrm>
            <a:off x="9067800" y="0"/>
            <a:ext cx="76200" cy="1314450"/>
          </a:xfrm>
          <a:prstGeom prst="rect">
            <a:avLst/>
          </a:prstGeom>
          <a:pattFill prst="dkHorz">
            <a:fgClr>
              <a:schemeClr val="folHlink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3" name="Picture 9" descr="uulogo_red16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50044"/>
            <a:ext cx="762000" cy="56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6"/>
          <p:cNvSpPr txBox="1">
            <a:spLocks noChangeArrowheads="1"/>
          </p:cNvSpPr>
          <p:nvPr userDrawn="1"/>
        </p:nvSpPr>
        <p:spPr bwMode="auto">
          <a:xfrm>
            <a:off x="6187380" y="4803998"/>
            <a:ext cx="2705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sv-SE" sz="1400" i="1" dirty="0" smtClean="0">
                <a:solidFill>
                  <a:schemeClr val="tx2"/>
                </a:solidFill>
              </a:rPr>
              <a:t>NU2012</a:t>
            </a:r>
            <a:endParaRPr lang="en-US" sz="1400" i="1" dirty="0" smtClean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Courier New" pitchFamily="49" charset="0"/>
        <a:buChar char="-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07950" y="942559"/>
            <a:ext cx="8566150" cy="954107"/>
          </a:xfrm>
        </p:spPr>
        <p:txBody>
          <a:bodyPr/>
          <a:lstStyle/>
          <a:p>
            <a:r>
              <a:rPr lang="sv-SE" sz="2800" dirty="0"/>
              <a:t>Ökad studentdemokrati på </a:t>
            </a:r>
            <a:br>
              <a:rPr lang="sv-SE" sz="2800" dirty="0"/>
            </a:br>
            <a:r>
              <a:rPr lang="sv-SE" sz="2800" dirty="0"/>
              <a:t>internationella masterprogram</a:t>
            </a:r>
            <a:endParaRPr lang="en-GB" sz="28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468560" y="2139702"/>
            <a:ext cx="9070975" cy="2336006"/>
          </a:xfrm>
        </p:spPr>
        <p:txBody>
          <a:bodyPr/>
          <a:lstStyle/>
          <a:p>
            <a:pPr eaLnBrk="1" hangingPunct="1"/>
            <a:r>
              <a:rPr lang="sv-SE" sz="20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Anders Berglund</a:t>
            </a:r>
            <a:r>
              <a:rPr lang="sv-SE" sz="2000" baseline="300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sv-SE" sz="20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sv-SE" sz="20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Arnold Pears</a:t>
            </a:r>
            <a:r>
              <a:rPr lang="sv-SE" sz="2000" baseline="300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sv-SE" sz="20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Michael </a:t>
            </a:r>
            <a:r>
              <a:rPr lang="sv-SE" sz="20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Thuné</a:t>
            </a:r>
          </a:p>
          <a:p>
            <a:pPr eaLnBrk="1" hangingPunct="1">
              <a:spcBef>
                <a:spcPts val="0"/>
              </a:spcBef>
              <a:spcAft>
                <a:spcPts val="400"/>
              </a:spcAft>
            </a:pP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Uppsala </a:t>
            </a:r>
            <a:r>
              <a:rPr lang="sv-SE" sz="16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Computing</a:t>
            </a: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</a:t>
            </a: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Research Group</a:t>
            </a:r>
            <a:r>
              <a:rPr lang="en-GB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sv-SE" sz="16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Uppsala Universitet</a:t>
            </a:r>
            <a:endParaRPr lang="sv-SE" sz="20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Clr>
                <a:srgbClr val="9A0000"/>
              </a:buClr>
            </a:pPr>
            <a:r>
              <a:rPr lang="sv-SE" sz="20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Moa </a:t>
            </a:r>
            <a:r>
              <a:rPr lang="sv-SE" sz="20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Eriksson</a:t>
            </a:r>
          </a:p>
          <a:p>
            <a:pPr eaLnBrk="1" hangingPunct="1">
              <a:spcBef>
                <a:spcPts val="0"/>
              </a:spcBef>
              <a:buClr>
                <a:srgbClr val="9A0000"/>
              </a:buClr>
            </a:pPr>
            <a:r>
              <a:rPr lang="en-GB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Uppsala </a:t>
            </a:r>
            <a:r>
              <a:rPr lang="en-GB" sz="1600" dirty="0" err="1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teknolog</a:t>
            </a:r>
            <a:r>
              <a:rPr lang="en-GB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GB" sz="1600" dirty="0" err="1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och</a:t>
            </a:r>
            <a:r>
              <a:rPr lang="en-GB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6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naturvetarkår</a:t>
            </a:r>
            <a:r>
              <a:rPr lang="en-GB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(UTN) </a:t>
            </a:r>
          </a:p>
          <a:p>
            <a:pPr eaLnBrk="1" hangingPunct="1">
              <a:spcBef>
                <a:spcPts val="0"/>
              </a:spcBef>
              <a:buClr>
                <a:srgbClr val="9A0000"/>
              </a:buClr>
            </a:pP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Uppsala Universitet </a:t>
            </a:r>
          </a:p>
          <a:p>
            <a:pPr eaLnBrk="1" hangingPunct="1">
              <a:buClr>
                <a:srgbClr val="9A0000"/>
              </a:buClr>
            </a:pPr>
            <a:endParaRPr lang="sv-SE" sz="16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Clr>
                <a:srgbClr val="9A0000"/>
              </a:buClr>
            </a:pPr>
            <a:r>
              <a:rPr lang="sv-SE" sz="1600" baseline="300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</a:t>
            </a: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också Teknisk-naturvetenskapliga </a:t>
            </a:r>
            <a:r>
              <a:rPr lang="sv-SE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fakultetens </a:t>
            </a:r>
            <a:endParaRPr lang="sv-SE" sz="16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Clr>
                <a:srgbClr val="9A0000"/>
              </a:buClr>
            </a:pP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Universitetspedagogiska Råd (TUR)</a:t>
            </a:r>
            <a:endParaRPr lang="sv-SE" sz="3600" dirty="0" smtClean="0">
              <a:solidFill>
                <a:schemeClr val="tx2"/>
              </a:solidFill>
            </a:endParaRPr>
          </a:p>
          <a:p>
            <a:pPr eaLnBrk="1" hangingPunct="1"/>
            <a:endParaRPr lang="sv-SE" sz="2400" i="1" dirty="0" smtClean="0"/>
          </a:p>
          <a:p>
            <a:pPr eaLnBrk="1" hangingPunct="1"/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dirty="0" smtClean="0"/>
              <a:t>Goda effekter, efter projektet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Fler arrangemang för internationella studenter och/eller på engelska ht 12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Fortsatta möten kring dessa temata, exempelvis en diskussion om interkulturell kommunikation i höst.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/>
              <a:t>Uppföljande lunchmöte med svenska och internationella studenter för utbyte av erfarenheter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Utveckling av programråden (programmens formella demokratiska organ)</a:t>
            </a:r>
            <a:endParaRPr lang="sv-SE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87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3" r="1587"/>
          <a:stretch>
            <a:fillRect/>
          </a:stretch>
        </p:blipFill>
        <p:spPr bwMode="auto">
          <a:xfrm>
            <a:off x="1042988" y="86916"/>
            <a:ext cx="7878762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406526" y="4788694"/>
            <a:ext cx="773747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sv-SE" sz="100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73571" y="249491"/>
            <a:ext cx="8162925" cy="954107"/>
          </a:xfrm>
        </p:spPr>
        <p:txBody>
          <a:bodyPr/>
          <a:lstStyle/>
          <a:p>
            <a:r>
              <a:rPr lang="sv-SE" sz="2800" dirty="0"/>
              <a:t>Ökad studentdemokrati på </a:t>
            </a:r>
            <a:br>
              <a:rPr lang="sv-SE" sz="2800" dirty="0"/>
            </a:br>
            <a:r>
              <a:rPr lang="sv-SE" sz="2800" dirty="0"/>
              <a:t>internationella masterprogram</a:t>
            </a:r>
            <a:endParaRPr lang="en-GB" sz="28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>
                <a:solidFill>
                  <a:schemeClr val="tx2"/>
                </a:solidFill>
              </a:rPr>
              <a:t>Kvalitetsfråga för alla. </a:t>
            </a:r>
            <a:endParaRPr lang="sv-SE" sz="2000" dirty="0" smtClean="0">
              <a:solidFill>
                <a:schemeClr val="tx2"/>
              </a:solidFill>
            </a:endParaRPr>
          </a:p>
          <a:p>
            <a:pPr lvl="1"/>
            <a:r>
              <a:rPr lang="sv-SE" sz="1600" dirty="0" smtClean="0">
                <a:solidFill>
                  <a:schemeClr val="tx2"/>
                </a:solidFill>
              </a:rPr>
              <a:t>Studenterna </a:t>
            </a:r>
            <a:r>
              <a:rPr lang="sv-SE" sz="1600" dirty="0">
                <a:solidFill>
                  <a:schemeClr val="tx2"/>
                </a:solidFill>
              </a:rPr>
              <a:t>kan sin egen utbildning och kan bedöma den mot sina studiemål. </a:t>
            </a:r>
            <a:endParaRPr lang="sv-SE" sz="1600" dirty="0" smtClean="0">
              <a:solidFill>
                <a:schemeClr val="tx2"/>
              </a:solidFill>
            </a:endParaRPr>
          </a:p>
          <a:p>
            <a:pPr lvl="1"/>
            <a:r>
              <a:rPr lang="sv-SE" sz="1600" dirty="0" smtClean="0">
                <a:solidFill>
                  <a:schemeClr val="tx2"/>
                </a:solidFill>
              </a:rPr>
              <a:t>Internationella </a:t>
            </a:r>
            <a:r>
              <a:rPr lang="sv-SE" sz="1600" dirty="0">
                <a:solidFill>
                  <a:schemeClr val="tx2"/>
                </a:solidFill>
              </a:rPr>
              <a:t>studenter kan bidra med </a:t>
            </a:r>
            <a:r>
              <a:rPr lang="sv-SE" sz="1600" dirty="0" smtClean="0">
                <a:solidFill>
                  <a:schemeClr val="tx2"/>
                </a:solidFill>
              </a:rPr>
              <a:t>andra </a:t>
            </a:r>
            <a:r>
              <a:rPr lang="sv-SE" sz="1600" dirty="0">
                <a:solidFill>
                  <a:schemeClr val="tx2"/>
                </a:solidFill>
              </a:rPr>
              <a:t>erfarenheter.</a:t>
            </a:r>
          </a:p>
          <a:p>
            <a:r>
              <a:rPr lang="sv-SE" sz="2000" dirty="0">
                <a:solidFill>
                  <a:schemeClr val="tx2"/>
                </a:solidFill>
              </a:rPr>
              <a:t>Rättvisefråga. </a:t>
            </a:r>
            <a:endParaRPr lang="sv-SE" sz="2000" dirty="0" smtClean="0">
              <a:solidFill>
                <a:schemeClr val="tx2"/>
              </a:solidFill>
            </a:endParaRPr>
          </a:p>
          <a:p>
            <a:pPr lvl="1"/>
            <a:r>
              <a:rPr lang="sv-SE" sz="1600" dirty="0" smtClean="0">
                <a:solidFill>
                  <a:schemeClr val="tx2"/>
                </a:solidFill>
              </a:rPr>
              <a:t>Alla </a:t>
            </a:r>
            <a:r>
              <a:rPr lang="sv-SE" sz="1600" dirty="0">
                <a:solidFill>
                  <a:schemeClr val="tx2"/>
                </a:solidFill>
              </a:rPr>
              <a:t>studenter ska ha lika möjligheter</a:t>
            </a:r>
            <a:r>
              <a:rPr lang="sv-SE" sz="1600" dirty="0" smtClean="0">
                <a:solidFill>
                  <a:schemeClr val="tx2"/>
                </a:solidFill>
              </a:rPr>
              <a:t>.</a:t>
            </a:r>
          </a:p>
          <a:p>
            <a:r>
              <a:rPr lang="sv-SE" sz="2000" dirty="0" smtClean="0">
                <a:solidFill>
                  <a:schemeClr val="tx2"/>
                </a:solidFill>
              </a:rPr>
              <a:t>Träning för alla i demokrati och medbestämmande</a:t>
            </a:r>
            <a:endParaRPr lang="sv-SE" sz="2000" dirty="0">
              <a:solidFill>
                <a:schemeClr val="tx2"/>
              </a:solidFill>
            </a:endParaRPr>
          </a:p>
          <a:p>
            <a:pPr lvl="1"/>
            <a:endParaRPr lang="sv-SE" sz="2000" dirty="0" smtClean="0">
              <a:solidFill>
                <a:schemeClr val="tx2"/>
              </a:solidFill>
            </a:endParaRPr>
          </a:p>
        </p:txBody>
      </p:sp>
      <p:pic>
        <p:nvPicPr>
          <p:cNvPr id="1026" name="Picture 2" descr="C:\Users\AndersB\Documents\My Dropbox\AndersNeena\NU2012-presentations\CSEd course\Photos\Picture3small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6650"/>
          <a:stretch/>
        </p:blipFill>
        <p:spPr bwMode="auto">
          <a:xfrm>
            <a:off x="2915816" y="3651870"/>
            <a:ext cx="4969495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1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71539" y="17681"/>
            <a:ext cx="8162925" cy="1200329"/>
          </a:xfrm>
        </p:spPr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asterprogram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Institutionen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informationsteknologi</a:t>
            </a:r>
            <a:endParaRPr lang="en-GB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000"/>
              </a:lnSpc>
              <a:buNone/>
            </a:pPr>
            <a:r>
              <a:rPr lang="sv-SE" sz="1600" i="1" dirty="0" smtClean="0">
                <a:solidFill>
                  <a:schemeClr val="tx2"/>
                </a:solidFill>
              </a:rPr>
              <a:t>Förutsättningar</a:t>
            </a:r>
          </a:p>
          <a:p>
            <a:pPr>
              <a:lnSpc>
                <a:spcPts val="2000"/>
              </a:lnSpc>
            </a:pPr>
            <a:r>
              <a:rPr lang="sv-SE" sz="2000" dirty="0" smtClean="0">
                <a:solidFill>
                  <a:schemeClr val="tx2"/>
                </a:solidFill>
              </a:rPr>
              <a:t>Svenska och internationella studenter</a:t>
            </a:r>
          </a:p>
          <a:p>
            <a:pPr marL="684000" lvl="1">
              <a:lnSpc>
                <a:spcPts val="1800"/>
              </a:lnSpc>
              <a:spcBef>
                <a:spcPts val="600"/>
              </a:spcBef>
            </a:pPr>
            <a:r>
              <a:rPr lang="sv-SE" sz="1800" dirty="0" smtClean="0">
                <a:solidFill>
                  <a:schemeClr val="tx2"/>
                </a:solidFill>
              </a:rPr>
              <a:t>Internationella studenter från hela världen</a:t>
            </a:r>
          </a:p>
          <a:p>
            <a:pPr marL="684000" lvl="1">
              <a:lnSpc>
                <a:spcPts val="1800"/>
              </a:lnSpc>
            </a:pPr>
            <a:r>
              <a:rPr lang="sv-SE" sz="1800" dirty="0" smtClean="0">
                <a:solidFill>
                  <a:schemeClr val="tx2"/>
                </a:solidFill>
              </a:rPr>
              <a:t>På vissa kurser fler internationella studenter, på andra fler svenska</a:t>
            </a:r>
          </a:p>
          <a:p>
            <a:pPr marL="684000" lvl="1">
              <a:lnSpc>
                <a:spcPts val="1800"/>
              </a:lnSpc>
            </a:pPr>
            <a:r>
              <a:rPr lang="sv-SE" sz="1800" dirty="0" smtClean="0">
                <a:solidFill>
                  <a:schemeClr val="tx2"/>
                </a:solidFill>
              </a:rPr>
              <a:t>De internationella studenterna är ofta mycket duktiga</a:t>
            </a:r>
            <a:endParaRPr lang="sv-SE" sz="1600" dirty="0">
              <a:solidFill>
                <a:schemeClr val="tx2"/>
              </a:solidFill>
            </a:endParaRPr>
          </a:p>
          <a:p>
            <a:pPr marL="0" indent="0">
              <a:lnSpc>
                <a:spcPts val="2000"/>
              </a:lnSpc>
              <a:spcBef>
                <a:spcPts val="1200"/>
              </a:spcBef>
              <a:buNone/>
            </a:pPr>
            <a:r>
              <a:rPr lang="sv-SE" sz="1600" i="1" dirty="0" smtClean="0">
                <a:solidFill>
                  <a:schemeClr val="tx2"/>
                </a:solidFill>
              </a:rPr>
              <a:t>Våra masterprogram</a:t>
            </a:r>
            <a:endParaRPr lang="sv-SE" sz="1600" i="1" dirty="0">
              <a:solidFill>
                <a:schemeClr val="tx2"/>
              </a:solidFill>
            </a:endParaRPr>
          </a:p>
          <a:p>
            <a:pPr>
              <a:lnSpc>
                <a:spcPts val="2000"/>
              </a:lnSpc>
            </a:pPr>
            <a:r>
              <a:rPr lang="sv-SE" sz="2000" dirty="0" smtClean="0">
                <a:solidFill>
                  <a:schemeClr val="tx2"/>
                </a:solidFill>
              </a:rPr>
              <a:t>Masterprogrammet i datavetenskap</a:t>
            </a:r>
          </a:p>
          <a:p>
            <a:pPr>
              <a:lnSpc>
                <a:spcPts val="2000"/>
              </a:lnSpc>
            </a:pPr>
            <a:r>
              <a:rPr lang="sv-SE" sz="2000" dirty="0" smtClean="0">
                <a:solidFill>
                  <a:schemeClr val="tx2"/>
                </a:solidFill>
              </a:rPr>
              <a:t>Masterprogrammet i beräkningsvetenskap</a:t>
            </a:r>
          </a:p>
          <a:p>
            <a:pPr>
              <a:lnSpc>
                <a:spcPts val="2000"/>
              </a:lnSpc>
            </a:pPr>
            <a:r>
              <a:rPr lang="sv-SE" sz="2000" dirty="0" smtClean="0">
                <a:solidFill>
                  <a:schemeClr val="tx2"/>
                </a:solidFill>
              </a:rPr>
              <a:t>Masterprogrammet i inbyggda system</a:t>
            </a:r>
          </a:p>
          <a:p>
            <a:pPr>
              <a:lnSpc>
                <a:spcPts val="2000"/>
              </a:lnSpc>
            </a:pPr>
            <a:r>
              <a:rPr lang="sv-SE" sz="2000" dirty="0" smtClean="0">
                <a:solidFill>
                  <a:schemeClr val="tx2"/>
                </a:solidFill>
              </a:rPr>
              <a:t>Svensk-kinesiska masterprogrammet i </a:t>
            </a:r>
            <a:r>
              <a:rPr lang="sv-SE" sz="2000" dirty="0">
                <a:solidFill>
                  <a:schemeClr val="tx2"/>
                </a:solidFill>
              </a:rPr>
              <a:t>datavetenskap </a:t>
            </a:r>
            <a:r>
              <a:rPr lang="sv-SE" sz="2000" dirty="0" smtClean="0">
                <a:solidFill>
                  <a:schemeClr val="tx2"/>
                </a:solidFill>
              </a:rPr>
              <a:t>och </a:t>
            </a:r>
            <a:r>
              <a:rPr lang="sv-SE" sz="2000" dirty="0">
                <a:solidFill>
                  <a:schemeClr val="tx2"/>
                </a:solidFill>
              </a:rPr>
              <a:t>programvaruutveckling</a:t>
            </a:r>
            <a:endParaRPr lang="sv-SE" sz="2000" dirty="0" smtClean="0">
              <a:solidFill>
                <a:schemeClr val="tx2"/>
              </a:solidFill>
            </a:endParaRPr>
          </a:p>
          <a:p>
            <a:pPr lvl="1"/>
            <a:endParaRPr lang="sv-SE" sz="2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9" y="195486"/>
            <a:ext cx="8162925" cy="646331"/>
          </a:xfrm>
        </p:spPr>
        <p:txBody>
          <a:bodyPr/>
          <a:lstStyle/>
          <a:p>
            <a:pPr eaLnBrk="1" hangingPunct="1"/>
            <a:r>
              <a:rPr lang="en-GB" dirty="0" err="1" smtClean="0"/>
              <a:t>Tanketraditioner</a:t>
            </a:r>
            <a:r>
              <a:rPr lang="en-GB" dirty="0" smtClean="0"/>
              <a:t>, </a:t>
            </a:r>
            <a:r>
              <a:rPr lang="en-GB" dirty="0" err="1" smtClean="0"/>
              <a:t>ett</a:t>
            </a:r>
            <a:r>
              <a:rPr lang="en-GB" dirty="0" smtClean="0"/>
              <a:t> </a:t>
            </a:r>
            <a:r>
              <a:rPr lang="en-GB" dirty="0" err="1" smtClean="0"/>
              <a:t>tankeexempel</a:t>
            </a:r>
            <a:endParaRPr lang="en-GB" dirty="0" smtClean="0"/>
          </a:p>
        </p:txBody>
      </p:sp>
      <p:sp>
        <p:nvSpPr>
          <p:cNvPr id="117350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54076" y="1031081"/>
            <a:ext cx="4725986" cy="3429000"/>
          </a:xfrm>
        </p:spPr>
        <p:txBody>
          <a:bodyPr/>
          <a:lstStyle/>
          <a:p>
            <a:pPr eaLnBrk="1" hangingPunct="1">
              <a:spcBef>
                <a:spcPts val="200"/>
              </a:spcBef>
              <a:buFont typeface="Wingdings" pitchFamily="2" charset="2"/>
              <a:buNone/>
            </a:pPr>
            <a:r>
              <a:rPr lang="en-GB" sz="2000" i="1" dirty="0" err="1" smtClean="0"/>
              <a:t>Väst</a:t>
            </a:r>
            <a:endParaRPr lang="en-GB" sz="2000" i="1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Grekisk</a:t>
            </a:r>
            <a:r>
              <a:rPr lang="en-GB" sz="2000" dirty="0" smtClean="0"/>
              <a:t> tradition</a:t>
            </a:r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Individen</a:t>
            </a:r>
            <a:endParaRPr lang="en-GB" sz="2000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Vetenskap</a:t>
            </a:r>
            <a:r>
              <a:rPr lang="en-GB" sz="2000" dirty="0" smtClean="0"/>
              <a:t> </a:t>
            </a:r>
            <a:r>
              <a:rPr lang="en-GB" sz="2000" dirty="0" err="1" smtClean="0"/>
              <a:t>är</a:t>
            </a:r>
            <a:r>
              <a:rPr lang="en-GB" sz="2000" dirty="0" smtClean="0"/>
              <a:t> </a:t>
            </a:r>
            <a:r>
              <a:rPr lang="en-GB" sz="2000" dirty="0" err="1" smtClean="0"/>
              <a:t>förklaring</a:t>
            </a:r>
            <a:endParaRPr lang="en-GB" sz="2000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Abstraktion</a:t>
            </a:r>
            <a:endParaRPr lang="en-GB" sz="2000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Debatt</a:t>
            </a:r>
            <a:endParaRPr lang="en-GB" sz="2000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Objektet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isolering</a:t>
            </a:r>
            <a:endParaRPr lang="en-GB" sz="2000" dirty="0" smtClean="0"/>
          </a:p>
          <a:p>
            <a:pPr eaLnBrk="1" hangingPunct="1"/>
            <a:endParaRPr lang="en-GB" sz="2000" dirty="0" smtClean="0"/>
          </a:p>
        </p:txBody>
      </p:sp>
      <p:sp>
        <p:nvSpPr>
          <p:cNvPr id="11735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580062" y="988190"/>
            <a:ext cx="3979862" cy="342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000" i="1" dirty="0" err="1"/>
              <a:t>Ö</a:t>
            </a:r>
            <a:r>
              <a:rPr lang="en-GB" sz="2000" i="1" dirty="0" err="1" smtClean="0"/>
              <a:t>st</a:t>
            </a:r>
            <a:endParaRPr lang="en-GB" sz="2000" i="1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Konfuciansk</a:t>
            </a:r>
            <a:r>
              <a:rPr lang="en-GB" sz="2000" dirty="0" smtClean="0"/>
              <a:t> tradition</a:t>
            </a:r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Kollektivet</a:t>
            </a:r>
            <a:endParaRPr lang="en-GB" sz="2000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Mänskliga</a:t>
            </a:r>
            <a:r>
              <a:rPr lang="en-GB" sz="2000" dirty="0" smtClean="0"/>
              <a:t> </a:t>
            </a:r>
            <a:r>
              <a:rPr lang="en-GB" sz="2000" dirty="0" err="1" smtClean="0"/>
              <a:t>relationer</a:t>
            </a:r>
            <a:endParaRPr lang="en-GB" sz="2000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Konkreta</a:t>
            </a:r>
            <a:r>
              <a:rPr lang="en-GB" sz="2000" dirty="0" smtClean="0"/>
              <a:t> </a:t>
            </a:r>
            <a:r>
              <a:rPr lang="en-GB" sz="2000" dirty="0" err="1" smtClean="0"/>
              <a:t>resultat</a:t>
            </a:r>
            <a:endParaRPr lang="en-GB" sz="2000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Harmoni</a:t>
            </a:r>
            <a:endParaRPr lang="en-GB" sz="2000" dirty="0" smtClean="0"/>
          </a:p>
          <a:p>
            <a:pPr eaLnBrk="1" hangingPunct="1">
              <a:spcBef>
                <a:spcPts val="200"/>
              </a:spcBef>
            </a:pPr>
            <a:r>
              <a:rPr lang="en-GB" sz="2000" dirty="0" err="1" smtClean="0"/>
              <a:t>Helhetsperspektiv</a:t>
            </a:r>
            <a:endParaRPr lang="en-GB" sz="2000" dirty="0" smtClean="0"/>
          </a:p>
        </p:txBody>
      </p:sp>
      <p:grpSp>
        <p:nvGrpSpPr>
          <p:cNvPr id="16389" name="Group 14"/>
          <p:cNvGrpSpPr>
            <a:grpSpLocks/>
          </p:cNvGrpSpPr>
          <p:nvPr/>
        </p:nvGrpSpPr>
        <p:grpSpPr bwMode="auto">
          <a:xfrm>
            <a:off x="5508625" y="3832448"/>
            <a:ext cx="287338" cy="809625"/>
            <a:chOff x="3470" y="2932"/>
            <a:chExt cx="181" cy="680"/>
          </a:xfrm>
        </p:grpSpPr>
        <p:grpSp>
          <p:nvGrpSpPr>
            <p:cNvPr id="16543" name="Group 13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545" name="Oval 6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546" name="Line 7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47" name="Line 8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48" name="Line 9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49" name="Line 11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544" name="Line 12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0" name="Group 15"/>
          <p:cNvGrpSpPr>
            <a:grpSpLocks/>
          </p:cNvGrpSpPr>
          <p:nvPr/>
        </p:nvGrpSpPr>
        <p:grpSpPr bwMode="auto">
          <a:xfrm>
            <a:off x="5724525" y="3994373"/>
            <a:ext cx="287338" cy="809625"/>
            <a:chOff x="3470" y="2932"/>
            <a:chExt cx="181" cy="680"/>
          </a:xfrm>
        </p:grpSpPr>
        <p:grpSp>
          <p:nvGrpSpPr>
            <p:cNvPr id="16536" name="Group 16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538" name="Oval 17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539" name="Line 18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40" name="Line 19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41" name="Line 20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42" name="Line 21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537" name="Line 22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1" name="Group 23"/>
          <p:cNvGrpSpPr>
            <a:grpSpLocks/>
          </p:cNvGrpSpPr>
          <p:nvPr/>
        </p:nvGrpSpPr>
        <p:grpSpPr bwMode="auto">
          <a:xfrm>
            <a:off x="5940425" y="3669332"/>
            <a:ext cx="287338" cy="809625"/>
            <a:chOff x="3470" y="2932"/>
            <a:chExt cx="181" cy="680"/>
          </a:xfrm>
        </p:grpSpPr>
        <p:grpSp>
          <p:nvGrpSpPr>
            <p:cNvPr id="16529" name="Group 24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531" name="Oval 25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532" name="Line 26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33" name="Line 27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34" name="Line 28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35" name="Line 29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530" name="Line 30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2" name="Group 31"/>
          <p:cNvGrpSpPr>
            <a:grpSpLocks/>
          </p:cNvGrpSpPr>
          <p:nvPr/>
        </p:nvGrpSpPr>
        <p:grpSpPr bwMode="auto">
          <a:xfrm>
            <a:off x="6156325" y="3884835"/>
            <a:ext cx="287338" cy="809625"/>
            <a:chOff x="3470" y="2932"/>
            <a:chExt cx="181" cy="680"/>
          </a:xfrm>
        </p:grpSpPr>
        <p:grpSp>
          <p:nvGrpSpPr>
            <p:cNvPr id="16522" name="Group 32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524" name="Oval 33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525" name="Line 34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26" name="Line 35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27" name="Line 36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28" name="Line 37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523" name="Line 38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3" name="Group 39"/>
          <p:cNvGrpSpPr>
            <a:grpSpLocks/>
          </p:cNvGrpSpPr>
          <p:nvPr/>
        </p:nvGrpSpPr>
        <p:grpSpPr bwMode="auto">
          <a:xfrm>
            <a:off x="6372225" y="3777679"/>
            <a:ext cx="287338" cy="809625"/>
            <a:chOff x="3470" y="2932"/>
            <a:chExt cx="181" cy="680"/>
          </a:xfrm>
        </p:grpSpPr>
        <p:grpSp>
          <p:nvGrpSpPr>
            <p:cNvPr id="16515" name="Group 40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517" name="Oval 41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518" name="Line 42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19" name="Line 43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20" name="Line 44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21" name="Line 45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516" name="Line 46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4" name="Group 47"/>
          <p:cNvGrpSpPr>
            <a:grpSpLocks/>
          </p:cNvGrpSpPr>
          <p:nvPr/>
        </p:nvGrpSpPr>
        <p:grpSpPr bwMode="auto">
          <a:xfrm>
            <a:off x="6588125" y="3884835"/>
            <a:ext cx="287338" cy="809625"/>
            <a:chOff x="3470" y="2932"/>
            <a:chExt cx="181" cy="680"/>
          </a:xfrm>
        </p:grpSpPr>
        <p:grpSp>
          <p:nvGrpSpPr>
            <p:cNvPr id="16508" name="Group 48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510" name="Oval 49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511" name="Line 50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12" name="Line 51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13" name="Line 52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14" name="Line 53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509" name="Line 54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5" name="Group 55"/>
          <p:cNvGrpSpPr>
            <a:grpSpLocks/>
          </p:cNvGrpSpPr>
          <p:nvPr/>
        </p:nvGrpSpPr>
        <p:grpSpPr bwMode="auto">
          <a:xfrm>
            <a:off x="6804025" y="3777679"/>
            <a:ext cx="287338" cy="809625"/>
            <a:chOff x="3470" y="2932"/>
            <a:chExt cx="181" cy="680"/>
          </a:xfrm>
        </p:grpSpPr>
        <p:grpSp>
          <p:nvGrpSpPr>
            <p:cNvPr id="16501" name="Group 56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503" name="Oval 57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504" name="Line 58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05" name="Line 59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06" name="Line 60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07" name="Line 61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502" name="Line 62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6" name="Group 63"/>
          <p:cNvGrpSpPr>
            <a:grpSpLocks/>
          </p:cNvGrpSpPr>
          <p:nvPr/>
        </p:nvGrpSpPr>
        <p:grpSpPr bwMode="auto">
          <a:xfrm>
            <a:off x="7019925" y="3939604"/>
            <a:ext cx="287338" cy="809625"/>
            <a:chOff x="3470" y="2932"/>
            <a:chExt cx="181" cy="680"/>
          </a:xfrm>
        </p:grpSpPr>
        <p:grpSp>
          <p:nvGrpSpPr>
            <p:cNvPr id="16494" name="Group 64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96" name="Oval 65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97" name="Line 66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98" name="Line 67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99" name="Line 68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500" name="Line 69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95" name="Line 70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7" name="Group 71"/>
          <p:cNvGrpSpPr>
            <a:grpSpLocks/>
          </p:cNvGrpSpPr>
          <p:nvPr/>
        </p:nvGrpSpPr>
        <p:grpSpPr bwMode="auto">
          <a:xfrm>
            <a:off x="7235825" y="3993182"/>
            <a:ext cx="287338" cy="809625"/>
            <a:chOff x="3470" y="2932"/>
            <a:chExt cx="181" cy="680"/>
          </a:xfrm>
        </p:grpSpPr>
        <p:grpSp>
          <p:nvGrpSpPr>
            <p:cNvPr id="16487" name="Group 72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89" name="Oval 73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90" name="Line 74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91" name="Line 75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92" name="Line 76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93" name="Line 77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88" name="Line 78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8" name="Group 79"/>
          <p:cNvGrpSpPr>
            <a:grpSpLocks/>
          </p:cNvGrpSpPr>
          <p:nvPr/>
        </p:nvGrpSpPr>
        <p:grpSpPr bwMode="auto">
          <a:xfrm>
            <a:off x="7380289" y="3669332"/>
            <a:ext cx="287337" cy="809625"/>
            <a:chOff x="3470" y="2932"/>
            <a:chExt cx="181" cy="680"/>
          </a:xfrm>
        </p:grpSpPr>
        <p:grpSp>
          <p:nvGrpSpPr>
            <p:cNvPr id="16480" name="Group 80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82" name="Oval 81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83" name="Line 82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84" name="Line 83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85" name="Line 84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86" name="Line 85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81" name="Line 86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399" name="Group 87"/>
          <p:cNvGrpSpPr>
            <a:grpSpLocks/>
          </p:cNvGrpSpPr>
          <p:nvPr/>
        </p:nvGrpSpPr>
        <p:grpSpPr bwMode="auto">
          <a:xfrm>
            <a:off x="1547814" y="3759994"/>
            <a:ext cx="287337" cy="809625"/>
            <a:chOff x="3470" y="2932"/>
            <a:chExt cx="181" cy="680"/>
          </a:xfrm>
        </p:grpSpPr>
        <p:grpSp>
          <p:nvGrpSpPr>
            <p:cNvPr id="16473" name="Group 88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75" name="Oval 89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76" name="Line 90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77" name="Line 91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78" name="Line 92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79" name="Line 93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74" name="Line 94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400" name="Group 95"/>
          <p:cNvGrpSpPr>
            <a:grpSpLocks/>
          </p:cNvGrpSpPr>
          <p:nvPr/>
        </p:nvGrpSpPr>
        <p:grpSpPr bwMode="auto">
          <a:xfrm>
            <a:off x="1763714" y="3921919"/>
            <a:ext cx="287337" cy="809625"/>
            <a:chOff x="3470" y="2932"/>
            <a:chExt cx="181" cy="680"/>
          </a:xfrm>
        </p:grpSpPr>
        <p:grpSp>
          <p:nvGrpSpPr>
            <p:cNvPr id="16466" name="Group 96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68" name="Oval 97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69" name="Line 98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70" name="Line 99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71" name="Line 100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72" name="Line 101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67" name="Line 102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401" name="Group 103"/>
          <p:cNvGrpSpPr>
            <a:grpSpLocks/>
          </p:cNvGrpSpPr>
          <p:nvPr/>
        </p:nvGrpSpPr>
        <p:grpSpPr bwMode="auto">
          <a:xfrm>
            <a:off x="1979614" y="3596879"/>
            <a:ext cx="287337" cy="809625"/>
            <a:chOff x="3470" y="2932"/>
            <a:chExt cx="181" cy="680"/>
          </a:xfrm>
        </p:grpSpPr>
        <p:grpSp>
          <p:nvGrpSpPr>
            <p:cNvPr id="16459" name="Group 104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61" name="Oval 105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62" name="Line 106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63" name="Line 107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64" name="Line 108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65" name="Line 109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60" name="Line 110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402" name="Group 111"/>
          <p:cNvGrpSpPr>
            <a:grpSpLocks/>
          </p:cNvGrpSpPr>
          <p:nvPr/>
        </p:nvGrpSpPr>
        <p:grpSpPr bwMode="auto">
          <a:xfrm>
            <a:off x="2195513" y="3812381"/>
            <a:ext cx="287337" cy="809625"/>
            <a:chOff x="3470" y="2932"/>
            <a:chExt cx="181" cy="680"/>
          </a:xfrm>
        </p:grpSpPr>
        <p:grpSp>
          <p:nvGrpSpPr>
            <p:cNvPr id="16452" name="Group 112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54" name="Oval 113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55" name="Line 114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56" name="Line 115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57" name="Line 116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58" name="Line 117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53" name="Line 118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403" name="Group 119"/>
          <p:cNvGrpSpPr>
            <a:grpSpLocks/>
          </p:cNvGrpSpPr>
          <p:nvPr/>
        </p:nvGrpSpPr>
        <p:grpSpPr bwMode="auto">
          <a:xfrm>
            <a:off x="2411414" y="3705225"/>
            <a:ext cx="287337" cy="809625"/>
            <a:chOff x="3470" y="2932"/>
            <a:chExt cx="181" cy="680"/>
          </a:xfrm>
        </p:grpSpPr>
        <p:grpSp>
          <p:nvGrpSpPr>
            <p:cNvPr id="16445" name="Group 120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47" name="Oval 121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48" name="Line 122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49" name="Line 123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50" name="Line 124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51" name="Line 125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46" name="Line 126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404" name="Group 127"/>
          <p:cNvGrpSpPr>
            <a:grpSpLocks/>
          </p:cNvGrpSpPr>
          <p:nvPr/>
        </p:nvGrpSpPr>
        <p:grpSpPr bwMode="auto">
          <a:xfrm>
            <a:off x="2627314" y="3812381"/>
            <a:ext cx="287337" cy="809625"/>
            <a:chOff x="3470" y="2932"/>
            <a:chExt cx="181" cy="680"/>
          </a:xfrm>
        </p:grpSpPr>
        <p:grpSp>
          <p:nvGrpSpPr>
            <p:cNvPr id="16438" name="Group 128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40" name="Oval 129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41" name="Line 130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42" name="Line 131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43" name="Line 132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44" name="Line 133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39" name="Line 134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405" name="Group 135"/>
          <p:cNvGrpSpPr>
            <a:grpSpLocks/>
          </p:cNvGrpSpPr>
          <p:nvPr/>
        </p:nvGrpSpPr>
        <p:grpSpPr bwMode="auto">
          <a:xfrm>
            <a:off x="2843214" y="3705225"/>
            <a:ext cx="287337" cy="809625"/>
            <a:chOff x="3470" y="2932"/>
            <a:chExt cx="181" cy="680"/>
          </a:xfrm>
        </p:grpSpPr>
        <p:grpSp>
          <p:nvGrpSpPr>
            <p:cNvPr id="16431" name="Group 136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33" name="Oval 137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34" name="Line 138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35" name="Line 139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36" name="Line 140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37" name="Line 141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32" name="Line 142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406" name="Group 143"/>
          <p:cNvGrpSpPr>
            <a:grpSpLocks/>
          </p:cNvGrpSpPr>
          <p:nvPr/>
        </p:nvGrpSpPr>
        <p:grpSpPr bwMode="auto">
          <a:xfrm>
            <a:off x="3059114" y="3867150"/>
            <a:ext cx="287337" cy="809625"/>
            <a:chOff x="3470" y="2932"/>
            <a:chExt cx="181" cy="680"/>
          </a:xfrm>
        </p:grpSpPr>
        <p:grpSp>
          <p:nvGrpSpPr>
            <p:cNvPr id="16424" name="Group 144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26" name="Oval 145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27" name="Line 146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28" name="Line 147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29" name="Line 148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30" name="Line 149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25" name="Line 150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407" name="Group 151"/>
          <p:cNvGrpSpPr>
            <a:grpSpLocks/>
          </p:cNvGrpSpPr>
          <p:nvPr/>
        </p:nvGrpSpPr>
        <p:grpSpPr bwMode="auto">
          <a:xfrm>
            <a:off x="3275014" y="3920729"/>
            <a:ext cx="287337" cy="809625"/>
            <a:chOff x="3470" y="2932"/>
            <a:chExt cx="181" cy="680"/>
          </a:xfrm>
        </p:grpSpPr>
        <p:grpSp>
          <p:nvGrpSpPr>
            <p:cNvPr id="16417" name="Group 152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19" name="Oval 153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20" name="Line 154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21" name="Line 155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22" name="Line 156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23" name="Line 157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18" name="Line 158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grpSp>
        <p:nvGrpSpPr>
          <p:cNvPr id="16408" name="Group 159"/>
          <p:cNvGrpSpPr>
            <a:grpSpLocks/>
          </p:cNvGrpSpPr>
          <p:nvPr/>
        </p:nvGrpSpPr>
        <p:grpSpPr bwMode="auto">
          <a:xfrm>
            <a:off x="3419475" y="3596879"/>
            <a:ext cx="287338" cy="809625"/>
            <a:chOff x="3470" y="2932"/>
            <a:chExt cx="181" cy="680"/>
          </a:xfrm>
        </p:grpSpPr>
        <p:grpSp>
          <p:nvGrpSpPr>
            <p:cNvPr id="16410" name="Group 160"/>
            <p:cNvGrpSpPr>
              <a:grpSpLocks/>
            </p:cNvGrpSpPr>
            <p:nvPr/>
          </p:nvGrpSpPr>
          <p:grpSpPr bwMode="auto">
            <a:xfrm>
              <a:off x="3470" y="2932"/>
              <a:ext cx="181" cy="680"/>
              <a:chOff x="3470" y="709"/>
              <a:chExt cx="181" cy="680"/>
            </a:xfrm>
          </p:grpSpPr>
          <p:sp>
            <p:nvSpPr>
              <p:cNvPr id="16412" name="Oval 161"/>
              <p:cNvSpPr>
                <a:spLocks noChangeArrowheads="1"/>
              </p:cNvSpPr>
              <p:nvPr/>
            </p:nvSpPr>
            <p:spPr bwMode="auto">
              <a:xfrm>
                <a:off x="3470" y="709"/>
                <a:ext cx="181" cy="181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sv-SE"/>
              </a:p>
            </p:txBody>
          </p:sp>
          <p:sp>
            <p:nvSpPr>
              <p:cNvPr id="16413" name="Line 162"/>
              <p:cNvSpPr>
                <a:spLocks noChangeShapeType="1"/>
              </p:cNvSpPr>
              <p:nvPr/>
            </p:nvSpPr>
            <p:spPr bwMode="auto">
              <a:xfrm>
                <a:off x="3559" y="890"/>
                <a:ext cx="1" cy="36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14" name="Line 163"/>
              <p:cNvSpPr>
                <a:spLocks noChangeShapeType="1"/>
              </p:cNvSpPr>
              <p:nvPr/>
            </p:nvSpPr>
            <p:spPr bwMode="auto">
              <a:xfrm>
                <a:off x="3560" y="1253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15" name="Line 164"/>
              <p:cNvSpPr>
                <a:spLocks noChangeShapeType="1"/>
              </p:cNvSpPr>
              <p:nvPr/>
            </p:nvSpPr>
            <p:spPr bwMode="auto">
              <a:xfrm>
                <a:off x="3560" y="981"/>
                <a:ext cx="91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  <p:sp>
            <p:nvSpPr>
              <p:cNvPr id="16416" name="Line 165"/>
              <p:cNvSpPr>
                <a:spLocks noChangeShapeType="1"/>
              </p:cNvSpPr>
              <p:nvPr/>
            </p:nvSpPr>
            <p:spPr bwMode="auto">
              <a:xfrm flipH="1">
                <a:off x="3470" y="981"/>
                <a:ext cx="90" cy="13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GB"/>
              </a:p>
            </p:txBody>
          </p:sp>
        </p:grpSp>
        <p:sp>
          <p:nvSpPr>
            <p:cNvPr id="16411" name="Line 166"/>
            <p:cNvSpPr>
              <a:spLocks noChangeShapeType="1"/>
            </p:cNvSpPr>
            <p:nvPr/>
          </p:nvSpPr>
          <p:spPr bwMode="auto">
            <a:xfrm flipH="1">
              <a:off x="3470" y="3476"/>
              <a:ext cx="90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167" name="AutoShape 168"/>
          <p:cNvSpPr>
            <a:spLocks noChangeArrowheads="1"/>
          </p:cNvSpPr>
          <p:nvPr/>
        </p:nvSpPr>
        <p:spPr bwMode="auto">
          <a:xfrm>
            <a:off x="4433554" y="1419622"/>
            <a:ext cx="4591718" cy="1728192"/>
          </a:xfrm>
          <a:prstGeom prst="wedgeRoundRectCallout">
            <a:avLst>
              <a:gd name="adj1" fmla="val -85769"/>
              <a:gd name="adj2" fmla="val 113944"/>
              <a:gd name="adj3" fmla="val 16667"/>
            </a:avLst>
          </a:prstGeom>
          <a:solidFill>
            <a:srgbClr val="FFFF00">
              <a:alpha val="74901"/>
            </a:srgbClr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GB" sz="2000" i="1" dirty="0" err="1" smtClean="0"/>
              <a:t>Hjälp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denna</a:t>
            </a:r>
            <a:r>
              <a:rPr lang="en-GB" sz="2000" i="1" dirty="0" smtClean="0"/>
              <a:t> student</a:t>
            </a:r>
            <a:endParaRPr lang="en-GB" sz="2000" i="1" dirty="0"/>
          </a:p>
          <a:p>
            <a:pPr algn="l"/>
            <a:r>
              <a:rPr lang="en-GB" sz="2000" i="1" dirty="0"/>
              <a:t>- </a:t>
            </a:r>
            <a:r>
              <a:rPr lang="en-GB" sz="2000" i="1" dirty="0" err="1" smtClean="0"/>
              <a:t>Respektera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hans</a:t>
            </a:r>
            <a:r>
              <a:rPr lang="en-GB" sz="2000" i="1" dirty="0" smtClean="0"/>
              <a:t>/</a:t>
            </a:r>
            <a:r>
              <a:rPr lang="en-GB" sz="2000" i="1" dirty="0" err="1" smtClean="0"/>
              <a:t>hennes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kultur</a:t>
            </a:r>
            <a:endParaRPr lang="en-GB" sz="2000" i="1" dirty="0"/>
          </a:p>
          <a:p>
            <a:pPr algn="l"/>
            <a:r>
              <a:rPr lang="en-GB" sz="2000" i="1" dirty="0" smtClean="0"/>
              <a:t>- </a:t>
            </a:r>
            <a:r>
              <a:rPr lang="en-GB" sz="2000" i="1" dirty="0" err="1" smtClean="0"/>
              <a:t>Förklara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våra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värden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och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traditioner</a:t>
            </a:r>
            <a:endParaRPr lang="en-GB" sz="2000" i="1" dirty="0" smtClean="0"/>
          </a:p>
          <a:p>
            <a:pPr algn="l"/>
            <a:r>
              <a:rPr lang="sv-SE" sz="2000" i="1" dirty="0" smtClean="0"/>
              <a:t>- Ta tillvara hans/hennes kompetens 	och tankar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24771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3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3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3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3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73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73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73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73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3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73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3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73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" fill="hold"/>
                                        <p:tgtEl>
                                          <p:spTgt spid="1173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" fill="hold"/>
                                        <p:tgtEl>
                                          <p:spTgt spid="1173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73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73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76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73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73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1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173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173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60"/>
                            </p:stCondLst>
                            <p:childTnLst>
                              <p:par>
                                <p:cTn id="56" presetID="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173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173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10"/>
                            </p:stCondLst>
                            <p:childTnLst>
                              <p:par>
                                <p:cTn id="61" presetID="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173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173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865 L -0.11424 -0.09052 C -0.13802 -0.114 -0.17378 -0.12605 -0.21111 -0.12605 C -0.25347 -0.12605 -0.2875 -0.114 -0.31128 -0.09052 L -0.42517 0.00865 " pathEditMode="relative" rAng="0" ptsTypes="FffFF">
                                      <p:cBhvr>
                                        <p:cTn id="68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67" y="-67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9" y="17681"/>
            <a:ext cx="8162925" cy="1200329"/>
          </a:xfrm>
        </p:spPr>
        <p:txBody>
          <a:bodyPr/>
          <a:lstStyle/>
          <a:p>
            <a:r>
              <a:rPr lang="sv-SE" dirty="0"/>
              <a:t>Studentdemokrati är svårt </a:t>
            </a:r>
            <a:br>
              <a:rPr lang="sv-SE" dirty="0"/>
            </a:br>
            <a:r>
              <a:rPr lang="sv-SE" dirty="0"/>
              <a:t>för </a:t>
            </a:r>
            <a:r>
              <a:rPr lang="sv-SE" dirty="0" smtClean="0"/>
              <a:t>(internationella) studenter 1(2)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sz="2400" u="sng" dirty="0" smtClean="0">
                <a:solidFill>
                  <a:schemeClr val="tx2"/>
                </a:solidFill>
              </a:rPr>
              <a:t>Normer och regler: </a:t>
            </a:r>
          </a:p>
          <a:p>
            <a:pPr marL="0" indent="0"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      Kan </a:t>
            </a:r>
            <a:r>
              <a:rPr lang="sv-SE" sz="2400" dirty="0">
                <a:solidFill>
                  <a:schemeClr val="tx2"/>
                </a:solidFill>
              </a:rPr>
              <a:t>man kritisera sina lärare och sin institution</a:t>
            </a:r>
            <a:r>
              <a:rPr lang="sv-SE" sz="2400" dirty="0" smtClean="0">
                <a:solidFill>
                  <a:schemeClr val="tx2"/>
                </a:solidFill>
              </a:rPr>
              <a:t>?</a:t>
            </a:r>
          </a:p>
          <a:p>
            <a:pPr lvl="1"/>
            <a:r>
              <a:rPr lang="sv-SE" sz="1800" dirty="0" smtClean="0">
                <a:solidFill>
                  <a:schemeClr val="tx2"/>
                </a:solidFill>
              </a:rPr>
              <a:t>Vad händer då? </a:t>
            </a:r>
          </a:p>
          <a:p>
            <a:pPr lvl="1"/>
            <a:r>
              <a:rPr lang="sv-SE" sz="1800" dirty="0" smtClean="0">
                <a:solidFill>
                  <a:schemeClr val="tx2"/>
                </a:solidFill>
              </a:rPr>
              <a:t>Är det dåligt för mig?</a:t>
            </a:r>
            <a:endParaRPr lang="sv-SE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2.   </a:t>
            </a:r>
            <a:r>
              <a:rPr lang="sv-SE" sz="2400" u="sng" dirty="0" smtClean="0">
                <a:solidFill>
                  <a:schemeClr val="tx2"/>
                </a:solidFill>
              </a:rPr>
              <a:t>Kunskap: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      Hur </a:t>
            </a:r>
            <a:r>
              <a:rPr lang="sv-SE" sz="2400" dirty="0">
                <a:solidFill>
                  <a:schemeClr val="tx2"/>
                </a:solidFill>
              </a:rPr>
              <a:t>fungerar det svenska systemet</a:t>
            </a:r>
            <a:r>
              <a:rPr lang="sv-SE" sz="2400" dirty="0" smtClean="0">
                <a:solidFill>
                  <a:schemeClr val="tx2"/>
                </a:solidFill>
              </a:rPr>
              <a:t>?</a:t>
            </a:r>
          </a:p>
          <a:p>
            <a:pPr lvl="1"/>
            <a:r>
              <a:rPr lang="sv-SE" sz="1800" dirty="0" smtClean="0">
                <a:solidFill>
                  <a:schemeClr val="tx2"/>
                </a:solidFill>
              </a:rPr>
              <a:t>Vad kan man påverka?</a:t>
            </a:r>
          </a:p>
          <a:p>
            <a:pPr lvl="1"/>
            <a:r>
              <a:rPr lang="sv-SE" sz="1800" dirty="0" smtClean="0">
                <a:solidFill>
                  <a:schemeClr val="tx2"/>
                </a:solidFill>
              </a:rPr>
              <a:t>Och hur?</a:t>
            </a:r>
            <a:endParaRPr lang="sv-SE" sz="1800" dirty="0">
              <a:solidFill>
                <a:schemeClr val="tx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70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9" y="17681"/>
            <a:ext cx="8162925" cy="1200329"/>
          </a:xfrm>
        </p:spPr>
        <p:txBody>
          <a:bodyPr/>
          <a:lstStyle/>
          <a:p>
            <a:r>
              <a:rPr lang="sv-SE" dirty="0"/>
              <a:t>Studentdemokrati är svårt </a:t>
            </a:r>
            <a:br>
              <a:rPr lang="sv-SE" dirty="0"/>
            </a:br>
            <a:r>
              <a:rPr lang="sv-SE" dirty="0"/>
              <a:t>för </a:t>
            </a:r>
            <a:r>
              <a:rPr lang="sv-SE" dirty="0" smtClean="0"/>
              <a:t>(internationella) studenter 2(2)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400" dirty="0" smtClean="0"/>
              <a:t>3.  </a:t>
            </a:r>
            <a:r>
              <a:rPr lang="sv-SE" sz="2400" u="sng" dirty="0" smtClean="0">
                <a:solidFill>
                  <a:schemeClr val="tx2"/>
                </a:solidFill>
              </a:rPr>
              <a:t>Språk: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sv-SE" sz="2400" dirty="0">
                <a:solidFill>
                  <a:schemeClr val="tx2"/>
                </a:solidFill>
              </a:rPr>
              <a:t> </a:t>
            </a:r>
            <a:r>
              <a:rPr lang="sv-SE" sz="2400" dirty="0" smtClean="0">
                <a:solidFill>
                  <a:schemeClr val="tx2"/>
                </a:solidFill>
              </a:rPr>
              <a:t>    Törs </a:t>
            </a:r>
            <a:r>
              <a:rPr lang="sv-SE" sz="2400" dirty="0">
                <a:solidFill>
                  <a:schemeClr val="tx2"/>
                </a:solidFill>
              </a:rPr>
              <a:t>jag argumentera på engelska</a:t>
            </a:r>
            <a:r>
              <a:rPr lang="sv-SE" sz="2400" dirty="0" smtClean="0">
                <a:solidFill>
                  <a:schemeClr val="tx2"/>
                </a:solidFill>
              </a:rPr>
              <a:t>?</a:t>
            </a:r>
          </a:p>
          <a:p>
            <a:pPr marL="857250" lvl="1" indent="-457200"/>
            <a:r>
              <a:rPr lang="sv-SE" sz="2000" dirty="0" smtClean="0">
                <a:solidFill>
                  <a:schemeClr val="tx2"/>
                </a:solidFill>
              </a:rPr>
              <a:t>Svenska och internationella studenter är ofta blyga på engelska</a:t>
            </a:r>
            <a:endParaRPr lang="sv-SE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4.  </a:t>
            </a:r>
            <a:r>
              <a:rPr lang="sv-SE" sz="2400" u="sng" dirty="0" smtClean="0">
                <a:solidFill>
                  <a:schemeClr val="tx2"/>
                </a:solidFill>
              </a:rPr>
              <a:t>Sociala frågor:</a:t>
            </a:r>
          </a:p>
          <a:p>
            <a:pPr marL="0" indent="0">
              <a:buNone/>
            </a:pPr>
            <a:r>
              <a:rPr lang="sv-SE" sz="2400" dirty="0" smtClean="0">
                <a:solidFill>
                  <a:schemeClr val="tx2"/>
                </a:solidFill>
              </a:rPr>
              <a:t>     Känner </a:t>
            </a:r>
            <a:r>
              <a:rPr lang="sv-SE" sz="2400" dirty="0">
                <a:solidFill>
                  <a:schemeClr val="tx2"/>
                </a:solidFill>
              </a:rPr>
              <a:t>jag mig som en del av studentkollektivet</a:t>
            </a:r>
            <a:r>
              <a:rPr lang="sv-SE" sz="2400" dirty="0" smtClean="0">
                <a:solidFill>
                  <a:schemeClr val="tx2"/>
                </a:solidFill>
              </a:rPr>
              <a:t>?</a:t>
            </a:r>
          </a:p>
          <a:p>
            <a:pPr lvl="1"/>
            <a:r>
              <a:rPr lang="sv-SE" sz="2000" dirty="0" smtClean="0">
                <a:solidFill>
                  <a:schemeClr val="tx2"/>
                </a:solidFill>
              </a:rPr>
              <a:t>Är jag en av ett ”vi”?</a:t>
            </a:r>
            <a:endParaRPr lang="sv-SE" sz="2000" dirty="0">
              <a:solidFill>
                <a:schemeClr val="tx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68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dirty="0"/>
              <a:t>Åtgärder, </a:t>
            </a:r>
            <a:r>
              <a:rPr lang="sv-SE" dirty="0" smtClean="0"/>
              <a:t>kvällsträffar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Kvällsträffar för internationella och svenska studenter, </a:t>
            </a:r>
            <a:r>
              <a:rPr lang="sv-SE" sz="2400" dirty="0" smtClean="0"/>
              <a:t>kopplade till frågorna</a:t>
            </a:r>
            <a:endParaRPr lang="sv-SE" sz="2400" dirty="0"/>
          </a:p>
          <a:p>
            <a:pPr lvl="1"/>
            <a:r>
              <a:rPr lang="sv-SE" sz="1800" dirty="0" smtClean="0"/>
              <a:t>Informella former</a:t>
            </a:r>
          </a:p>
          <a:p>
            <a:pPr lvl="1"/>
            <a:r>
              <a:rPr lang="sv-SE" sz="1800" dirty="0" smtClean="0"/>
              <a:t>Middag för att ge kraft och energi</a:t>
            </a:r>
          </a:p>
          <a:p>
            <a:pPr lvl="1"/>
            <a:r>
              <a:rPr lang="sv-SE" sz="1800" dirty="0" smtClean="0"/>
              <a:t>I vissa fall gäster, såsom en expert på internkulturell kommunikation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C:\Users\AndersB\Documents\My Dropbox\AndersNeena\NU2012-presentations\CSEd course\Photos\2011-09-30 16.53.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435846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87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Innehåll</a:t>
            </a:r>
            <a:r>
              <a:rPr lang="en-GB" dirty="0" smtClean="0"/>
              <a:t>, </a:t>
            </a:r>
            <a:r>
              <a:rPr lang="en-GB" dirty="0" err="1"/>
              <a:t>kvällsträffar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Arbeta med mottagning </a:t>
            </a:r>
            <a:r>
              <a:rPr lang="sv-SE" sz="2400" dirty="0"/>
              <a:t>av nya studenter </a:t>
            </a:r>
            <a:r>
              <a:rPr lang="sv-SE" sz="2400" dirty="0" smtClean="0"/>
              <a:t>och sammanhållning</a:t>
            </a:r>
            <a:endParaRPr lang="sv-SE" sz="2400" dirty="0"/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Interkulturell kommunikation</a:t>
            </a:r>
            <a:endParaRPr lang="sv-SE" sz="2400" dirty="0"/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Studentdemokrati</a:t>
            </a:r>
            <a:r>
              <a:rPr lang="sv-SE" sz="2400" dirty="0"/>
              <a:t>: vad betyder det egentligen och hur </a:t>
            </a:r>
            <a:r>
              <a:rPr lang="sv-SE" sz="2400" dirty="0" smtClean="0"/>
              <a:t>går det till?</a:t>
            </a:r>
            <a:endParaRPr lang="sv-SE" sz="2400" dirty="0"/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sv-SE" sz="2400" dirty="0" smtClean="0"/>
              <a:t>Gruppdiskussioner </a:t>
            </a:r>
            <a:r>
              <a:rPr lang="sv-SE" sz="2400" dirty="0"/>
              <a:t>för att ta reda på vad studenterna tycker </a:t>
            </a:r>
            <a:r>
              <a:rPr lang="sv-SE" sz="2400" dirty="0" smtClean="0"/>
              <a:t>för att föra vidare till programansvariga</a:t>
            </a:r>
            <a:r>
              <a:rPr lang="sv-SE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40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dirty="0" smtClean="0"/>
              <a:t>Goda effekter, under projektet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sz="2400" dirty="0" err="1" smtClean="0"/>
              <a:t>Förjupad</a:t>
            </a:r>
            <a:r>
              <a:rPr lang="sv-SE" sz="2400" dirty="0" smtClean="0"/>
              <a:t> kontakt </a:t>
            </a:r>
            <a:r>
              <a:rPr lang="sv-SE" sz="2400" dirty="0"/>
              <a:t>mellan studenterna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Nya </a:t>
            </a:r>
            <a:r>
              <a:rPr lang="sv-SE" sz="2400" dirty="0"/>
              <a:t>insikter i frågor som diskuterats.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/>
              <a:t>Tydliga steg mot ökat studentdemokratiskt engagemang bland de internationella studenterna. </a:t>
            </a:r>
            <a:endParaRPr lang="sv-SE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Frågorna synliggjord bland studenter och institutioner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03844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4924</TotalTime>
  <Words>427</Words>
  <Application>Microsoft Office PowerPoint</Application>
  <PresentationFormat>Bildspel på skärmen (16:9)</PresentationFormat>
  <Paragraphs>86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Bold Stripes</vt:lpstr>
      <vt:lpstr>Ökad studentdemokrati på  internationella masterprogram</vt:lpstr>
      <vt:lpstr>Ökad studentdemokrati på  internationella masterprogram</vt:lpstr>
      <vt:lpstr>Masterprogram på  Institutionen för informationsteknologi</vt:lpstr>
      <vt:lpstr>Tanketraditioner, ett tankeexempel</vt:lpstr>
      <vt:lpstr>Studentdemokrati är svårt  för (internationella) studenter 1(2)</vt:lpstr>
      <vt:lpstr>Studentdemokrati är svårt  för (internationella) studenter 2(2)</vt:lpstr>
      <vt:lpstr>Åtgärder, kvällsträffar</vt:lpstr>
      <vt:lpstr>Innehåll, kvällsträffar</vt:lpstr>
      <vt:lpstr>Goda effekter, under projektet</vt:lpstr>
      <vt:lpstr>Goda effekter, efter projektet</vt:lpstr>
      <vt:lpstr>PowerPoint-presentation</vt:lpstr>
    </vt:vector>
  </TitlesOfParts>
  <Company>Uppsala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schedules</dc:title>
  <dc:creator>Institutionen för informationsteknologi</dc:creator>
  <cp:lastModifiedBy>T6x</cp:lastModifiedBy>
  <cp:revision>452</cp:revision>
  <cp:lastPrinted>2012-10-18T08:02:48Z</cp:lastPrinted>
  <dcterms:created xsi:type="dcterms:W3CDTF">2007-08-26T12:31:48Z</dcterms:created>
  <dcterms:modified xsi:type="dcterms:W3CDTF">2012-10-18T12:36:26Z</dcterms:modified>
</cp:coreProperties>
</file>