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notesMasterIdLst>
    <p:notesMasterId r:id="rId25"/>
  </p:notesMasterIdLst>
  <p:sldIdLst>
    <p:sldId id="256" r:id="rId2"/>
    <p:sldId id="272" r:id="rId3"/>
    <p:sldId id="257" r:id="rId4"/>
    <p:sldId id="266" r:id="rId5"/>
    <p:sldId id="258" r:id="rId6"/>
    <p:sldId id="269" r:id="rId7"/>
    <p:sldId id="273" r:id="rId8"/>
    <p:sldId id="274" r:id="rId9"/>
    <p:sldId id="268" r:id="rId10"/>
    <p:sldId id="270" r:id="rId11"/>
    <p:sldId id="267" r:id="rId12"/>
    <p:sldId id="275" r:id="rId13"/>
    <p:sldId id="276" r:id="rId14"/>
    <p:sldId id="260" r:id="rId15"/>
    <p:sldId id="279" r:id="rId16"/>
    <p:sldId id="282" r:id="rId17"/>
    <p:sldId id="271" r:id="rId18"/>
    <p:sldId id="278" r:id="rId19"/>
    <p:sldId id="261" r:id="rId20"/>
    <p:sldId id="281" r:id="rId21"/>
    <p:sldId id="280" r:id="rId22"/>
    <p:sldId id="283" r:id="rId23"/>
    <p:sldId id="277" r:id="rId24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54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508018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F8A4-63EB-4368-AB74-E61AF2909E39}" type="datetimeFigureOut">
              <a:rPr lang="sv-SE" smtClean="0"/>
              <a:pPr/>
              <a:t>2012-11-12</a:t>
            </a:fld>
            <a:endParaRPr lang="sv-S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01E9BA-EE9A-4F42-AA5B-A0045CBF6F0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F8A4-63EB-4368-AB74-E61AF2909E39}" type="datetimeFigureOut">
              <a:rPr lang="sv-SE" smtClean="0"/>
              <a:pPr/>
              <a:t>2012-11-12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E9BA-EE9A-4F42-AA5B-A0045CBF6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F8A4-63EB-4368-AB74-E61AF2909E39}" type="datetimeFigureOut">
              <a:rPr lang="sv-SE" smtClean="0"/>
              <a:pPr/>
              <a:t>2012-11-12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E9BA-EE9A-4F42-AA5B-A0045CBF6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F8A4-63EB-4368-AB74-E61AF2909E39}" type="datetimeFigureOut">
              <a:rPr lang="sv-SE" smtClean="0"/>
              <a:pPr/>
              <a:t>2012-11-12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E9BA-EE9A-4F42-AA5B-A0045CBF6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F8A4-63EB-4368-AB74-E61AF2909E39}" type="datetimeFigureOut">
              <a:rPr lang="sv-SE" smtClean="0"/>
              <a:pPr/>
              <a:t>2012-11-12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E9BA-EE9A-4F42-AA5B-A0045CBF6F0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F8A4-63EB-4368-AB74-E61AF2909E39}" type="datetimeFigureOut">
              <a:rPr lang="sv-SE" smtClean="0"/>
              <a:pPr/>
              <a:t>2012-11-12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E9BA-EE9A-4F42-AA5B-A0045CBF6F0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F8A4-63EB-4368-AB74-E61AF2909E39}" type="datetimeFigureOut">
              <a:rPr lang="sv-SE" smtClean="0"/>
              <a:pPr/>
              <a:t>2012-11-12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E9BA-EE9A-4F42-AA5B-A0045CBF6F0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F8A4-63EB-4368-AB74-E61AF2909E39}" type="datetimeFigureOut">
              <a:rPr lang="sv-SE" smtClean="0"/>
              <a:pPr/>
              <a:t>2012-11-12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E9BA-EE9A-4F42-AA5B-A0045CBF6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F8A4-63EB-4368-AB74-E61AF2909E39}" type="datetimeFigureOut">
              <a:rPr lang="sv-SE" smtClean="0"/>
              <a:pPr/>
              <a:t>2012-11-12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E9BA-EE9A-4F42-AA5B-A0045CBF6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F8A4-63EB-4368-AB74-E61AF2909E39}" type="datetimeFigureOut">
              <a:rPr lang="sv-SE" smtClean="0"/>
              <a:pPr/>
              <a:t>2012-11-12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E9BA-EE9A-4F42-AA5B-A0045CBF6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EF8A4-63EB-4368-AB74-E61AF2909E39}" type="datetimeFigureOut">
              <a:rPr lang="sv-SE" smtClean="0"/>
              <a:pPr/>
              <a:t>2012-11-12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E9BA-EE9A-4F42-AA5B-A0045CBF6F0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0CEF8A4-63EB-4368-AB74-E61AF2909E39}" type="datetimeFigureOut">
              <a:rPr lang="sv-SE" smtClean="0"/>
              <a:pPr/>
              <a:t>2012-11-12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801E9BA-EE9A-4F42-AA5B-A0045CBF6F0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youtube.com/watch?v=K03uHHJ1vIQ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sv-SE" dirty="0" smtClean="0"/>
              <a:t>Användning av surfplattor i biblioteksarbete</a:t>
            </a:r>
            <a:endParaRPr lang="e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r"/>
            <a:r>
              <a:rPr lang="sv-SE" sz="2000" dirty="0" smtClean="0"/>
              <a:t>Samarbetspartners:</a:t>
            </a:r>
          </a:p>
          <a:p>
            <a:pPr algn="r"/>
            <a:r>
              <a:rPr lang="sv-SE" sz="2000" dirty="0" smtClean="0"/>
              <a:t>Pieta Eklund, BLR, Högskolan i Borås</a:t>
            </a:r>
          </a:p>
          <a:p>
            <a:pPr algn="r"/>
            <a:r>
              <a:rPr lang="sv-SE" sz="2000" dirty="0" smtClean="0"/>
              <a:t>Jan Christer Magnusson, Chalmers bibliotek, Chalmers</a:t>
            </a:r>
          </a:p>
          <a:p>
            <a:pPr algn="r"/>
            <a:r>
              <a:rPr lang="sv-SE" sz="2000" dirty="0" smtClean="0"/>
              <a:t>Elin Nord, Göteborgs Stadsbibliotek</a:t>
            </a:r>
            <a:endParaRPr lang="sv-SE" sz="20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60848"/>
          </a:xfrm>
        </p:spPr>
        <p:txBody>
          <a:bodyPr>
            <a:normAutofit/>
          </a:bodyPr>
          <a:lstStyle/>
          <a:p>
            <a:r>
              <a:rPr lang="sv-SE" sz="4400" dirty="0" smtClean="0"/>
              <a:t>Arbetsgången: Göteborgs stadsbibliotek</a:t>
            </a:r>
            <a:endParaRPr lang="sv-S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r>
              <a:rPr lang="sv-SE" dirty="0" smtClean="0"/>
              <a:t>Använder surfplattan i </a:t>
            </a:r>
          </a:p>
          <a:p>
            <a:pPr lvl="1"/>
            <a:r>
              <a:rPr lang="sv-SE" dirty="0" smtClean="0"/>
              <a:t>två av nischbiblioteken </a:t>
            </a:r>
          </a:p>
          <a:p>
            <a:pPr lvl="1"/>
            <a:r>
              <a:rPr lang="sv-SE" dirty="0" smtClean="0"/>
              <a:t>Stadsbiblioteket 300m2 </a:t>
            </a:r>
          </a:p>
          <a:p>
            <a:pPr lvl="1"/>
            <a:r>
              <a:rPr lang="sv-SE" dirty="0" smtClean="0"/>
              <a:t>Stadsbiblioteket </a:t>
            </a:r>
            <a:r>
              <a:rPr lang="sv-SE" dirty="0" err="1" smtClean="0"/>
              <a:t>Miini</a:t>
            </a:r>
            <a:endParaRPr lang="sv-SE" dirty="0" smtClean="0"/>
          </a:p>
          <a:p>
            <a:pPr lvl="1"/>
            <a:r>
              <a:rPr lang="sv-SE" dirty="0" smtClean="0"/>
              <a:t>Linnestadens bibliotek och </a:t>
            </a:r>
          </a:p>
          <a:p>
            <a:pPr lvl="1"/>
            <a:r>
              <a:rPr lang="sv-SE" dirty="0" smtClean="0"/>
              <a:t>Majornas bibliotek</a:t>
            </a:r>
          </a:p>
          <a:p>
            <a:pPr marL="457200" lvl="1" indent="0">
              <a:buNone/>
            </a:pPr>
            <a:endParaRPr lang="sv-SE" dirty="0" smtClean="0"/>
          </a:p>
          <a:p>
            <a:r>
              <a:rPr lang="sv-SE" dirty="0" smtClean="0"/>
              <a:t>Som mobil informationsdisk</a:t>
            </a:r>
          </a:p>
          <a:p>
            <a:pPr marL="571500" indent="-514350"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Utvärdering</a:t>
            </a:r>
            <a:endParaRPr lang="sv-S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sv-SE" dirty="0" smtClean="0"/>
              <a:t>För att kunna utvärdera projektet har vi</a:t>
            </a:r>
          </a:p>
          <a:p>
            <a:pPr marL="0" indent="0">
              <a:buNone/>
            </a:pPr>
            <a:endParaRPr lang="sv-SE" dirty="0" smtClean="0"/>
          </a:p>
          <a:p>
            <a:pPr lvl="1"/>
            <a:r>
              <a:rPr lang="sv-SE" dirty="0" smtClean="0"/>
              <a:t>Bett användaren fylla i en enkät efter mötet/undervisningen</a:t>
            </a:r>
          </a:p>
          <a:p>
            <a:pPr lvl="1"/>
            <a:r>
              <a:rPr lang="sv-SE" dirty="0" smtClean="0"/>
              <a:t>Bibliotekarierna har fyllt i en enkät om mötet och användningen av surfplattan</a:t>
            </a:r>
          </a:p>
          <a:p>
            <a:pPr lvl="1"/>
            <a:r>
              <a:rPr lang="sv-SE" dirty="0" smtClean="0"/>
              <a:t>En kontaktbibliotekarie som har samlat in erfarenheter och synpunkter</a:t>
            </a:r>
          </a:p>
          <a:p>
            <a:pPr lvl="1">
              <a:buNone/>
            </a:pP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Utvärderingsfrågorna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sv-SE" dirty="0" smtClean="0"/>
              <a:t>Användaren</a:t>
            </a:r>
          </a:p>
          <a:p>
            <a:pPr lvl="1"/>
            <a:r>
              <a:rPr lang="sv-SE" dirty="0" smtClean="0"/>
              <a:t>Eventuell institution, </a:t>
            </a:r>
          </a:p>
          <a:p>
            <a:pPr lvl="1"/>
            <a:r>
              <a:rPr lang="sv-SE" dirty="0" smtClean="0"/>
              <a:t>Om användaren blev hjälpt av mötet och om inte varför inte</a:t>
            </a:r>
          </a:p>
          <a:p>
            <a:pPr lvl="1"/>
            <a:r>
              <a:rPr lang="sv-SE" dirty="0" smtClean="0"/>
              <a:t>Hur ser användare på möjligheten att ha tillgång till en surfande bibliotekarie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Utvärderingsfrågorna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7"/>
            <a:ext cx="8579296" cy="4032449"/>
          </a:xfrm>
        </p:spPr>
        <p:txBody>
          <a:bodyPr>
            <a:normAutofit/>
          </a:bodyPr>
          <a:lstStyle/>
          <a:p>
            <a:r>
              <a:rPr lang="sv-SE" dirty="0" smtClean="0"/>
              <a:t>Bibliotekarien:</a:t>
            </a:r>
          </a:p>
          <a:p>
            <a:pPr lvl="1"/>
            <a:r>
              <a:rPr lang="sv-SE" dirty="0" smtClean="0"/>
              <a:t>Var ägde mötet rum</a:t>
            </a:r>
          </a:p>
          <a:p>
            <a:pPr lvl="1"/>
            <a:r>
              <a:rPr lang="sv-SE" dirty="0" smtClean="0"/>
              <a:t>Vilken typ av fråga användaren hade</a:t>
            </a:r>
          </a:p>
          <a:p>
            <a:pPr lvl="2"/>
            <a:r>
              <a:rPr lang="sv-SE" dirty="0" smtClean="0"/>
              <a:t>Teknikfråga, annat, enklare informationssökningsfråga, forsknings- /informationssökningsfråga</a:t>
            </a:r>
          </a:p>
          <a:p>
            <a:pPr lvl="2"/>
            <a:r>
              <a:rPr lang="sv-SE" dirty="0" smtClean="0"/>
              <a:t>Användes surfplattan</a:t>
            </a: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	</a:t>
            </a:r>
            <a:r>
              <a:rPr lang="sv-SE" sz="2000" dirty="0" smtClean="0"/>
              <a:t>…Och det fanns möjlighet att skriva in ytterligare kommentarer</a:t>
            </a:r>
            <a:endParaRPr lang="sv-S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555894"/>
            <a:ext cx="8229600" cy="861744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 smtClean="0"/>
              <a:t>Utvärdering: BLR</a:t>
            </a:r>
            <a:endParaRPr lang="en" dirty="0"/>
          </a:p>
        </p:txBody>
      </p:sp>
      <p:sp>
        <p:nvSpPr>
          <p:cNvPr id="48" name="Shape 48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444263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r>
              <a:rPr lang="en" dirty="0" smtClean="0"/>
              <a:t>BLR har haft: </a:t>
            </a:r>
          </a:p>
          <a:p>
            <a:pPr lvl="1"/>
            <a:r>
              <a:rPr lang="en" sz="2000" dirty="0" smtClean="0"/>
              <a:t>37 </a:t>
            </a:r>
            <a:r>
              <a:rPr lang="en" sz="2000" dirty="0"/>
              <a:t>surftimmar sedan </a:t>
            </a:r>
            <a:r>
              <a:rPr lang="en" sz="2000" dirty="0" smtClean="0"/>
              <a:t>terminstart delat på 5 bibliotekarier</a:t>
            </a:r>
          </a:p>
          <a:p>
            <a:pPr lvl="1"/>
            <a:r>
              <a:rPr lang="en" sz="2000" dirty="0" smtClean="0"/>
              <a:t>31 svar från studenter</a:t>
            </a:r>
          </a:p>
          <a:p>
            <a:pPr lvl="1"/>
            <a:r>
              <a:rPr lang="en" sz="2000" dirty="0" smtClean="0"/>
              <a:t>51 svar från bibliotekarier</a:t>
            </a:r>
          </a:p>
          <a:p>
            <a:pPr lvl="1"/>
            <a:r>
              <a:rPr lang="en" sz="2000" dirty="0" smtClean="0"/>
              <a:t>16 frågor om lokaler och tekniken</a:t>
            </a:r>
          </a:p>
          <a:p>
            <a:pPr lvl="1"/>
            <a:r>
              <a:rPr lang="en" sz="2000" dirty="0" smtClean="0"/>
              <a:t>32 frågor om att lokalisera en bok</a:t>
            </a:r>
          </a:p>
          <a:p>
            <a:pPr lvl="1"/>
            <a:r>
              <a:rPr lang="en" sz="2000" dirty="0" smtClean="0"/>
              <a:t>3 forskningsfrågor</a:t>
            </a:r>
          </a:p>
          <a:p>
            <a:pPr lvl="1"/>
            <a:r>
              <a:rPr lang="en" sz="2000" dirty="0" smtClean="0"/>
              <a:t>26 gånger har mötet initierats av bibliotekarien</a:t>
            </a:r>
          </a:p>
          <a:p>
            <a:pPr lvl="1"/>
            <a:r>
              <a:rPr lang="en" sz="2000" dirty="0" smtClean="0"/>
              <a:t>24 gånger har mötet initierats av användaren</a:t>
            </a:r>
          </a:p>
          <a:p>
            <a:pPr lvl="1"/>
            <a:r>
              <a:rPr lang="en" sz="2000" dirty="0" smtClean="0"/>
              <a:t>7 gånger har surfplattan använts (11 svar saknas)</a:t>
            </a:r>
          </a:p>
          <a:p>
            <a:r>
              <a:rPr lang="en" sz="2400" dirty="0" smtClean="0"/>
              <a:t>Alla så här långt har varit nöjda med att få hjälp där de är</a:t>
            </a:r>
            <a:endParaRPr lang="en" sz="24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72816"/>
          </a:xfrm>
        </p:spPr>
        <p:txBody>
          <a:bodyPr/>
          <a:lstStyle/>
          <a:p>
            <a:r>
              <a:rPr lang="sv-SE" dirty="0" smtClean="0"/>
              <a:t>Kommentarer från användare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sv-SE" dirty="0" smtClean="0"/>
              <a:t>”Det </a:t>
            </a:r>
            <a:r>
              <a:rPr lang="sv-SE" dirty="0"/>
              <a:t>är bra för att vi som elever istället ska behöva springa ner för att få hjälp och behöva lämna datorn, eller göra om sökningen på nytt</a:t>
            </a:r>
            <a:r>
              <a:rPr lang="sv-SE" dirty="0" smtClean="0"/>
              <a:t>.”</a:t>
            </a:r>
          </a:p>
          <a:p>
            <a:r>
              <a:rPr lang="sv-SE" dirty="0" smtClean="0"/>
              <a:t>”Smart </a:t>
            </a:r>
            <a:r>
              <a:rPr lang="sv-SE" dirty="0"/>
              <a:t>att ha på flera </a:t>
            </a:r>
            <a:r>
              <a:rPr lang="sv-SE" dirty="0" smtClean="0"/>
              <a:t>ställen”</a:t>
            </a:r>
          </a:p>
          <a:p>
            <a:r>
              <a:rPr lang="sv-SE" dirty="0" smtClean="0"/>
              <a:t>”Toppen </a:t>
            </a:r>
            <a:r>
              <a:rPr lang="sv-SE" dirty="0"/>
              <a:t>att ha tillgång till kompetent personal på plats</a:t>
            </a:r>
            <a:r>
              <a:rPr lang="sv-SE" dirty="0" smtClean="0"/>
              <a:t>!”</a:t>
            </a:r>
          </a:p>
          <a:p>
            <a:r>
              <a:rPr lang="sv-SE" dirty="0" smtClean="0"/>
              <a:t>”Bra </a:t>
            </a:r>
            <a:r>
              <a:rPr lang="sv-SE" dirty="0"/>
              <a:t>att du </a:t>
            </a:r>
            <a:r>
              <a:rPr lang="sv-SE" dirty="0" smtClean="0"/>
              <a:t>kom”</a:t>
            </a:r>
          </a:p>
          <a:p>
            <a:r>
              <a:rPr lang="sv-SE" dirty="0" smtClean="0"/>
              <a:t>”jättebra</a:t>
            </a:r>
            <a:r>
              <a:rPr lang="sv-SE" dirty="0"/>
              <a:t>. tänkte på att jag hoppas någon finns där och hjälper mig när jag kommer upp för trapporna. hoppas du är här nästa gång jag kommer</a:t>
            </a:r>
            <a:r>
              <a:rPr lang="sv-SE" dirty="0" smtClean="0"/>
              <a:t>.”</a:t>
            </a:r>
            <a:endParaRPr lang="sv-S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Datorarbetsplatser</a:t>
            </a:r>
            <a:endParaRPr lang="sv-S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958180"/>
            <a:ext cx="5688632" cy="3858848"/>
          </a:xfrm>
        </p:spPr>
      </p:pic>
    </p:spTree>
    <p:extLst>
      <p:ext uri="{BB962C8B-B14F-4D97-AF65-F5344CB8AC3E}">
        <p14:creationId xmlns:p14="http://schemas.microsoft.com/office/powerpoint/2010/main" val="276936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728192"/>
          </a:xfrm>
        </p:spPr>
        <p:txBody>
          <a:bodyPr>
            <a:normAutofit/>
          </a:bodyPr>
          <a:lstStyle/>
          <a:p>
            <a:r>
              <a:rPr lang="sv-SE" dirty="0" smtClean="0"/>
              <a:t>Utvärdering: Chalmers bibliotek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sv-SE" dirty="0" smtClean="0"/>
              <a:t>101 undervisningstillfällen</a:t>
            </a:r>
          </a:p>
          <a:p>
            <a:r>
              <a:rPr lang="sv-SE" dirty="0" smtClean="0"/>
              <a:t>7 medverkande bibliotekarier</a:t>
            </a:r>
          </a:p>
          <a:p>
            <a:r>
              <a:rPr lang="sv-SE" dirty="0" smtClean="0"/>
              <a:t>60% användning av surfplattan</a:t>
            </a:r>
          </a:p>
          <a:p>
            <a:r>
              <a:rPr lang="sv-SE" dirty="0" smtClean="0"/>
              <a:t>Visat Referensguiden, Chalmers biblioteks hemsida, Chalmers </a:t>
            </a:r>
            <a:r>
              <a:rPr lang="sv-SE" dirty="0" err="1" smtClean="0"/>
              <a:t>biblioteksapp</a:t>
            </a:r>
            <a:r>
              <a:rPr lang="sv-SE" dirty="0" smtClean="0"/>
              <a:t> men även </a:t>
            </a:r>
            <a:r>
              <a:rPr lang="sv-SE" dirty="0" err="1" smtClean="0"/>
              <a:t>AudioNote</a:t>
            </a:r>
            <a:r>
              <a:rPr lang="sv-SE" dirty="0" smtClean="0"/>
              <a:t> </a:t>
            </a:r>
            <a:r>
              <a:rPr lang="sv-SE" smtClean="0"/>
              <a:t>och Dragon </a:t>
            </a:r>
            <a:r>
              <a:rPr lang="sv-SE" dirty="0" err="1" smtClean="0"/>
              <a:t>dictate</a:t>
            </a:r>
            <a:endParaRPr lang="sv-SE" dirty="0" smtClean="0"/>
          </a:p>
          <a:p>
            <a:pPr lvl="1"/>
            <a:endParaRPr lang="sv-SE" dirty="0" smtClean="0"/>
          </a:p>
          <a:p>
            <a:pPr lvl="1"/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944216"/>
          </a:xfrm>
        </p:spPr>
        <p:txBody>
          <a:bodyPr>
            <a:normAutofit/>
          </a:bodyPr>
          <a:lstStyle/>
          <a:p>
            <a:r>
              <a:rPr lang="sv-SE" dirty="0" smtClean="0"/>
              <a:t>Utvärdering: Göteborgs stadsbibliotek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sv-SE" dirty="0" smtClean="0"/>
              <a:t>Några hinder i arbetet:</a:t>
            </a:r>
          </a:p>
          <a:p>
            <a:pPr marL="0" indent="0">
              <a:buNone/>
            </a:pPr>
            <a:endParaRPr lang="sv-SE" dirty="0" smtClean="0"/>
          </a:p>
          <a:p>
            <a:pPr lvl="1"/>
            <a:r>
              <a:rPr lang="sv-SE" dirty="0" smtClean="0"/>
              <a:t>Rädd att plattan blir stulet om man råkar lägga ifrån sig plattan</a:t>
            </a:r>
          </a:p>
          <a:p>
            <a:pPr lvl="1"/>
            <a:r>
              <a:rPr lang="sv-SE" dirty="0" smtClean="0"/>
              <a:t>Begränsad i att behöva hålla den i handen</a:t>
            </a:r>
          </a:p>
          <a:p>
            <a:pPr lvl="1"/>
            <a:r>
              <a:rPr lang="sv-SE" dirty="0" smtClean="0"/>
              <a:t>Testar därför en axelremsväska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Preliminära resultat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 smtClean="0"/>
              <a:t>Användare uppskattar att få hjälp där de är</a:t>
            </a:r>
          </a:p>
          <a:p>
            <a:r>
              <a:rPr lang="sv-SE" dirty="0" smtClean="0"/>
              <a:t>Surfplattan är inte nödvändig i bibliotekets informationsarbete</a:t>
            </a:r>
          </a:p>
          <a:p>
            <a:r>
              <a:rPr lang="sv-SE" dirty="0"/>
              <a:t>Surfplattan blir inte så effektivt använd i </a:t>
            </a:r>
            <a:r>
              <a:rPr lang="sv-SE" dirty="0" smtClean="0"/>
              <a:t>undervisningssituationen</a:t>
            </a:r>
          </a:p>
          <a:p>
            <a:pPr lvl="1"/>
            <a:r>
              <a:rPr lang="sv-SE" dirty="0" smtClean="0"/>
              <a:t>det </a:t>
            </a:r>
            <a:r>
              <a:rPr lang="sv-SE" dirty="0"/>
              <a:t>är mer pedagogiskt, går snabbare och är lättare att visa på den skärm studenten har framför sig vid </a:t>
            </a:r>
            <a:r>
              <a:rPr lang="sv-SE" dirty="0" smtClean="0"/>
              <a:t>arbetsstationen</a:t>
            </a:r>
          </a:p>
          <a:p>
            <a:pPr lvl="1"/>
            <a:r>
              <a:rPr lang="sv-SE" dirty="0" smtClean="0"/>
              <a:t>surfplattan </a:t>
            </a:r>
            <a:r>
              <a:rPr lang="sv-SE" dirty="0"/>
              <a:t>kanske passar bättre vid denna ”gammaldags” användning som extra informationsdisk i stället för sökhjälp för den undervisande personalen. </a:t>
            </a:r>
          </a:p>
          <a:p>
            <a:r>
              <a:rPr lang="sv-SE" dirty="0" smtClean="0"/>
              <a:t>Tillvägagångssättet </a:t>
            </a:r>
            <a:r>
              <a:rPr lang="sv-SE" dirty="0"/>
              <a:t>med en extrahjälp vid undervisningen verkar inte riktigt anpassad till surfplattans potential. </a:t>
            </a:r>
            <a:endParaRPr lang="sv-SE" dirty="0" smtClean="0"/>
          </a:p>
          <a:p>
            <a:r>
              <a:rPr lang="sv-SE" dirty="0" smtClean="0"/>
              <a:t>Kanske </a:t>
            </a:r>
            <a:r>
              <a:rPr lang="sv-SE" dirty="0"/>
              <a:t>mer hjälp av specialdesignade </a:t>
            </a:r>
            <a:r>
              <a:rPr lang="sv-SE" dirty="0" err="1"/>
              <a:t>undervisningsappar</a:t>
            </a:r>
            <a:r>
              <a:rPr lang="sv-SE" dirty="0"/>
              <a:t> och annat dylikt. </a:t>
            </a:r>
            <a:endParaRPr lang="sv-SE" dirty="0" smtClean="0"/>
          </a:p>
          <a:p>
            <a:r>
              <a:rPr lang="sv-SE" dirty="0" smtClean="0"/>
              <a:t>Kräver </a:t>
            </a:r>
            <a:r>
              <a:rPr lang="sv-SE" dirty="0" err="1" smtClean="0"/>
              <a:t>omtänk</a:t>
            </a:r>
            <a:r>
              <a:rPr lang="sv-SE" dirty="0" smtClean="0"/>
              <a:t> kring pedagogiken: mobilt lärande</a:t>
            </a:r>
          </a:p>
          <a:p>
            <a:r>
              <a:rPr lang="sv-SE" dirty="0" smtClean="0"/>
              <a:t>Omdefinition på vad ett klassrum eller lärandesituation är för något</a:t>
            </a:r>
            <a:endParaRPr lang="sv-SE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Presentationen idag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Bakgrund och syftet</a:t>
            </a:r>
          </a:p>
          <a:p>
            <a:r>
              <a:rPr lang="sv-SE" dirty="0" smtClean="0"/>
              <a:t>Arbetsgången</a:t>
            </a:r>
          </a:p>
          <a:p>
            <a:r>
              <a:rPr lang="sv-SE" dirty="0" smtClean="0"/>
              <a:t>Utvärdering</a:t>
            </a:r>
          </a:p>
          <a:p>
            <a:r>
              <a:rPr lang="sv-SE" dirty="0" smtClean="0"/>
              <a:t>Preliminära resultat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708920"/>
          </a:xfrm>
        </p:spPr>
        <p:txBody>
          <a:bodyPr/>
          <a:lstStyle/>
          <a:p>
            <a:r>
              <a:rPr lang="sv-SE" dirty="0" smtClean="0"/>
              <a:t>Surfplattan statisk enhet</a:t>
            </a:r>
            <a:br>
              <a:rPr lang="sv-SE" dirty="0" smtClean="0"/>
            </a:br>
            <a:r>
              <a:rPr lang="sv-SE" dirty="0" smtClean="0"/>
              <a:t>Oändligt antal sidor</a:t>
            </a:r>
            <a:endParaRPr lang="sv-S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996953"/>
            <a:ext cx="6505575" cy="2664296"/>
          </a:xfrm>
        </p:spPr>
      </p:pic>
    </p:spTree>
    <p:extLst>
      <p:ext uri="{BB962C8B-B14F-4D97-AF65-F5344CB8AC3E}">
        <p14:creationId xmlns:p14="http://schemas.microsoft.com/office/powerpoint/2010/main" val="91033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Framtida mobilt lärande?</a:t>
            </a:r>
            <a:endParaRPr lang="sv-SE" dirty="0"/>
          </a:p>
        </p:txBody>
      </p:sp>
      <p:pic>
        <p:nvPicPr>
          <p:cNvPr id="4" name="Content Placeholder 3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426243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Så vi använder det på kontoret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Vi </a:t>
            </a:r>
            <a:r>
              <a:rPr lang="sv-SE" dirty="0"/>
              <a:t>har då satt upp en </a:t>
            </a:r>
            <a:r>
              <a:rPr lang="sv-SE" dirty="0" err="1"/>
              <a:t>Dropbox</a:t>
            </a:r>
            <a:r>
              <a:rPr lang="sv-SE" dirty="0"/>
              <a:t> och delat den mellan oss. Även det interaktiva bordet genom </a:t>
            </a:r>
            <a:r>
              <a:rPr lang="sv-SE" dirty="0" err="1"/>
              <a:t>Touchtech</a:t>
            </a:r>
            <a:r>
              <a:rPr lang="sv-SE" dirty="0"/>
              <a:t> </a:t>
            </a:r>
            <a:r>
              <a:rPr lang="sv-SE" dirty="0" err="1"/>
              <a:t>Files</a:t>
            </a:r>
            <a:r>
              <a:rPr lang="sv-SE" dirty="0"/>
              <a:t> har tillgång till de gemensamma </a:t>
            </a:r>
            <a:r>
              <a:rPr lang="sv-SE" dirty="0" err="1"/>
              <a:t>dropbox</a:t>
            </a:r>
            <a:r>
              <a:rPr lang="sv-SE" dirty="0"/>
              <a:t>-mapparna.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Så fort någon hittar något intressant kan den personen spara den filen i </a:t>
            </a:r>
            <a:r>
              <a:rPr lang="sv-SE" dirty="0" err="1"/>
              <a:t>Dropboxmappen</a:t>
            </a:r>
            <a:r>
              <a:rPr lang="sv-SE" dirty="0"/>
              <a:t>, oavsett om han sitter framför sin dator eller mobil/surfplatta. När vi senare träffas runt bordet så har den automatiskt synkroniserats. </a:t>
            </a:r>
            <a:r>
              <a:rPr lang="sv-SE" dirty="0" smtClean="0"/>
              <a:t>Jättesmidigt</a:t>
            </a:r>
            <a:r>
              <a:rPr lang="sv-S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0260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872208"/>
          </a:xfrm>
        </p:spPr>
        <p:txBody>
          <a:bodyPr/>
          <a:lstStyle/>
          <a:p>
            <a:r>
              <a:rPr lang="sv-SE" dirty="0" smtClean="0"/>
              <a:t>Frågor?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Bakgrund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213157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 lang="en" dirty="0" smtClean="0"/>
          </a:p>
          <a:p>
            <a:r>
              <a:rPr lang="en" dirty="0" smtClean="0"/>
              <a:t>Ett </a:t>
            </a:r>
            <a:r>
              <a:rPr lang="en" dirty="0"/>
              <a:t>projekt </a:t>
            </a:r>
            <a:r>
              <a:rPr lang="en" dirty="0" smtClean="0"/>
              <a:t>finansierat </a:t>
            </a:r>
            <a:r>
              <a:rPr lang="en" dirty="0"/>
              <a:t>av KB</a:t>
            </a:r>
          </a:p>
          <a:p>
            <a:r>
              <a:rPr lang="en" dirty="0"/>
              <a:t>Avrapportering sker våren 2013</a:t>
            </a:r>
          </a:p>
          <a:p>
            <a:r>
              <a:rPr lang="en" dirty="0"/>
              <a:t>Tre </a:t>
            </a:r>
            <a:r>
              <a:rPr lang="en" dirty="0" smtClean="0"/>
              <a:t>deltagande bibliotek:</a:t>
            </a:r>
          </a:p>
          <a:p>
            <a:pPr marL="0" indent="0">
              <a:buNone/>
            </a:pPr>
            <a:endParaRPr lang="en" dirty="0" smtClean="0"/>
          </a:p>
          <a:p>
            <a:pPr lvl="1"/>
            <a:r>
              <a:rPr lang="en" dirty="0" smtClean="0"/>
              <a:t>Chalmers bibliotek (Göteborg)</a:t>
            </a:r>
          </a:p>
          <a:p>
            <a:pPr lvl="1"/>
            <a:r>
              <a:rPr lang="en" dirty="0"/>
              <a:t>Bibliotek &amp; läranderesurser (BLR, Borås</a:t>
            </a:r>
            <a:r>
              <a:rPr lang="en" dirty="0" smtClean="0"/>
              <a:t>)</a:t>
            </a:r>
          </a:p>
          <a:p>
            <a:pPr lvl="1"/>
            <a:r>
              <a:rPr lang="en" dirty="0" smtClean="0"/>
              <a:t>Göteborgs </a:t>
            </a:r>
            <a:r>
              <a:rPr lang="en" dirty="0"/>
              <a:t>stadsbibliotek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Pågående projekt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sv-SE" dirty="0" smtClean="0"/>
              <a:t>Dragit igång på allvar i början av september</a:t>
            </a:r>
          </a:p>
          <a:p>
            <a:r>
              <a:rPr lang="sv-SE" dirty="0" smtClean="0"/>
              <a:t>Inga definitiva resultat 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1417" y="671771"/>
            <a:ext cx="8229600" cy="92842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 smtClean="0"/>
              <a:t>Syftet är tvådelat</a:t>
            </a:r>
            <a:endParaRPr lang="en" dirty="0"/>
          </a:p>
        </p:txBody>
      </p:sp>
      <p:sp>
        <p:nvSpPr>
          <p:cNvPr id="36" name="Shape 36"/>
          <p:cNvSpPr txBox="1">
            <a:spLocks noGrp="1"/>
          </p:cNvSpPr>
          <p:nvPr>
            <p:ph sz="half" idx="2"/>
          </p:nvPr>
        </p:nvSpPr>
        <p:spPr>
          <a:xfrm>
            <a:off x="416636" y="1556792"/>
            <a:ext cx="4038600" cy="3287023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endParaRPr lang="en" sz="2400" dirty="0" smtClean="0"/>
          </a:p>
          <a:p>
            <a:pPr lvl="0" rtl="0">
              <a:buNone/>
            </a:pPr>
            <a:endParaRPr lang="en" sz="2400" dirty="0"/>
          </a:p>
          <a:p>
            <a:pPr lvl="0" rtl="0">
              <a:buNone/>
            </a:pPr>
            <a:r>
              <a:rPr lang="en" sz="2400" dirty="0" smtClean="0"/>
              <a:t>BLR och Göteborgs stadsbibliotek </a:t>
            </a:r>
            <a:r>
              <a:rPr lang="en" sz="2400" dirty="0"/>
              <a:t>undersöker hur surfplattor kan användas som arbetsredskap </a:t>
            </a:r>
            <a:r>
              <a:rPr lang="en" sz="2400" dirty="0" smtClean="0"/>
              <a:t>i </a:t>
            </a:r>
            <a:r>
              <a:rPr lang="en" sz="2400" dirty="0"/>
              <a:t>bibliotekets </a:t>
            </a:r>
            <a:r>
              <a:rPr lang="en" sz="2400" dirty="0" smtClean="0"/>
              <a:t>informationsarbete</a:t>
            </a:r>
            <a:endParaRPr lang="en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672086" y="1628800"/>
            <a:ext cx="4041648" cy="4526280"/>
          </a:xfrm>
        </p:spPr>
        <p:txBody>
          <a:bodyPr/>
          <a:lstStyle/>
          <a:p>
            <a:pPr>
              <a:buNone/>
            </a:pPr>
            <a:endParaRPr lang="en" sz="2400" dirty="0" smtClean="0"/>
          </a:p>
          <a:p>
            <a:pPr>
              <a:buNone/>
            </a:pPr>
            <a:endParaRPr lang="en" sz="2400" dirty="0"/>
          </a:p>
          <a:p>
            <a:pPr>
              <a:buNone/>
            </a:pPr>
            <a:r>
              <a:rPr lang="en" sz="2400" dirty="0" smtClean="0"/>
              <a:t>Chalmers undersöker på vilket sätt surfplattan kan tillföra mervärde i undervisningen i informationskompetens</a:t>
            </a:r>
          </a:p>
          <a:p>
            <a:pPr>
              <a:buNone/>
            </a:pPr>
            <a:endParaRPr lang="sv-SE" dirty="0"/>
          </a:p>
        </p:txBody>
      </p:sp>
      <p:sp>
        <p:nvSpPr>
          <p:cNvPr id="5" name="Rectangle 4"/>
          <p:cNvSpPr/>
          <p:nvPr/>
        </p:nvSpPr>
        <p:spPr>
          <a:xfrm>
            <a:off x="416636" y="2349244"/>
            <a:ext cx="4032448" cy="324036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ctangle 5"/>
          <p:cNvSpPr/>
          <p:nvPr/>
        </p:nvSpPr>
        <p:spPr>
          <a:xfrm>
            <a:off x="4644008" y="2348880"/>
            <a:ext cx="4032448" cy="324036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Arbetsgången</a:t>
            </a:r>
            <a:endParaRPr lang="sv-S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sv-SE" dirty="0" smtClean="0"/>
              <a:t>Inledande träff med ansvariga</a:t>
            </a:r>
          </a:p>
          <a:p>
            <a:r>
              <a:rPr lang="sv-SE" dirty="0" smtClean="0"/>
              <a:t>Två inledande träffar med alla tre deltagande bibliotek</a:t>
            </a:r>
          </a:p>
          <a:p>
            <a:r>
              <a:rPr lang="sv-SE" dirty="0" smtClean="0"/>
              <a:t>Diskuterat bästa sättet för användning av surfplattan</a:t>
            </a:r>
          </a:p>
          <a:p>
            <a:r>
              <a:rPr lang="sv-SE" dirty="0" smtClean="0"/>
              <a:t>Använda surfplattorna har varit både </a:t>
            </a:r>
            <a:r>
              <a:rPr lang="sv-SE" dirty="0" err="1" smtClean="0"/>
              <a:t>iPads</a:t>
            </a:r>
            <a:r>
              <a:rPr lang="sv-SE" dirty="0" smtClean="0"/>
              <a:t> och androidplattor; Samsung </a:t>
            </a:r>
            <a:r>
              <a:rPr lang="sv-SE" dirty="0" err="1" smtClean="0"/>
              <a:t>galaxy</a:t>
            </a:r>
            <a:r>
              <a:rPr lang="sv-SE" dirty="0" smtClean="0"/>
              <a:t> eller Acer</a:t>
            </a:r>
          </a:p>
          <a:p>
            <a:r>
              <a:rPr lang="sv-SE" dirty="0" smtClean="0"/>
              <a:t>Problem med surfplattorna var bl.a. :</a:t>
            </a:r>
          </a:p>
          <a:p>
            <a:pPr lvl="1"/>
            <a:r>
              <a:rPr lang="sv-SE" dirty="0" smtClean="0"/>
              <a:t>Kan inte komma åt cirkulationsmodulen</a:t>
            </a:r>
          </a:p>
          <a:p>
            <a:pPr lvl="1"/>
            <a:r>
              <a:rPr lang="sv-SE" dirty="0" smtClean="0"/>
              <a:t>Skriva på plattan</a:t>
            </a:r>
          </a:p>
          <a:p>
            <a:pPr lvl="1"/>
            <a:r>
              <a:rPr lang="sv-SE" dirty="0" smtClean="0"/>
              <a:t>Icke-anpassade sidor och tjänster på webben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 smtClean="0"/>
              <a:t>Arbetsgången: BLR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" dirty="0" smtClean="0"/>
              <a:t>BLR hade ett pilottest i maj </a:t>
            </a:r>
          </a:p>
          <a:p>
            <a:pPr lvl="1"/>
            <a:r>
              <a:rPr lang="en" dirty="0" smtClean="0"/>
              <a:t>6 bibliotekarier</a:t>
            </a:r>
          </a:p>
          <a:p>
            <a:pPr lvl="1"/>
            <a:r>
              <a:rPr lang="sv-SE" dirty="0" smtClean="0"/>
              <a:t>E</a:t>
            </a:r>
            <a:r>
              <a:rPr lang="en" dirty="0" smtClean="0"/>
              <a:t>n timme, två gånger </a:t>
            </a:r>
            <a:r>
              <a:rPr lang="sv-SE" dirty="0" smtClean="0"/>
              <a:t>i veckan</a:t>
            </a:r>
          </a:p>
          <a:p>
            <a:pPr lvl="1"/>
            <a:r>
              <a:rPr lang="sv-SE" dirty="0" smtClean="0"/>
              <a:t>Skriva ner erfarenheterna efteråt</a:t>
            </a:r>
            <a:endParaRPr lang="en" dirty="0" smtClean="0"/>
          </a:p>
          <a:p>
            <a:r>
              <a:rPr lang="en" dirty="0" smtClean="0"/>
              <a:t>Syftet: </a:t>
            </a:r>
          </a:p>
          <a:p>
            <a:pPr lvl="1"/>
            <a:r>
              <a:rPr lang="sv-SE" dirty="0" smtClean="0"/>
              <a:t>V</a:t>
            </a:r>
            <a:r>
              <a:rPr lang="en" dirty="0" smtClean="0"/>
              <a:t>ilka frågor vi skulle få</a:t>
            </a:r>
          </a:p>
          <a:p>
            <a:pPr lvl="1"/>
            <a:r>
              <a:rPr lang="sv-SE" dirty="0" smtClean="0"/>
              <a:t>I</a:t>
            </a:r>
            <a:r>
              <a:rPr lang="en" dirty="0" smtClean="0"/>
              <a:t>nsikter om fördelar och nackdelar, bl.a.</a:t>
            </a:r>
          </a:p>
          <a:p>
            <a:pPr lvl="2"/>
            <a:r>
              <a:rPr lang="sv-SE" dirty="0" smtClean="0"/>
              <a:t>H</a:t>
            </a:r>
            <a:r>
              <a:rPr lang="en" dirty="0" smtClean="0"/>
              <a:t>ur vi ska erbjuda hjälp (bemötandet och avslut)</a:t>
            </a:r>
          </a:p>
          <a:p>
            <a:pPr lvl="2"/>
            <a:r>
              <a:rPr lang="en" dirty="0" smtClean="0"/>
              <a:t>Bestämde för att samla in åsikter från användare för utvärdering</a:t>
            </a:r>
          </a:p>
          <a:p>
            <a:pPr lvl="1"/>
            <a:r>
              <a:rPr lang="en" dirty="0" smtClean="0"/>
              <a:t>Vilka tider som skulle vara bäst för att finnas tillgänglig 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Arbetsgången: BLR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Utifrån erfarenheter från andra liknande projekt bestämde vi oss för att ”</a:t>
            </a:r>
            <a:r>
              <a:rPr lang="sv-SE" dirty="0" err="1" smtClean="0"/>
              <a:t>branda</a:t>
            </a:r>
            <a:r>
              <a:rPr lang="sv-SE" dirty="0" smtClean="0"/>
              <a:t>” oss</a:t>
            </a:r>
          </a:p>
          <a:p>
            <a:pPr lvl="1"/>
            <a:r>
              <a:rPr lang="sv-SE" dirty="0" smtClean="0"/>
              <a:t>Likadana t-shirts i ”otraditionell biblioteksfärg” som syns</a:t>
            </a:r>
          </a:p>
          <a:p>
            <a:pPr lvl="1"/>
            <a:r>
              <a:rPr lang="sv-SE" dirty="0" smtClean="0"/>
              <a:t>Vi hade biblioteks-</a:t>
            </a:r>
            <a:br>
              <a:rPr lang="sv-SE" dirty="0" smtClean="0"/>
            </a:br>
            <a:r>
              <a:rPr lang="sv-SE" dirty="0" smtClean="0"/>
              <a:t>introduktionen vid terminsstart</a:t>
            </a:r>
          </a:p>
          <a:p>
            <a:pPr lvl="1"/>
            <a:r>
              <a:rPr lang="sv-SE" dirty="0"/>
              <a:t>I</a:t>
            </a:r>
            <a:r>
              <a:rPr lang="sv-SE" dirty="0" smtClean="0"/>
              <a:t>nlägg i biblioteksbloggen  &amp; </a:t>
            </a:r>
            <a:br>
              <a:rPr lang="sv-SE" dirty="0" smtClean="0"/>
            </a:br>
            <a:r>
              <a:rPr lang="sv-SE" dirty="0" smtClean="0"/>
              <a:t>nyhet på bibliotekets hemsida</a:t>
            </a:r>
            <a:br>
              <a:rPr lang="sv-SE" dirty="0" smtClean="0"/>
            </a:br>
            <a:r>
              <a:rPr lang="sv-SE" sz="1300" dirty="0" smtClean="0"/>
              <a:t>(http://bibblogg.wordpress.com/2012/08/24/surfande-bibliotekarier/)</a:t>
            </a:r>
          </a:p>
          <a:p>
            <a:pPr lvl="1"/>
            <a:r>
              <a:rPr lang="sv-SE" dirty="0" err="1" smtClean="0"/>
              <a:t>HBs</a:t>
            </a:r>
            <a:r>
              <a:rPr lang="sv-SE" dirty="0" smtClean="0"/>
              <a:t> </a:t>
            </a:r>
            <a:r>
              <a:rPr lang="sv-SE" dirty="0" err="1" smtClean="0"/>
              <a:t>facebook</a:t>
            </a:r>
            <a:endParaRPr lang="sv-SE" dirty="0" smtClean="0"/>
          </a:p>
        </p:txBody>
      </p:sp>
      <p:pic>
        <p:nvPicPr>
          <p:cNvPr id="4" name="Content Placeholder 3" descr="https://lh3.googleusercontent.com/I4uMO0hnTAJqfT3so1Fphj5dH3-fD1vTIatmX3yESwiGtg3gIS50QIG5imPlN8541gFzFOFEYB20lHi6bCDy6OqeGNs21jJCsnj-0VkhuH-pNgbVwNwp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284984"/>
            <a:ext cx="28956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728192"/>
          </a:xfrm>
        </p:spPr>
        <p:txBody>
          <a:bodyPr>
            <a:normAutofit/>
          </a:bodyPr>
          <a:lstStyle/>
          <a:p>
            <a:r>
              <a:rPr lang="sv-SE" dirty="0" smtClean="0"/>
              <a:t>Arbetsgången: Chalmers bibliotek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sv-SE" dirty="0" smtClean="0"/>
              <a:t>Ett möte för att gå igenom möjlig användning under undervisningstillfällen</a:t>
            </a:r>
          </a:p>
          <a:p>
            <a:r>
              <a:rPr lang="sv-SE" dirty="0"/>
              <a:t>V</a:t>
            </a:r>
            <a:r>
              <a:rPr lang="sv-SE" dirty="0" smtClean="0"/>
              <a:t>id undervisning har det verkat användbart att kunna söka fram information på plattan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220</TotalTime>
  <Words>820</Words>
  <Application>Microsoft Office PowerPoint</Application>
  <PresentationFormat>On-screen Show (4:3)</PresentationFormat>
  <Paragraphs>133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Executive</vt:lpstr>
      <vt:lpstr>Användning av surfplattor i biblioteksarbete</vt:lpstr>
      <vt:lpstr>Presentationen idag</vt:lpstr>
      <vt:lpstr>Bakgrund</vt:lpstr>
      <vt:lpstr>Pågående projekt</vt:lpstr>
      <vt:lpstr>Syftet är tvådelat</vt:lpstr>
      <vt:lpstr>Arbetsgången</vt:lpstr>
      <vt:lpstr>Arbetsgången: BLR</vt:lpstr>
      <vt:lpstr>Arbetsgången: BLR</vt:lpstr>
      <vt:lpstr>Arbetsgången: Chalmers bibliotek</vt:lpstr>
      <vt:lpstr>Arbetsgången: Göteborgs stadsbibliotek</vt:lpstr>
      <vt:lpstr>Utvärdering</vt:lpstr>
      <vt:lpstr>Utvärderingsfrågorna</vt:lpstr>
      <vt:lpstr>Utvärderingsfrågorna</vt:lpstr>
      <vt:lpstr>Utvärdering: BLR</vt:lpstr>
      <vt:lpstr>Kommentarer från användare</vt:lpstr>
      <vt:lpstr>Datorarbetsplatser</vt:lpstr>
      <vt:lpstr>Utvärdering: Chalmers bibliotek</vt:lpstr>
      <vt:lpstr>Utvärdering: Göteborgs stadsbibliotek</vt:lpstr>
      <vt:lpstr>Preliminära resultat</vt:lpstr>
      <vt:lpstr>Surfplattan statisk enhet Oändligt antal sidor</vt:lpstr>
      <vt:lpstr>Framtida mobilt lärande?</vt:lpstr>
      <vt:lpstr>Så vi använder det på kontoret</vt:lpstr>
      <vt:lpstr>Frågor?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Surfande bibliotekarier</dc:title>
  <dc:creator>Jan Christer Magnusson</dc:creator>
  <cp:lastModifiedBy>Kristina Graner</cp:lastModifiedBy>
  <cp:revision>40</cp:revision>
  <dcterms:modified xsi:type="dcterms:W3CDTF">2012-11-12T09:32:30Z</dcterms:modified>
</cp:coreProperties>
</file>