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92" r:id="rId3"/>
    <p:sldId id="290" r:id="rId4"/>
    <p:sldId id="282" r:id="rId5"/>
    <p:sldId id="305" r:id="rId6"/>
    <p:sldId id="296" r:id="rId7"/>
    <p:sldId id="284" r:id="rId8"/>
    <p:sldId id="289" r:id="rId9"/>
    <p:sldId id="279" r:id="rId10"/>
    <p:sldId id="257" r:id="rId11"/>
    <p:sldId id="304" r:id="rId12"/>
    <p:sldId id="295" r:id="rId13"/>
    <p:sldId id="300" r:id="rId14"/>
    <p:sldId id="301" r:id="rId15"/>
    <p:sldId id="302" r:id="rId16"/>
    <p:sldId id="306" r:id="rId17"/>
    <p:sldId id="303" r:id="rId18"/>
    <p:sldId id="258" r:id="rId19"/>
    <p:sldId id="259" r:id="rId20"/>
    <p:sldId id="272" r:id="rId21"/>
    <p:sldId id="271" r:id="rId22"/>
    <p:sldId id="265" r:id="rId23"/>
    <p:sldId id="273" r:id="rId24"/>
    <p:sldId id="274" r:id="rId25"/>
    <p:sldId id="266" r:id="rId26"/>
    <p:sldId id="268" r:id="rId27"/>
    <p:sldId id="297" r:id="rId28"/>
    <p:sldId id="298" r:id="rId29"/>
    <p:sldId id="299" r:id="rId30"/>
    <p:sldId id="262" r:id="rId31"/>
    <p:sldId id="263" r:id="rId32"/>
    <p:sldId id="264" r:id="rId33"/>
    <p:sldId id="277" r:id="rId34"/>
    <p:sldId id="278" r:id="rId35"/>
  </p:sldIdLst>
  <p:sldSz cx="9144000" cy="6858000" type="screen4x3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04" autoAdjust="0"/>
  </p:normalViewPr>
  <p:slideViewPr>
    <p:cSldViewPr snapToGrid="0" snapToObjects="1">
      <p:cViewPr>
        <p:scale>
          <a:sx n="94" d="100"/>
          <a:sy n="94" d="100"/>
        </p:scale>
        <p:origin x="-1482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0198E3-B7C7-4554-98C9-7AD83D569B96}" type="datetimeFigureOut">
              <a:rPr lang="sv-SE"/>
              <a:pPr/>
              <a:t>2012-10-15</a:t>
            </a:fld>
            <a:endParaRPr lang="sv-SE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B695C0-633C-4307-87C4-F882D729F02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98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A4C63-9B2A-4184-BEE1-00A49D7ECCC5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6C8DC-8E05-46EA-8AF8-1D2F58CAF84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A5EC4-0FD0-415D-801A-A93B108BD5E4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CEA85-14E7-4309-9919-427E80E9791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A8699-43D9-465D-AB15-D4CD6CCBCA9E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2291D-24E9-410C-BB41-BD7C437142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29CF0-3E3F-4BA8-A217-A55F810F09A2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B2E13-E9F1-472B-A37D-2E663CA134A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5674F-9609-4FB3-8832-FF74269D53F4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3083F-44D6-457C-A465-8546403BC31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7D22C-DD8E-42A4-9905-565E9D32449D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C09B9-FD43-4B03-AD98-2C93D233B48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94F31-F7B7-467A-B0DF-A969CED5B82A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BB6A-0F31-4AD0-BB88-EEBE782CEE5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CBB4B-0D50-45C2-96CB-D6EF4FC7C3FF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0DE5-1E59-41F2-B1AB-EF2E3E24E79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5668F-DED3-462E-904A-861EE0163A29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AA4D-D8CD-40F9-A074-532CA01E74E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AB498-8905-49EC-BDB2-F3D8C497E226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2606D-A4B1-40AC-8637-4199C4F328F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74A30-BD61-472A-B403-1F13AC728FCD}" type="datetime1">
              <a:rPr lang="sv-SE"/>
              <a:pPr>
                <a:defRPr/>
              </a:pPr>
              <a:t>2012-10-15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E5838-F29A-4887-97BE-2847DE3F20E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FB2A0E-A245-4D4D-B64B-16BFD78501F4}" type="datetime1">
              <a:rPr lang="sv-SE"/>
              <a:pPr>
                <a:defRPr/>
              </a:pPr>
              <a:t>2012-10-15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sv-SE" dirty="0"/>
              <a:t>Jan Carle, </a:t>
            </a:r>
            <a:r>
              <a:rPr lang="sv-SE" dirty="0" err="1"/>
              <a:t>Inst</a:t>
            </a:r>
            <a:r>
              <a:rPr lang="sv-SE" dirty="0"/>
              <a:t> för Sociologi och Arbetsvetenskap Göteborgs Universitet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730893-E1C5-460D-99D9-B6550BA0A90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d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Jan Carle, </a:t>
            </a:r>
            <a:r>
              <a:rPr lang="sv-SE" dirty="0" err="1"/>
              <a:t>Inst</a:t>
            </a:r>
            <a:r>
              <a:rPr lang="sv-SE"/>
              <a:t>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6D8B5-F1DA-4DC9-8FD7-E78A394B43A1}" type="slidenum">
              <a:rPr lang="sv-SE"/>
              <a:pPr>
                <a:defRPr/>
              </a:pPr>
              <a:t>1</a:t>
            </a:fld>
            <a:endParaRPr lang="sv-SE"/>
          </a:p>
        </p:txBody>
      </p:sp>
      <p:sp>
        <p:nvSpPr>
          <p:cNvPr id="13313" name="Rubrik 1"/>
          <p:cNvSpPr>
            <a:spLocks noGrp="1"/>
          </p:cNvSpPr>
          <p:nvPr>
            <p:ph type="ctrTitle"/>
          </p:nvPr>
        </p:nvSpPr>
        <p:spPr>
          <a:xfrm>
            <a:off x="685800" y="284163"/>
            <a:ext cx="7772400" cy="1471612"/>
          </a:xfrm>
        </p:spPr>
        <p:txBody>
          <a:bodyPr/>
          <a:lstStyle/>
          <a:p>
            <a:pPr eaLnBrk="1" hangingPunct="1"/>
            <a:r>
              <a:rPr lang="sv-SE" sz="2800" b="1" dirty="0" smtClean="0">
                <a:latin typeface="Garamond" pitchFamily="18" charset="0"/>
              </a:rPr>
              <a:t>Att styra över disciplingränser - Erfarenheter från att skapa gemensamma examinationskriterier vid lärarutbildningen vid Göteborgs universitet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5800" y="1958975"/>
            <a:ext cx="7772400" cy="4457700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sv-SE" sz="2800" dirty="0" smtClean="0">
                <a:solidFill>
                  <a:schemeClr val="tx1"/>
                </a:solidFill>
                <a:latin typeface="Garamond" pitchFamily="18" charset="0"/>
              </a:rPr>
              <a:t>Resultat från ett pågående projekt med stöd från Vetenskapsrådet</a:t>
            </a:r>
          </a:p>
          <a:p>
            <a:pPr algn="l" eaLnBrk="1" hangingPunct="1">
              <a:lnSpc>
                <a:spcPct val="90000"/>
              </a:lnSpc>
            </a:pPr>
            <a:endParaRPr lang="sv-SE" sz="28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sv-SE" sz="2800" i="1" dirty="0" smtClean="0">
                <a:solidFill>
                  <a:schemeClr val="tx1"/>
                </a:solidFill>
                <a:latin typeface="Garamond"/>
              </a:rPr>
              <a:t>Jag brukar göra på mitt sätt – Om relationen mellan frihet, styrning och kvalitet i bedömning av examensarbeten på högskolan med lärarutbildningen vid Göteborgs universitet som exempel</a:t>
            </a:r>
          </a:p>
          <a:p>
            <a:pPr algn="l" eaLnBrk="1" hangingPunct="1">
              <a:lnSpc>
                <a:spcPct val="90000"/>
              </a:lnSpc>
            </a:pPr>
            <a:endParaRPr lang="sv-SE" sz="28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sv-SE" sz="2800" dirty="0" smtClean="0">
                <a:solidFill>
                  <a:schemeClr val="tx1"/>
                </a:solidFill>
                <a:latin typeface="Garamond" pitchFamily="18" charset="0"/>
              </a:rPr>
              <a:t>Presentatör: Docent Jan Carle</a:t>
            </a:r>
          </a:p>
          <a:p>
            <a:pPr algn="l" eaLnBrk="1" hangingPunct="1">
              <a:lnSpc>
                <a:spcPct val="90000"/>
              </a:lnSpc>
            </a:pPr>
            <a:r>
              <a:rPr lang="sv-SE" sz="2800" dirty="0" smtClean="0">
                <a:solidFill>
                  <a:schemeClr val="tx1"/>
                </a:solidFill>
                <a:latin typeface="Garamond" pitchFamily="18" charset="0"/>
              </a:rPr>
              <a:t>Institutionen för Sociologi och Arbetsvetenskap</a:t>
            </a:r>
          </a:p>
          <a:p>
            <a:pPr algn="l" eaLnBrk="1" hangingPunct="1">
              <a:lnSpc>
                <a:spcPct val="90000"/>
              </a:lnSpc>
            </a:pPr>
            <a:endParaRPr lang="sv-SE" sz="2800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D1F9B-BFB8-4337-A950-F7068BCEE91E}" type="slidenum">
              <a:rPr lang="sv-SE"/>
              <a:pPr>
                <a:defRPr/>
              </a:pPr>
              <a:t>10</a:t>
            </a:fld>
            <a:endParaRPr lang="sv-SE"/>
          </a:p>
        </p:txBody>
      </p:sp>
      <p:sp>
        <p:nvSpPr>
          <p:cNvPr id="1433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Generella aspekter att ta hänsyn till</a:t>
            </a:r>
          </a:p>
        </p:txBody>
      </p:sp>
      <p:sp>
        <p:nvSpPr>
          <p:cNvPr id="14338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Volym – hur hantera de stora studentgrupperna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Kvalitet – hur skall kvaliteten garanteras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Byråkratisering av utbildning - dess gränser</a:t>
            </a:r>
          </a:p>
          <a:p>
            <a:r>
              <a:rPr lang="sv-SE" dirty="0" smtClean="0">
                <a:latin typeface="Garamond"/>
              </a:rPr>
              <a:t>Kollegial styrning och frihet – vilket utrymme skall ges till lärare, handledare och examinatorer</a:t>
            </a:r>
          </a:p>
          <a:p>
            <a:r>
              <a:rPr lang="sv-SE" dirty="0" smtClean="0">
                <a:latin typeface="Garamond"/>
              </a:rPr>
              <a:t>Myndighetsutövandet – dokumentera beslut</a:t>
            </a:r>
          </a:p>
          <a:p>
            <a:pPr>
              <a:buNone/>
            </a:pPr>
            <a:endParaRPr lang="sv-SE" dirty="0" smtClean="0">
              <a:latin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26890"/>
            <a:ext cx="8229600" cy="5599274"/>
          </a:xfrm>
        </p:spPr>
        <p:txBody>
          <a:bodyPr/>
          <a:lstStyle/>
          <a:p>
            <a:pPr>
              <a:buNone/>
            </a:pPr>
            <a:r>
              <a:rPr lang="en-GB" dirty="0" smtClean="0">
                <a:latin typeface="Garamond"/>
              </a:rPr>
              <a:t>Audit</a:t>
            </a:r>
            <a:r>
              <a:rPr lang="sv-SE" dirty="0" smtClean="0">
                <a:latin typeface="Garamond"/>
              </a:rPr>
              <a:t> society </a:t>
            </a:r>
          </a:p>
          <a:p>
            <a:r>
              <a:rPr lang="sv-SE" dirty="0" smtClean="0">
                <a:latin typeface="Garamond"/>
              </a:rPr>
              <a:t>Krav på dokumenterade resultat</a:t>
            </a:r>
          </a:p>
          <a:p>
            <a:r>
              <a:rPr lang="sv-SE" dirty="0" smtClean="0">
                <a:latin typeface="Garamond"/>
              </a:rPr>
              <a:t>Krav på redovisning </a:t>
            </a:r>
          </a:p>
          <a:p>
            <a:r>
              <a:rPr lang="sv-SE" dirty="0" smtClean="0">
                <a:latin typeface="Garamond"/>
              </a:rPr>
              <a:t>Krav på mätning och kontroll</a:t>
            </a:r>
          </a:p>
          <a:p>
            <a:endParaRPr lang="sv-SE" dirty="0" smtClean="0">
              <a:latin typeface="Garamond"/>
            </a:endParaRPr>
          </a:p>
          <a:p>
            <a:pPr>
              <a:buNone/>
            </a:pPr>
            <a:r>
              <a:rPr lang="sv-SE" dirty="0" smtClean="0">
                <a:latin typeface="Garamond"/>
              </a:rPr>
              <a:t>Kvalitetsgranskning av högre utbildning</a:t>
            </a:r>
          </a:p>
          <a:p>
            <a:r>
              <a:rPr lang="sv-SE" dirty="0" smtClean="0">
                <a:latin typeface="Garamond"/>
              </a:rPr>
              <a:t>Fokus på resultat</a:t>
            </a:r>
          </a:p>
          <a:p>
            <a:r>
              <a:rPr lang="sv-SE" dirty="0" smtClean="0">
                <a:latin typeface="Garamond"/>
              </a:rPr>
              <a:t>Examensarbeten ges stor vikt</a:t>
            </a:r>
          </a:p>
          <a:p>
            <a:pPr>
              <a:buNone/>
            </a:pPr>
            <a:endParaRPr lang="sv-SE" dirty="0" smtClean="0">
              <a:latin typeface="Garamond"/>
            </a:endParaRPr>
          </a:p>
          <a:p>
            <a:pPr>
              <a:buNone/>
            </a:pPr>
            <a:endParaRPr lang="sv-SE" dirty="0" smtClean="0">
              <a:latin typeface="Garamond"/>
            </a:endParaRPr>
          </a:p>
          <a:p>
            <a:pPr>
              <a:buNone/>
            </a:pPr>
            <a:endParaRPr lang="sv-SE" dirty="0" smtClean="0">
              <a:latin typeface="Garamond"/>
            </a:endParaRPr>
          </a:p>
          <a:p>
            <a:pPr>
              <a:buNone/>
            </a:pPr>
            <a:endParaRPr lang="sv-SE" dirty="0" smtClean="0">
              <a:latin typeface="Garamond" pitchFamily="18" charset="0"/>
            </a:endParaRP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11</a:t>
            </a:fld>
            <a:endParaRPr lang="sv-S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aramond"/>
              </a:rPr>
              <a:t>Speciella aspekter att ta hänsyn till</a:t>
            </a:r>
            <a:endParaRPr lang="sv-SE" dirty="0">
              <a:latin typeface="Garamond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Garamond"/>
              </a:rPr>
              <a:t>Examensarbete vid lärarprogrammet – beakta professionens speciella innebörder</a:t>
            </a:r>
          </a:p>
          <a:p>
            <a:r>
              <a:rPr lang="sv-SE" dirty="0" smtClean="0">
                <a:latin typeface="Garamond"/>
              </a:rPr>
              <a:t>Ämnens status och särart – lärarutbildningens mångfald</a:t>
            </a:r>
          </a:p>
          <a:p>
            <a:r>
              <a:rPr lang="sv-SE" dirty="0" smtClean="0">
                <a:latin typeface="Garamond"/>
              </a:rPr>
              <a:t>Det som förenar den akademiska professionen - </a:t>
            </a:r>
            <a:r>
              <a:rPr lang="sv-SE" dirty="0" smtClean="0">
                <a:latin typeface="Garamond" pitchFamily="18" charset="0"/>
              </a:rPr>
              <a:t>Systematik, akribi och kollegial kontroll</a:t>
            </a:r>
            <a:endParaRPr lang="sv-SE" dirty="0" smtClean="0">
              <a:latin typeface="Garamond"/>
            </a:endParaRPr>
          </a:p>
          <a:p>
            <a:endParaRPr lang="sv-SE" dirty="0" smtClean="0">
              <a:latin typeface="Garamond"/>
            </a:endParaRPr>
          </a:p>
          <a:p>
            <a:endParaRPr lang="sv-SE" dirty="0" smtClean="0">
              <a:latin typeface="Garamond"/>
            </a:endParaRPr>
          </a:p>
          <a:p>
            <a:endParaRPr lang="sv-SE" dirty="0">
              <a:latin typeface="Garamond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12</a:t>
            </a:fld>
            <a:endParaRPr lang="sv-S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aramond" pitchFamily="18" charset="0"/>
              </a:rPr>
              <a:t>Exempel på dokument och 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Procedurlistor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Examinationsprotokoll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Bedömningsmall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Särskilja handledare och examinatorer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Utbildning av examinatorer och handledare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Kvalitetsgrupper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Benchmarking med andra lärosäten</a:t>
            </a:r>
          </a:p>
          <a:p>
            <a:pPr eaLnBrk="1" hangingPunct="1"/>
            <a:r>
              <a:rPr lang="sv-SE" dirty="0" err="1" smtClean="0">
                <a:latin typeface="Garamond" pitchFamily="18" charset="0"/>
              </a:rPr>
              <a:t>www.socav.gu.se/Utbildning/lararutbildningen</a:t>
            </a:r>
            <a:r>
              <a:rPr lang="sv-SE" dirty="0" smtClean="0">
                <a:latin typeface="Garamond" pitchFamily="18" charset="0"/>
              </a:rPr>
              <a:t>/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13</a:t>
            </a:fld>
            <a:endParaRPr lang="sv-S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5630"/>
            <a:ext cx="8229600" cy="595053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sv-SE" sz="3800" dirty="0" smtClean="0">
                <a:latin typeface="Garamond" pitchFamily="18" charset="0"/>
              </a:rPr>
              <a:t>Hur kan man då styra med dokument?</a:t>
            </a:r>
          </a:p>
          <a:p>
            <a:pPr eaLnBrk="1" hangingPunct="1">
              <a:lnSpc>
                <a:spcPct val="80000"/>
              </a:lnSpc>
              <a:buNone/>
            </a:pPr>
            <a:endParaRPr lang="sv-SE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sv-SE" dirty="0" smtClean="0">
                <a:latin typeface="Garamond" pitchFamily="18" charset="0"/>
              </a:rPr>
              <a:t>Att styra enbart med dokument fungerar inte –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sv-SE" dirty="0" smtClean="0">
                <a:latin typeface="Garamond" pitchFamily="18" charset="0"/>
              </a:rPr>
              <a:t>	dokumenten måste förankras med: 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>
                <a:latin typeface="Garamond" pitchFamily="18" charset="0"/>
              </a:rPr>
              <a:t>Kollegial konsensus och att erfarenheten traderas och accepteras i kollegiet (utbildningen)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>
                <a:latin typeface="Garamond" pitchFamily="18" charset="0"/>
              </a:rPr>
              <a:t>Att dokument utvecklas genom kollegialt arbete centrerat kring utbildning, benchmarking och uppföljning och granskning av processen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>
                <a:latin typeface="Garamond" pitchFamily="18" charset="0"/>
              </a:rPr>
              <a:t>Fokus på ”best </a:t>
            </a:r>
            <a:r>
              <a:rPr lang="sv-SE" dirty="0" err="1" smtClean="0">
                <a:latin typeface="Garamond" pitchFamily="18" charset="0"/>
              </a:rPr>
              <a:t>practice</a:t>
            </a:r>
            <a:r>
              <a:rPr lang="sv-SE" dirty="0" smtClean="0">
                <a:latin typeface="Garamond" pitchFamily="18" charset="0"/>
              </a:rPr>
              <a:t>” snarare än ”åtgärder för efterlevnad”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>
                <a:latin typeface="Garamond" pitchFamily="18" charset="0"/>
              </a:rPr>
              <a:t>Myndighetsutövandet och ”det kollegiala” hålls isär vid beslut men kopplas samman i processen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14</a:t>
            </a:fld>
            <a:endParaRPr lang="sv-S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aramond" pitchFamily="18" charset="0"/>
              </a:rPr>
              <a:t>Problem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Jag gör på mitt sätt - friheten</a:t>
            </a:r>
          </a:p>
          <a:p>
            <a:pPr eaLnBrk="1" hangingPunct="1"/>
            <a:r>
              <a:rPr lang="sv-SE" dirty="0" err="1" smtClean="0">
                <a:latin typeface="Garamond" pitchFamily="18" charset="0"/>
              </a:rPr>
              <a:t>Organisationsdiffussion</a:t>
            </a:r>
            <a:r>
              <a:rPr lang="sv-SE" dirty="0" smtClean="0">
                <a:latin typeface="Garamond" pitchFamily="18" charset="0"/>
              </a:rPr>
              <a:t> - nivåproblemet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Olika vetenskapliga kulturer – mångfalden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Studenter med skilda förutsättningar – olika grupper med olika utbildning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Vetenskaplig status och hackordning – auktoritetsproblemet</a:t>
            </a:r>
          </a:p>
          <a:p>
            <a:pPr eaLnBrk="1" hangingPunct="1">
              <a:buNone/>
            </a:pPr>
            <a:endParaRPr lang="sv-SE" dirty="0" smtClean="0">
              <a:latin typeface="Garamond" pitchFamily="18" charset="0"/>
            </a:endParaRPr>
          </a:p>
          <a:p>
            <a:pPr eaLnBrk="1" hangingPunct="1"/>
            <a:endParaRPr lang="sv-SE" dirty="0" smtClean="0">
              <a:latin typeface="Garamond" pitchFamily="18" charset="0"/>
            </a:endParaRPr>
          </a:p>
          <a:p>
            <a:pPr eaLnBrk="1" hangingPunct="1"/>
            <a:endParaRPr lang="sv-SE" dirty="0" smtClean="0">
              <a:latin typeface="Garamond" pitchFamily="18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15</a:t>
            </a:fld>
            <a:endParaRPr lang="sv-S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 för uppmärksamheten!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</a:t>
            </a:r>
          </a:p>
          <a:p>
            <a:pPr>
              <a:buNone/>
            </a:pP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16</a:t>
            </a:fld>
            <a:endParaRPr lang="sv-S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aramond"/>
              </a:rPr>
              <a:t>Extramaterial</a:t>
            </a:r>
            <a:endParaRPr lang="sv-SE" dirty="0">
              <a:latin typeface="Garamond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Garamond"/>
              </a:rPr>
              <a:t>Examensarbetet</a:t>
            </a:r>
          </a:p>
          <a:p>
            <a:r>
              <a:rPr lang="sv-SE" dirty="0" smtClean="0">
                <a:latin typeface="Garamond"/>
              </a:rPr>
              <a:t>Myndighetsutövandet</a:t>
            </a:r>
          </a:p>
          <a:p>
            <a:r>
              <a:rPr lang="sv-SE" dirty="0" smtClean="0">
                <a:latin typeface="Garamond"/>
              </a:rPr>
              <a:t>Det kollegiala</a:t>
            </a:r>
          </a:p>
          <a:p>
            <a:r>
              <a:rPr lang="sv-SE" dirty="0" smtClean="0">
                <a:latin typeface="Garamond"/>
              </a:rPr>
              <a:t>Process och resultat</a:t>
            </a:r>
          </a:p>
          <a:p>
            <a:r>
              <a:rPr lang="sv-SE" dirty="0" smtClean="0">
                <a:latin typeface="Garamond"/>
              </a:rPr>
              <a:t>Slutsatser</a:t>
            </a:r>
            <a:endParaRPr lang="sv-SE" dirty="0">
              <a:latin typeface="Garamond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17</a:t>
            </a:fld>
            <a:endParaRPr lang="sv-S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Jan Carle, </a:t>
            </a:r>
            <a:r>
              <a:rPr lang="sv-SE" dirty="0" err="1"/>
              <a:t>Inst</a:t>
            </a:r>
            <a:r>
              <a:rPr lang="sv-SE" dirty="0"/>
              <a:t>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78C158-6358-4AAA-B529-1CEEAEFBF31E}" type="slidenum">
              <a:rPr lang="sv-SE"/>
              <a:pPr>
                <a:defRPr/>
              </a:pPr>
              <a:t>18</a:t>
            </a:fld>
            <a:endParaRPr lang="sv-SE"/>
          </a:p>
        </p:txBody>
      </p:sp>
      <p:sp>
        <p:nvSpPr>
          <p:cNvPr id="15361" name="Rubrik 1"/>
          <p:cNvSpPr>
            <a:spLocks noGrp="1"/>
          </p:cNvSpPr>
          <p:nvPr>
            <p:ph type="title"/>
          </p:nvPr>
        </p:nvSpPr>
        <p:spPr>
          <a:xfrm>
            <a:off x="457200" y="261128"/>
            <a:ext cx="8229600" cy="1143000"/>
          </a:xfrm>
        </p:spPr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Examensarbetet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Har en särskild betydelse inom lärarutbildningen – det ger behörighet till att utöva yrket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Professionsaspekten - vetenskapligt kunnande/kvalitet, självständighet och ”lärarkunskap”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Inte visa att man kan – utan hur man kan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Arbetet genomförs med stöd av handledning med rätt kompetens - studentcentrerat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Vid en examination skall bedömningen göras utifrån fastställda kriterier och mål i kursplan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08212-08C5-4198-8CC1-FED35D32F265}" type="slidenum">
              <a:rPr lang="sv-SE"/>
              <a:pPr>
                <a:defRPr/>
              </a:pPr>
              <a:t>19</a:t>
            </a:fld>
            <a:endParaRPr lang="sv-SE"/>
          </a:p>
        </p:txBody>
      </p:sp>
      <p:sp>
        <p:nvSpPr>
          <p:cNvPr id="16385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Myndighetsutövandet</a:t>
            </a:r>
          </a:p>
        </p:txBody>
      </p:sp>
      <p:sp>
        <p:nvSpPr>
          <p:cNvPr id="16386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7750"/>
          </a:xfrm>
        </p:spPr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Examination är ett samhällsuppdrag som regleras i Högskoleförordningen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Betyg skall bestämmas av en av högskolan särskilt utsedd lärare (examinator)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Examination och betygssättning är en myndighetsutövning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Universitet och högskolor är </a:t>
            </a:r>
            <a:r>
              <a:rPr lang="sv-SE" dirty="0" err="1" smtClean="0">
                <a:latin typeface="Garamond" pitchFamily="18" charset="0"/>
              </a:rPr>
              <a:t>förvaltnings-myndigheter</a:t>
            </a:r>
            <a:r>
              <a:rPr lang="sv-SE" dirty="0" smtClean="0">
                <a:latin typeface="Garamond" pitchFamily="18" charset="0"/>
              </a:rPr>
              <a:t> och därmed skyldiga att tillämpa förvaltningslagen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aramond"/>
              </a:rPr>
              <a:t>Projektets huvudfrågor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Garamond"/>
              </a:rPr>
              <a:t>Går det att styra examinatorers bedömning genom kriterier och procedurer</a:t>
            </a:r>
          </a:p>
          <a:p>
            <a:r>
              <a:rPr lang="sv-SE" dirty="0" smtClean="0">
                <a:latin typeface="Garamond"/>
              </a:rPr>
              <a:t>Finns skillnader i bedömning och hur dokumenten används</a:t>
            </a:r>
          </a:p>
          <a:p>
            <a:r>
              <a:rPr lang="sv-SE" dirty="0" smtClean="0">
                <a:latin typeface="Garamond"/>
              </a:rPr>
              <a:t>Kan skillnader förklaras med examinatorers sätt förhålla sig till styrning</a:t>
            </a:r>
          </a:p>
          <a:p>
            <a:r>
              <a:rPr lang="sv-SE" dirty="0" smtClean="0">
                <a:latin typeface="Garamond"/>
              </a:rPr>
              <a:t>Kan skillnader förstås som uttryck för skilda vetenskapliga kulturer  </a:t>
            </a:r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995AF-B8ED-472E-873B-15436A554193}" type="slidenum">
              <a:rPr lang="sv-SE"/>
              <a:pPr>
                <a:defRPr/>
              </a:pPr>
              <a:t>20</a:t>
            </a:fld>
            <a:endParaRPr lang="sv-SE"/>
          </a:p>
        </p:txBody>
      </p:sp>
      <p:sp>
        <p:nvSpPr>
          <p:cNvPr id="1843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85775"/>
            <a:ext cx="8229600" cy="56403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v-SE" dirty="0" smtClean="0">
                <a:latin typeface="Garamond" pitchFamily="18" charset="0"/>
              </a:rPr>
              <a:t>I myndighetsförordningen anges att för varje beslut i ett ärende skall det upprättas en handling som visar: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dagen för beslutet,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dess innehåll,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vem som fattat det och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om annan person varit närvarande. </a:t>
            </a:r>
          </a:p>
          <a:p>
            <a:pPr eaLnBrk="1" hangingPunct="1">
              <a:buFont typeface="Arial" charset="0"/>
              <a:buNone/>
            </a:pPr>
            <a:endParaRPr lang="sv-SE" dirty="0" smtClean="0">
              <a:latin typeface="Garamond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sv-SE" dirty="0" smtClean="0">
                <a:latin typeface="Garamond" pitchFamily="18" charset="0"/>
              </a:rPr>
              <a:t>Införandet av examinationsprotokoll uppfyller detta och några ytterligare aspekter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B88DA7-A92E-4C22-9BFD-B22EF4085A4A}" type="slidenum">
              <a:rPr lang="sv-SE"/>
              <a:pPr>
                <a:defRPr/>
              </a:pPr>
              <a:t>21</a:t>
            </a:fld>
            <a:endParaRPr lang="sv-SE"/>
          </a:p>
        </p:txBody>
      </p:sp>
      <p:sp>
        <p:nvSpPr>
          <p:cNvPr id="19457" name="Platshållare för innehåll 2"/>
          <p:cNvSpPr>
            <a:spLocks noGrp="1"/>
          </p:cNvSpPr>
          <p:nvPr>
            <p:ph idx="1"/>
          </p:nvPr>
        </p:nvSpPr>
        <p:spPr>
          <a:xfrm>
            <a:off x="457200" y="769938"/>
            <a:ext cx="8229600" cy="53562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v-SE" dirty="0" smtClean="0">
                <a:latin typeface="Garamond" pitchFamily="18" charset="0"/>
              </a:rPr>
              <a:t>Ett ärende enligt förvaltningslagen har ett: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initialstadium då det inleds i myndigheten,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ett beredningsstadium då underlaget för den sakliga bedömningen inhämtas,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ett avgörandestadium då det prövas, avgörs och slutligt beslutas samt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ett verkställighetsstadium</a:t>
            </a:r>
          </a:p>
          <a:p>
            <a:pPr eaLnBrk="1" hangingPunct="1">
              <a:buNone/>
            </a:pPr>
            <a:r>
              <a:rPr lang="sv-SE" dirty="0" smtClean="0">
                <a:latin typeface="Garamond" pitchFamily="18" charset="0"/>
              </a:rPr>
              <a:t>Slutsats – både resultat och process måste styras</a:t>
            </a:r>
          </a:p>
          <a:p>
            <a:pPr eaLnBrk="1" hangingPunct="1">
              <a:buFont typeface="Arial" charset="0"/>
              <a:buNone/>
            </a:pPr>
            <a:r>
              <a:rPr lang="sv-SE" dirty="0" smtClean="0">
                <a:latin typeface="Garamond" pitchFamily="18" charset="0"/>
              </a:rPr>
              <a:t>Hur speglas detta i arbetet med ett examensarbete?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E8CB6B-C95A-4690-937B-A534C7856B39}" type="slidenum">
              <a:rPr lang="sv-SE"/>
              <a:pPr>
                <a:defRPr/>
              </a:pPr>
              <a:t>22</a:t>
            </a:fld>
            <a:endParaRPr lang="sv-SE"/>
          </a:p>
        </p:txBody>
      </p:sp>
      <p:sp>
        <p:nvSpPr>
          <p:cNvPr id="20481" name="Platshållare för innehåll 2"/>
          <p:cNvSpPr>
            <a:spLocks noGrp="1"/>
          </p:cNvSpPr>
          <p:nvPr>
            <p:ph idx="1"/>
          </p:nvPr>
        </p:nvSpPr>
        <p:spPr>
          <a:xfrm>
            <a:off x="457200" y="431800"/>
            <a:ext cx="8229600" cy="5694363"/>
          </a:xfrm>
        </p:spPr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Ett betygsärende inleds med att studenten registreras på en kurs - examensarbetet - och blir därmed part i ärendet och tilldelas handledare. </a:t>
            </a:r>
          </a:p>
          <a:p>
            <a:pPr eaLnBrk="1" hangingPunct="1"/>
            <a:r>
              <a:rPr lang="sv-SE" smtClean="0">
                <a:latin typeface="Garamond" pitchFamily="18" charset="0"/>
              </a:rPr>
              <a:t>Beredningsstadiet är examensarbetets genomförande</a:t>
            </a:r>
          </a:p>
          <a:p>
            <a:pPr eaLnBrk="1" hangingPunct="1"/>
            <a:r>
              <a:rPr lang="sv-SE" smtClean="0">
                <a:latin typeface="Garamond" pitchFamily="18" charset="0"/>
              </a:rPr>
              <a:t>Avgörandestadiet då en examinator bestämmer ett betyg utifrån den eller de former för bedömning av studentens prestationer som anges i kursplanen.</a:t>
            </a:r>
          </a:p>
          <a:p>
            <a:pPr eaLnBrk="1" hangingPunct="1"/>
            <a:r>
              <a:rPr lang="sv-SE" smtClean="0">
                <a:latin typeface="Garamond" pitchFamily="18" charset="0"/>
              </a:rPr>
              <a:t>Verkställighetsstadium då ett examinations-protokoll skrivs under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5FC99-4240-463A-801E-34694F9675B9}" type="slidenum">
              <a:rPr lang="sv-SE"/>
              <a:pPr>
                <a:defRPr/>
              </a:pPr>
              <a:t>23</a:t>
            </a:fld>
            <a:endParaRPr lang="sv-SE"/>
          </a:p>
        </p:txBody>
      </p:sp>
      <p:sp>
        <p:nvSpPr>
          <p:cNvPr id="21505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Slutsats</a:t>
            </a:r>
          </a:p>
        </p:txBody>
      </p:sp>
      <p:sp>
        <p:nvSpPr>
          <p:cNvPr id="21506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Att handleda, bedöma, sätta betyg och examinera är ett myndighetsutövande</a:t>
            </a:r>
          </a:p>
          <a:p>
            <a:pPr eaLnBrk="1" hangingPunct="1"/>
            <a:r>
              <a:rPr lang="sv-SE" smtClean="0">
                <a:latin typeface="Garamond" pitchFamily="18" charset="0"/>
              </a:rPr>
              <a:t>Detta ställer höga krav på konsensus, likhet, transparens och beslutstydlighet</a:t>
            </a:r>
          </a:p>
          <a:p>
            <a:pPr eaLnBrk="1" hangingPunct="1"/>
            <a:r>
              <a:rPr lang="sv-SE" smtClean="0">
                <a:latin typeface="Garamond" pitchFamily="18" charset="0"/>
              </a:rPr>
              <a:t>Att ta rollen som myndighetsutövare på allvar</a:t>
            </a:r>
          </a:p>
          <a:p>
            <a:pPr eaLnBrk="1" hangingPunct="1">
              <a:buFont typeface="Arial" charset="0"/>
              <a:buNone/>
            </a:pPr>
            <a:endParaRPr lang="sv-SE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54558-55EF-4F11-84D8-076CCB59C138}" type="slidenum">
              <a:rPr lang="sv-SE"/>
              <a:pPr>
                <a:defRPr/>
              </a:pPr>
              <a:t>24</a:t>
            </a:fld>
            <a:endParaRPr lang="sv-SE"/>
          </a:p>
        </p:txBody>
      </p:sp>
      <p:sp>
        <p:nvSpPr>
          <p:cNvPr id="22529" name="Platshållare för innehåll 2"/>
          <p:cNvSpPr>
            <a:spLocks noGrp="1"/>
          </p:cNvSpPr>
          <p:nvPr>
            <p:ph idx="1"/>
          </p:nvPr>
        </p:nvSpPr>
        <p:spPr>
          <a:xfrm>
            <a:off x="457200" y="1046163"/>
            <a:ext cx="8229600" cy="5080000"/>
          </a:xfrm>
        </p:spPr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Betrakta ett examensarbete som ett ärende där studenten är part i ärendet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Handledare och examinator är myndighetsutövarna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Detta kräver att medverkande lärare och student görs medvetna om sin roll som parter i ett ärende (process- och beslutsdokumenten)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Det kräver att såväl processen som resultatet dokumenteras och därmed kan granskas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Jan Carle, </a:t>
            </a:r>
            <a:r>
              <a:rPr lang="sv-SE" dirty="0" err="1"/>
              <a:t>Inst</a:t>
            </a:r>
            <a:r>
              <a:rPr lang="sv-SE" dirty="0"/>
              <a:t>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A88E6-E12F-4860-A9C8-A3D9731F1A48}" type="slidenum">
              <a:rPr lang="sv-SE"/>
              <a:pPr>
                <a:defRPr/>
              </a:pPr>
              <a:t>25</a:t>
            </a:fld>
            <a:endParaRPr lang="sv-SE"/>
          </a:p>
        </p:txBody>
      </p:sp>
      <p:sp>
        <p:nvSpPr>
          <p:cNvPr id="23553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Det kollegiala</a:t>
            </a:r>
          </a:p>
        </p:txBody>
      </p:sp>
      <p:sp>
        <p:nvSpPr>
          <p:cNvPr id="23554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Tillämpning av teoretisk kunskap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Professionell karriär med yrkesnormer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Skillnader i utförande grund för statusskillnader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Formell autonomi, självreglerande och självkontrollerande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”</a:t>
            </a:r>
            <a:r>
              <a:rPr lang="sv-SE" dirty="0" err="1" smtClean="0">
                <a:latin typeface="Garamond" pitchFamily="18" charset="0"/>
              </a:rPr>
              <a:t>peer</a:t>
            </a:r>
            <a:r>
              <a:rPr lang="sv-SE" dirty="0" smtClean="0">
                <a:latin typeface="Garamond" pitchFamily="18" charset="0"/>
              </a:rPr>
              <a:t> </a:t>
            </a:r>
            <a:r>
              <a:rPr lang="sv-SE" dirty="0" err="1" smtClean="0">
                <a:latin typeface="Garamond" pitchFamily="18" charset="0"/>
              </a:rPr>
              <a:t>review</a:t>
            </a:r>
            <a:r>
              <a:rPr lang="sv-SE" dirty="0" smtClean="0">
                <a:latin typeface="Garamond" pitchFamily="18" charset="0"/>
              </a:rPr>
              <a:t>”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Kollektivt och gemensamt beslutsfattande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86A8F-25CF-47A0-A7E9-C12DD90E37D0}" type="slidenum">
              <a:rPr lang="sv-SE"/>
              <a:pPr>
                <a:defRPr/>
              </a:pPr>
              <a:t>26</a:t>
            </a:fld>
            <a:endParaRPr lang="sv-SE"/>
          </a:p>
        </p:txBody>
      </p:sp>
      <p:sp>
        <p:nvSpPr>
          <p:cNvPr id="25601" name="Platshållare för innehåll 2"/>
          <p:cNvSpPr>
            <a:spLocks noGrp="1"/>
          </p:cNvSpPr>
          <p:nvPr>
            <p:ph idx="1"/>
          </p:nvPr>
        </p:nvSpPr>
        <p:spPr>
          <a:xfrm>
            <a:off x="457200" y="473075"/>
            <a:ext cx="8229600" cy="5653088"/>
          </a:xfrm>
        </p:spPr>
        <p:txBody>
          <a:bodyPr/>
          <a:lstStyle/>
          <a:p>
            <a:pPr eaLnBrk="1" hangingPunct="1"/>
            <a:r>
              <a:rPr lang="nb-NO" dirty="0" smtClean="0">
                <a:latin typeface="Garamond" pitchFamily="18" charset="0"/>
              </a:rPr>
              <a:t>Aspekter av autonomi ett centralt krav </a:t>
            </a:r>
            <a:endParaRPr lang="sv-SE" dirty="0" smtClean="0">
              <a:latin typeface="Garamond" pitchFamily="18" charset="0"/>
            </a:endParaRP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Bedömningar är ett mycket vanligt och ansvarsfullt inslag i professionellt arbete.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I den akademiska professionen utgör examination en stor del av bedömningarna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Examinator beslutar ensam och beslutet kan inte överklagas eller överprövas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Detta ger examinatorer mycket stor makt och stort ansvar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  <a:p>
            <a:pPr eaLnBrk="1" hangingPunct="1">
              <a:buNone/>
            </a:pPr>
            <a:endParaRPr lang="sv-SE" dirty="0" smtClean="0">
              <a:latin typeface="Garamond" pitchFamily="18" charset="0"/>
            </a:endParaRPr>
          </a:p>
          <a:p>
            <a:pPr eaLnBrk="1" hangingPunct="1">
              <a:buNone/>
            </a:pPr>
            <a:r>
              <a:rPr lang="sv-SE" dirty="0" smtClean="0">
                <a:latin typeface="Garamond" pitchFamily="18" charset="0"/>
              </a:rPr>
              <a:t>	 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  <a:p>
            <a:pPr eaLnBrk="1" hangingPunct="1"/>
            <a:endParaRPr lang="sv-SE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aramond" pitchFamily="18" charset="0"/>
              </a:rPr>
              <a:t>Det kollegiala i en akademisk byråkrati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En professionell byråkrati med sina särskilda komplikationer och spänningar. 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Lång tradition av kollegialitet som innebär föredöme för andra professioner.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Sköter forskning, kunskapsutveckling och utbildning av andra yrken och professioner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Därmed mycket sammansatt med starka ämnestraditioner som gör den komplicerad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27</a:t>
            </a:fld>
            <a:endParaRPr lang="sv-S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86360"/>
            <a:ext cx="8229600" cy="5639804"/>
          </a:xfrm>
        </p:spPr>
        <p:txBody>
          <a:bodyPr/>
          <a:lstStyle/>
          <a:p>
            <a:pPr eaLnBrk="1" hangingPunct="1">
              <a:buNone/>
            </a:pPr>
            <a:r>
              <a:rPr lang="sv-SE" dirty="0" smtClean="0">
                <a:latin typeface="Garamond" pitchFamily="18" charset="0"/>
              </a:rPr>
              <a:t>Vad enas man då i i denna spänning och mångfald?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Systematik, akribi och kollegial kontroll utgör ett vetenskapligt förhållningssätt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Är en stark gemensam grund för hela professionen och som kan legitimera ensamrätt till utbildning och examination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Är därmed en grund och motiv till att tro att det går att skapa konsensus kring bedömning av examensarbeten på lärarprogrammet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28</a:t>
            </a:fld>
            <a:endParaRPr lang="sv-S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Slutsats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sv-SE" dirty="0" smtClean="0">
                <a:latin typeface="Garamond" pitchFamily="18" charset="0"/>
              </a:rPr>
              <a:t>För att uppfylla målet krävs då:</a:t>
            </a:r>
          </a:p>
          <a:p>
            <a:pPr eaLnBrk="1" hangingPunct="1">
              <a:buNone/>
            </a:pPr>
            <a:r>
              <a:rPr lang="sv-SE" dirty="0" smtClean="0">
                <a:latin typeface="Garamond" pitchFamily="18" charset="0"/>
              </a:rPr>
              <a:t>	Klara regler för styrning, organisation och rutiner kring examination </a:t>
            </a:r>
          </a:p>
          <a:p>
            <a:pPr eaLnBrk="1" hangingPunct="1">
              <a:buNone/>
            </a:pPr>
            <a:r>
              <a:rPr lang="sv-SE" dirty="0" smtClean="0">
                <a:latin typeface="Garamond" pitchFamily="18" charset="0"/>
              </a:rPr>
              <a:t>	Dokument som beskriver processen men redogör för grunderna för beslut (resultatet)</a:t>
            </a:r>
          </a:p>
          <a:p>
            <a:pPr eaLnBrk="1" hangingPunct="1">
              <a:buNone/>
            </a:pPr>
            <a:r>
              <a:rPr lang="sv-SE" dirty="0" smtClean="0">
                <a:latin typeface="Garamond" pitchFamily="18" charset="0"/>
              </a:rPr>
              <a:t>	Krav på kompetens, utbildning och kollegial kontroll vid sidan av myndighetskontrollen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29</a:t>
            </a:fld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832556"/>
            <a:ext cx="8229600" cy="5293607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Garamond"/>
              </a:rPr>
              <a:t>Materialet – en dokumentstudie med fokusgrupper</a:t>
            </a:r>
          </a:p>
          <a:p>
            <a:r>
              <a:rPr lang="sv-SE" dirty="0" smtClean="0">
                <a:latin typeface="Garamond"/>
              </a:rPr>
              <a:t>Examinatorers skriftliga bedömningar av examensarbeten på lärarprogrammet</a:t>
            </a:r>
          </a:p>
          <a:p>
            <a:r>
              <a:rPr lang="sv-SE" dirty="0" smtClean="0">
                <a:latin typeface="Garamond"/>
              </a:rPr>
              <a:t>Totalundersökning för perioden 2004 – 2010</a:t>
            </a:r>
          </a:p>
          <a:p>
            <a:r>
              <a:rPr lang="sv-SE" dirty="0" smtClean="0">
                <a:latin typeface="Garamond"/>
              </a:rPr>
              <a:t>2085 examinationsprotokoll, av varierande längd </a:t>
            </a:r>
          </a:p>
          <a:p>
            <a:r>
              <a:rPr lang="sv-SE" dirty="0" smtClean="0">
                <a:latin typeface="Garamond"/>
              </a:rPr>
              <a:t>243 examinatorer, 30-tal institutioner och 7 fakulteter</a:t>
            </a:r>
          </a:p>
          <a:p>
            <a:r>
              <a:rPr lang="sv-SE" dirty="0" smtClean="0">
                <a:latin typeface="Garamond"/>
              </a:rPr>
              <a:t>Registermaterial med uppgifter om bl.a. betyg, vetenskaplig grad, erfarenhet, kön m.m. </a:t>
            </a:r>
            <a:endParaRPr lang="sv-SE" dirty="0" smtClean="0"/>
          </a:p>
          <a:p>
            <a:endParaRPr lang="sv-SE" dirty="0" smtClean="0">
              <a:latin typeface="Garamond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Jan Carle, </a:t>
            </a:r>
            <a:r>
              <a:rPr lang="sv-SE" dirty="0" err="1" smtClean="0"/>
              <a:t>Inst</a:t>
            </a:r>
            <a:r>
              <a:rPr lang="sv-SE" dirty="0" smtClean="0"/>
              <a:t> för Sociologi och Arbetsvetenskap Göteborgs Universitet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C310-207F-46F4-A783-D8C519555E4B}" type="slidenum">
              <a:rPr lang="sv-SE"/>
              <a:pPr>
                <a:defRPr/>
              </a:pPr>
              <a:t>30</a:t>
            </a:fld>
            <a:endParaRPr lang="sv-SE"/>
          </a:p>
        </p:txBody>
      </p:sp>
      <p:sp>
        <p:nvSpPr>
          <p:cNvPr id="28673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Åtgärder</a:t>
            </a:r>
          </a:p>
        </p:txBody>
      </p:sp>
      <p:sp>
        <p:nvSpPr>
          <p:cNvPr id="28674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Garamond" pitchFamily="18" charset="0"/>
              </a:rPr>
              <a:t>Skapa gemensamma dokument och regler kring procedurer som gäller för alla</a:t>
            </a:r>
          </a:p>
          <a:p>
            <a:pPr eaLnBrk="1" hangingPunct="1"/>
            <a:r>
              <a:rPr lang="sv-SE" smtClean="0">
                <a:latin typeface="Garamond" pitchFamily="18" charset="0"/>
              </a:rPr>
              <a:t>Utgå från tre faser i nästan allt professionellt arbete: diagnos, tolkning samt beslut och behandling </a:t>
            </a:r>
          </a:p>
          <a:p>
            <a:pPr eaLnBrk="1" hangingPunct="1"/>
            <a:r>
              <a:rPr lang="sv-SE" smtClean="0">
                <a:latin typeface="Garamond" pitchFamily="18" charset="0"/>
              </a:rPr>
              <a:t>Jämför med förvaltningslagen om ärendens stadierna: initiera, bereda, avgöra och verkställa.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553CC-96BB-476E-8D58-9EB4AF0AB50E}" type="slidenum">
              <a:rPr lang="sv-SE"/>
              <a:pPr>
                <a:defRPr/>
              </a:pPr>
              <a:t>31</a:t>
            </a:fld>
            <a:endParaRPr lang="sv-SE"/>
          </a:p>
        </p:txBody>
      </p:sp>
      <p:sp>
        <p:nvSpPr>
          <p:cNvPr id="29697" name="Platshållare för innehåll 2"/>
          <p:cNvSpPr>
            <a:spLocks noGrp="1"/>
          </p:cNvSpPr>
          <p:nvPr>
            <p:ph idx="1"/>
          </p:nvPr>
        </p:nvSpPr>
        <p:spPr>
          <a:xfrm>
            <a:off x="457200" y="392113"/>
            <a:ext cx="8229600" cy="5734050"/>
          </a:xfrm>
        </p:spPr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att skapa lokala styrdokument utifrån föreliggande nationella lagar och regler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att skapa en organisation (både administrativ och professionell) för att planera och genomföra examensarbeten med stöd i dokument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att utbilda personal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att kontinuerligt utvärdera dokument, organisation, genomförande och resultat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CA8C7-1CF2-4696-8691-9E1758D4EB65}" type="slidenum">
              <a:rPr lang="sv-SE"/>
              <a:pPr>
                <a:defRPr/>
              </a:pPr>
              <a:t>32</a:t>
            </a:fld>
            <a:endParaRPr lang="sv-SE"/>
          </a:p>
        </p:txBody>
      </p:sp>
      <p:sp>
        <p:nvSpPr>
          <p:cNvPr id="30721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Exempel på dokument och rutiner</a:t>
            </a:r>
          </a:p>
        </p:txBody>
      </p:sp>
      <p:sp>
        <p:nvSpPr>
          <p:cNvPr id="30722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Procedurlistor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Examinationsprotokoll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Bedömningsmall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Särskilja handledare och examinatorer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Utbildning av examinatorer och handledare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Kvalitetsgrupper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Benchmarking med andra lärosäten</a:t>
            </a:r>
          </a:p>
          <a:p>
            <a:pPr eaLnBrk="1" hangingPunct="1"/>
            <a:endParaRPr lang="sv-SE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522CF-7760-4EC3-9571-397240BF6C25}" type="slidenum">
              <a:rPr lang="sv-SE"/>
              <a:pPr>
                <a:defRPr/>
              </a:pPr>
              <a:t>33</a:t>
            </a:fld>
            <a:endParaRPr lang="sv-SE"/>
          </a:p>
        </p:txBody>
      </p:sp>
      <p:sp>
        <p:nvSpPr>
          <p:cNvPr id="33793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4000" dirty="0" smtClean="0">
                <a:latin typeface="Garamond" pitchFamily="18" charset="0"/>
              </a:rPr>
              <a:t>Hur kan man då styra med dokument?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53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v-SE" sz="3000" dirty="0" smtClean="0">
                <a:latin typeface="Garamond" pitchFamily="18" charset="0"/>
              </a:rPr>
              <a:t>Att styra enbart med dokument fungerar inte –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v-SE" sz="3000" dirty="0" smtClean="0">
                <a:latin typeface="Garamond" pitchFamily="18" charset="0"/>
              </a:rPr>
              <a:t>	dokumenten måste förankras med: 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>
                <a:latin typeface="Garamond" pitchFamily="18" charset="0"/>
              </a:rPr>
              <a:t>Kollegial konsensus och att erfarenheten traderas och accepteras i kollegiet (utbildningen)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>
                <a:latin typeface="Garamond" pitchFamily="18" charset="0"/>
              </a:rPr>
              <a:t>Att dokument utvecklas genom kollegialt arbete centrerat kring utbildning, benchmarking och uppföljning och granskning av processen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>
                <a:latin typeface="Garamond" pitchFamily="18" charset="0"/>
              </a:rPr>
              <a:t>Fokus på ”best </a:t>
            </a:r>
            <a:r>
              <a:rPr lang="sv-SE" sz="3000" dirty="0" err="1" smtClean="0">
                <a:latin typeface="Garamond" pitchFamily="18" charset="0"/>
              </a:rPr>
              <a:t>practice</a:t>
            </a:r>
            <a:r>
              <a:rPr lang="sv-SE" sz="3000" dirty="0" smtClean="0">
                <a:latin typeface="Garamond" pitchFamily="18" charset="0"/>
              </a:rPr>
              <a:t>” snarare än ”åtgärder för efterlevnad”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>
                <a:latin typeface="Garamond" pitchFamily="18" charset="0"/>
              </a:rPr>
              <a:t>Att myndighetsutövandet och ”det kollegiala” hålls isär vid beslut men kopplas samman i processen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41DF11-8FBC-4D43-BFD1-0ACCD9C802B1}" type="slidenum">
              <a:rPr lang="sv-SE"/>
              <a:pPr>
                <a:defRPr/>
              </a:pPr>
              <a:t>34</a:t>
            </a:fld>
            <a:endParaRPr lang="sv-SE" dirty="0"/>
          </a:p>
        </p:txBody>
      </p:sp>
      <p:sp>
        <p:nvSpPr>
          <p:cNvPr id="3481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Problem</a:t>
            </a:r>
          </a:p>
        </p:txBody>
      </p:sp>
      <p:sp>
        <p:nvSpPr>
          <p:cNvPr id="34818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latin typeface="Garamond" pitchFamily="18" charset="0"/>
              </a:rPr>
              <a:t>Jag gör på mitt sätt - friheten</a:t>
            </a:r>
          </a:p>
          <a:p>
            <a:pPr eaLnBrk="1" hangingPunct="1"/>
            <a:r>
              <a:rPr lang="sv-SE" dirty="0" err="1" smtClean="0">
                <a:latin typeface="Garamond" pitchFamily="18" charset="0"/>
              </a:rPr>
              <a:t>Organisationsdiffussion</a:t>
            </a:r>
            <a:r>
              <a:rPr lang="sv-SE" dirty="0" smtClean="0">
                <a:latin typeface="Garamond" pitchFamily="18" charset="0"/>
              </a:rPr>
              <a:t> - nivåproblemet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Olika vetenskapliga kulturer – mångfalden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Studenter med skilda förutsättningar – olika grupper med olika utbildning </a:t>
            </a:r>
          </a:p>
          <a:p>
            <a:pPr eaLnBrk="1" hangingPunct="1"/>
            <a:r>
              <a:rPr lang="sv-SE" dirty="0" smtClean="0">
                <a:latin typeface="Garamond" pitchFamily="18" charset="0"/>
              </a:rPr>
              <a:t>Vetenskaplig status och hackordning - auktoritetsproblemet</a:t>
            </a:r>
          </a:p>
          <a:p>
            <a:pPr eaLnBrk="1" hangingPunct="1">
              <a:buNone/>
            </a:pPr>
            <a:endParaRPr lang="sv-SE" dirty="0" smtClean="0">
              <a:latin typeface="Garamond" pitchFamily="18" charset="0"/>
            </a:endParaRPr>
          </a:p>
          <a:p>
            <a:pPr eaLnBrk="1" hangingPunct="1"/>
            <a:endParaRPr lang="sv-SE" dirty="0" smtClean="0">
              <a:latin typeface="Garamond" pitchFamily="18" charset="0"/>
            </a:endParaRPr>
          </a:p>
          <a:p>
            <a:pPr eaLnBrk="1" hangingPunct="1"/>
            <a:endParaRPr lang="sv-SE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45830"/>
            <a:ext cx="8229600" cy="5680334"/>
          </a:xfrm>
        </p:spPr>
        <p:txBody>
          <a:bodyPr/>
          <a:lstStyle/>
          <a:p>
            <a:pPr>
              <a:buNone/>
            </a:pPr>
            <a:r>
              <a:rPr lang="sv-SE" sz="2800" b="1" dirty="0" smtClean="0">
                <a:latin typeface="Garamond"/>
              </a:rPr>
              <a:t>Fyra delstudier från projektet vid NU2012</a:t>
            </a:r>
          </a:p>
          <a:p>
            <a:pPr>
              <a:buNone/>
            </a:pPr>
            <a:r>
              <a:rPr lang="sv-SE" sz="2400" dirty="0" smtClean="0">
                <a:latin typeface="Garamond"/>
              </a:rPr>
              <a:t>Jan Carle (Brev – 2, onsdag 14:30 – 15:30)</a:t>
            </a:r>
          </a:p>
          <a:p>
            <a:pPr>
              <a:buNone/>
            </a:pPr>
            <a:r>
              <a:rPr lang="sv-SE" sz="2400" dirty="0" smtClean="0">
                <a:latin typeface="Garamond"/>
              </a:rPr>
              <a:t>	</a:t>
            </a:r>
            <a:r>
              <a:rPr lang="sv-SE" sz="2400" i="1" dirty="0" smtClean="0">
                <a:latin typeface="Garamond"/>
              </a:rPr>
              <a:t>Att styra över disciplingränser - Erfarenheter från att skapa gemensamma examinationskriterier vid lärarutbildningen vid Göteborgs universitet</a:t>
            </a:r>
          </a:p>
          <a:p>
            <a:pPr>
              <a:buNone/>
            </a:pPr>
            <a:r>
              <a:rPr lang="sv-SE" sz="2400" dirty="0" smtClean="0">
                <a:latin typeface="Garamond"/>
              </a:rPr>
              <a:t>Andreas Gunnarsson (Brev-3 onsdag 14:30 – 15:30) </a:t>
            </a:r>
            <a:r>
              <a:rPr lang="sv-SE" sz="2400" i="1" dirty="0" smtClean="0">
                <a:latin typeface="Garamond"/>
              </a:rPr>
              <a:t>På gränsen till godkänt‐ vetenskaplig kvalitet och gränsarbete i  bedömningen av examensarbeten i  lärarutbildning</a:t>
            </a:r>
          </a:p>
          <a:p>
            <a:pPr>
              <a:buNone/>
            </a:pPr>
            <a:r>
              <a:rPr lang="sv-SE" sz="2400" dirty="0" smtClean="0">
                <a:latin typeface="Garamond"/>
              </a:rPr>
              <a:t>Hans </a:t>
            </a:r>
            <a:r>
              <a:rPr lang="sv-SE" sz="2400" dirty="0" err="1" smtClean="0">
                <a:latin typeface="Garamond"/>
              </a:rPr>
              <a:t>Ekbrand</a:t>
            </a:r>
            <a:r>
              <a:rPr lang="sv-SE" sz="2400" dirty="0" smtClean="0">
                <a:latin typeface="Garamond"/>
              </a:rPr>
              <a:t> (Brev-3, torsdag 13.00 – 14.20)</a:t>
            </a:r>
          </a:p>
          <a:p>
            <a:pPr>
              <a:buNone/>
            </a:pPr>
            <a:r>
              <a:rPr lang="sv-SE" sz="2400" dirty="0" smtClean="0">
                <a:latin typeface="Garamond"/>
              </a:rPr>
              <a:t>	</a:t>
            </a:r>
            <a:r>
              <a:rPr lang="sv-SE" sz="2400" i="1" dirty="0" smtClean="0">
                <a:latin typeface="Garamond"/>
              </a:rPr>
              <a:t>Bedömningar av vetenskaplig kvalitet i examensarbeten </a:t>
            </a:r>
          </a:p>
          <a:p>
            <a:pPr>
              <a:buNone/>
            </a:pPr>
            <a:r>
              <a:rPr lang="sv-SE" sz="2400" dirty="0" smtClean="0">
                <a:latin typeface="Garamond"/>
              </a:rPr>
              <a:t>Maria Janson (Brev-1, fredag 13:00 – 14:20)</a:t>
            </a:r>
          </a:p>
          <a:p>
            <a:pPr>
              <a:buNone/>
            </a:pPr>
            <a:r>
              <a:rPr lang="sv-SE" sz="2400" i="1" dirty="0" smtClean="0">
                <a:latin typeface="Garamond"/>
              </a:rPr>
              <a:t>	Hur påverkas examinatorers bedömning och sättet de förhåller  sig till styrning och formella kriterier när de blir mer erfarna? En  studie av bedömningsprotokoll vid Göteborgs universitet  </a:t>
            </a:r>
            <a:r>
              <a:rPr lang="sv-SE" sz="2400" dirty="0" smtClean="0">
                <a:latin typeface="Garamond"/>
              </a:rPr>
              <a:t> </a:t>
            </a:r>
            <a:endParaRPr lang="sv-SE" sz="2400" dirty="0">
              <a:latin typeface="Garamond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Jan Carle, </a:t>
            </a:r>
            <a:r>
              <a:rPr lang="sv-SE" dirty="0" err="1" smtClean="0"/>
              <a:t>Inst</a:t>
            </a:r>
            <a:r>
              <a:rPr lang="sv-SE" dirty="0" smtClean="0"/>
              <a:t> för Sociologi och Arbetsvetenskap Göteborgs Universitet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4</a:t>
            </a:fld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64770"/>
            <a:ext cx="8229600" cy="576139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sv-SE" b="1" dirty="0" smtClean="0">
                <a:latin typeface="Garamond" pitchFamily="18" charset="0"/>
              </a:rPr>
              <a:t>Utgångspunkt för studien och presentationen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sv-SE" dirty="0" smtClean="0">
                <a:latin typeface="Garamond" pitchFamily="18" charset="0"/>
              </a:rPr>
              <a:t>	När man ställs inför att ordna handledning och examination av examensarbeten för ca 800 studenter per läsår, med ca 250 lärare och 30 institutioner och 7 fakulteter</a:t>
            </a:r>
          </a:p>
          <a:p>
            <a:pPr eaLnBrk="1" hangingPunct="1">
              <a:lnSpc>
                <a:spcPct val="90000"/>
              </a:lnSpc>
              <a:buNone/>
            </a:pPr>
            <a:endParaRPr lang="sv-SE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Hur skapas gemensamma betygskriterier, bedömningar och handläggningsrutiner? 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Hur kan rutiner motiveras, hanteras och genomföras?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>
                <a:latin typeface="Garamond" pitchFamily="18" charset="0"/>
              </a:rPr>
              <a:t>Hur skapas legitimitet och konsensus?</a:t>
            </a:r>
            <a:endParaRPr lang="sv-SE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Garamond" pitchFamily="18" charset="0"/>
              </a:rPr>
              <a:t>Arbetssättet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Garamond" pitchFamily="18" charset="0"/>
              </a:rPr>
              <a:t>Skapa processdokument – som reglerar, dokumenterar och styr processen</a:t>
            </a:r>
          </a:p>
          <a:p>
            <a:r>
              <a:rPr lang="sv-SE" dirty="0" smtClean="0">
                <a:latin typeface="Garamond" pitchFamily="18" charset="0"/>
              </a:rPr>
              <a:t>Skapa dokumenten processuellt och kollegialt</a:t>
            </a:r>
          </a:p>
          <a:p>
            <a:r>
              <a:rPr lang="sv-SE" dirty="0" smtClean="0">
                <a:latin typeface="Garamond" pitchFamily="18" charset="0"/>
              </a:rPr>
              <a:t>Granskare som läst och värderat 30 uppsatser</a:t>
            </a:r>
          </a:p>
          <a:p>
            <a:r>
              <a:rPr lang="sv-SE" dirty="0" smtClean="0">
                <a:latin typeface="Garamond" pitchFamily="18" charset="0"/>
              </a:rPr>
              <a:t>Samarbete mellan tre lärosäten kring olika frågor</a:t>
            </a:r>
          </a:p>
          <a:p>
            <a:r>
              <a:rPr lang="sv-SE" dirty="0" smtClean="0">
                <a:latin typeface="Garamond" pitchFamily="18" charset="0"/>
              </a:rPr>
              <a:t>Intern utbildning för handledare och examinatorer (ca 400 lärare har deltagit)</a:t>
            </a:r>
          </a:p>
          <a:p>
            <a:r>
              <a:rPr lang="sv-SE" dirty="0" smtClean="0">
                <a:latin typeface="Garamond" pitchFamily="18" charset="0"/>
              </a:rPr>
              <a:t>Inrätta en särskild kvalitetsgrupp</a:t>
            </a:r>
          </a:p>
          <a:p>
            <a:endParaRPr lang="sv-SE" dirty="0" smtClean="0">
              <a:latin typeface="Garamond" pitchFamily="18" charset="0"/>
            </a:endParaRPr>
          </a:p>
          <a:p>
            <a:pPr>
              <a:buNone/>
            </a:pPr>
            <a:endParaRPr lang="sv-SE" dirty="0" smtClean="0">
              <a:latin typeface="Garamond" pitchFamily="18" charset="0"/>
            </a:endParaRP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Jan Carle, </a:t>
            </a:r>
            <a:r>
              <a:rPr lang="sv-SE" dirty="0" err="1" smtClean="0"/>
              <a:t>Inst</a:t>
            </a:r>
            <a:r>
              <a:rPr lang="sv-SE" dirty="0" smtClean="0"/>
              <a:t> för Sociologi och Arbetsvetenskap Göteborgs Universitet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Instruktioner till examinator</a:t>
            </a:r>
            <a:endParaRPr lang="sv-SE" dirty="0"/>
          </a:p>
        </p:txBody>
      </p:sp>
      <p:pic>
        <p:nvPicPr>
          <p:cNvPr id="6" name="Platshållare för innehåll 5" descr="examinatorerna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/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Bedömningsmall</a:t>
            </a:r>
            <a:endParaRPr lang="sv-SE" dirty="0"/>
          </a:p>
        </p:txBody>
      </p:sp>
      <p:pic>
        <p:nvPicPr>
          <p:cNvPr id="6" name="Platshållare för innehåll 5" descr="kriterierna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18124" r="-18124"/>
              <a:stretch>
                <a:fillRect/>
              </a:stretch>
            </p:blipFill>
          </mc:Choice>
          <mc:Fallback>
            <p:blipFill>
              <a:blip r:embed="rId3"/>
              <a:srcRect l="-18124" r="-18124"/>
              <a:stretch>
                <a:fillRect/>
              </a:stretch>
            </p:blipFill>
          </mc:Fallback>
        </mc:AlternateContent>
        <p:spPr/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 Carle, Inst för Sociologi och Arbetsvetenskap Göteborgs Universitet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B2E13-E9F1-472B-A37D-2E663CA134A2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Jan Carle, Inst för Sociologi och Arbetsvetenskap Göteborgs Universitet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CBEB3F-D44B-4773-9621-5AC1B3D1D47F}" type="slidenum">
              <a:rPr lang="sv-SE"/>
              <a:pPr>
                <a:defRPr/>
              </a:pPr>
              <a:t>9</a:t>
            </a:fld>
            <a:endParaRPr lang="sv-SE"/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57200" y="260527"/>
            <a:ext cx="8229600" cy="1143000"/>
          </a:xfrm>
        </p:spPr>
        <p:txBody>
          <a:bodyPr/>
          <a:lstStyle/>
          <a:p>
            <a:r>
              <a:rPr lang="sv-SE" smtClean="0">
                <a:latin typeface="Garamond" pitchFamily="18" charset="0"/>
              </a:rPr>
              <a:t>Frågor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sv-SE" dirty="0" smtClean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555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1473</Words>
  <Application>Microsoft Office PowerPoint</Application>
  <PresentationFormat>On-screen Show (4:3)</PresentationFormat>
  <Paragraphs>263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Office-tema</vt:lpstr>
      <vt:lpstr>Att styra över disciplingränser - Erfarenheter från att skapa gemensamma examinationskriterier vid lärarutbildningen vid Göteborgs universitet</vt:lpstr>
      <vt:lpstr>Projektets huvudfrågor</vt:lpstr>
      <vt:lpstr>PowerPoint Presentation</vt:lpstr>
      <vt:lpstr>PowerPoint Presentation</vt:lpstr>
      <vt:lpstr>PowerPoint Presentation</vt:lpstr>
      <vt:lpstr>Arbetssättet </vt:lpstr>
      <vt:lpstr>Instruktioner till examinator</vt:lpstr>
      <vt:lpstr>Bedömningsmall</vt:lpstr>
      <vt:lpstr>Frågor</vt:lpstr>
      <vt:lpstr>Generella aspekter att ta hänsyn till</vt:lpstr>
      <vt:lpstr>PowerPoint Presentation</vt:lpstr>
      <vt:lpstr>Speciella aspekter att ta hänsyn till</vt:lpstr>
      <vt:lpstr>Exempel på dokument och rutiner</vt:lpstr>
      <vt:lpstr>PowerPoint Presentation</vt:lpstr>
      <vt:lpstr>Problem</vt:lpstr>
      <vt:lpstr>Tack för uppmärksamheten!</vt:lpstr>
      <vt:lpstr>Extramaterial</vt:lpstr>
      <vt:lpstr>Examensarbetet</vt:lpstr>
      <vt:lpstr>Myndighetsutövandet</vt:lpstr>
      <vt:lpstr>PowerPoint Presentation</vt:lpstr>
      <vt:lpstr>PowerPoint Presentation</vt:lpstr>
      <vt:lpstr>PowerPoint Presentation</vt:lpstr>
      <vt:lpstr>Slutsats</vt:lpstr>
      <vt:lpstr>PowerPoint Presentation</vt:lpstr>
      <vt:lpstr>Det kollegiala</vt:lpstr>
      <vt:lpstr>PowerPoint Presentation</vt:lpstr>
      <vt:lpstr>Det kollegiala i en akademisk byråkrati</vt:lpstr>
      <vt:lpstr>PowerPoint Presentation</vt:lpstr>
      <vt:lpstr>Slutsats</vt:lpstr>
      <vt:lpstr>Åtgärder</vt:lpstr>
      <vt:lpstr>PowerPoint Presentation</vt:lpstr>
      <vt:lpstr>Exempel på dokument och rutiner</vt:lpstr>
      <vt:lpstr>Hur kan man då styra med dokument?</vt:lpstr>
      <vt:lpstr>Problem</vt:lpstr>
    </vt:vector>
  </TitlesOfParts>
  <Company>Sociologi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styra över disciplingränser - Erfarenheter från att skapa gemensamma examinationskriterier vid lärarutbildningen vid Göteborgs universitet</dc:title>
  <dc:creator>Jan</dc:creator>
  <cp:lastModifiedBy>Leena Aho</cp:lastModifiedBy>
  <cp:revision>142</cp:revision>
  <dcterms:created xsi:type="dcterms:W3CDTF">2012-10-14T14:02:53Z</dcterms:created>
  <dcterms:modified xsi:type="dcterms:W3CDTF">2012-10-15T08:48:27Z</dcterms:modified>
</cp:coreProperties>
</file>