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6" r:id="rId2"/>
    <p:sldId id="257" r:id="rId3"/>
    <p:sldId id="272" r:id="rId4"/>
    <p:sldId id="258" r:id="rId5"/>
    <p:sldId id="267" r:id="rId6"/>
    <p:sldId id="273" r:id="rId7"/>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B15F16-AFEA-FD48-BA0B-AB5CE14292F1}" type="datetimeFigureOut">
              <a:rPr lang="sv-SE" smtClean="0"/>
              <a:pPr/>
              <a:t>2012-10-11</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690A4C-6A3F-2E48-BCD0-655B6D1452BA}" type="slidenum">
              <a:rPr lang="sv-SE" smtClean="0"/>
              <a:pPr/>
              <a:t>‹#›</a:t>
            </a:fld>
            <a:endParaRPr lang="sv-SE"/>
          </a:p>
        </p:txBody>
      </p:sp>
    </p:spTree>
    <p:extLst>
      <p:ext uri="{BB962C8B-B14F-4D97-AF65-F5344CB8AC3E}">
        <p14:creationId xmlns:p14="http://schemas.microsoft.com/office/powerpoint/2010/main" val="378290503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72690A4C-6A3F-2E48-BCD0-655B6D1452BA}" type="slidenum">
              <a:rPr lang="sv-SE" smtClean="0"/>
              <a:pPr/>
              <a:t>1</a:t>
            </a:fld>
            <a:endParaRPr lang="sv-SE"/>
          </a:p>
        </p:txBody>
      </p:sp>
    </p:spTree>
    <p:extLst>
      <p:ext uri="{BB962C8B-B14F-4D97-AF65-F5344CB8AC3E}">
        <p14:creationId xmlns:p14="http://schemas.microsoft.com/office/powerpoint/2010/main" val="40441886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r>
              <a:rPr lang="sv-SE" dirty="0" smtClean="0"/>
              <a:t>Som man ropar får</a:t>
            </a:r>
            <a:r>
              <a:rPr lang="sv-SE" baseline="0" dirty="0" smtClean="0"/>
              <a:t> man svar… vi vill visa at det blir en process även för läraren som kanske har en dold </a:t>
            </a:r>
            <a:r>
              <a:rPr lang="sv-SE" baseline="0" dirty="0" err="1" smtClean="0"/>
              <a:t>läroplan…man</a:t>
            </a:r>
            <a:r>
              <a:rPr lang="sv-SE" baseline="0" dirty="0" smtClean="0"/>
              <a:t> kommunicerade inte ut den men relationen ser vi, mellan </a:t>
            </a:r>
            <a:r>
              <a:rPr lang="sv-SE" baseline="0" dirty="0" err="1" smtClean="0"/>
              <a:t>stud</a:t>
            </a:r>
            <a:r>
              <a:rPr lang="sv-SE" baseline="0" dirty="0" smtClean="0"/>
              <a:t> och lärare.</a:t>
            </a:r>
            <a:endParaRPr lang="sv-SE" dirty="0"/>
          </a:p>
        </p:txBody>
      </p:sp>
      <p:sp>
        <p:nvSpPr>
          <p:cNvPr id="4" name="Platshållare för bildnummer 3"/>
          <p:cNvSpPr>
            <a:spLocks noGrp="1"/>
          </p:cNvSpPr>
          <p:nvPr>
            <p:ph type="sldNum" sz="quarter" idx="10"/>
          </p:nvPr>
        </p:nvSpPr>
        <p:spPr/>
        <p:txBody>
          <a:bodyPr/>
          <a:lstStyle/>
          <a:p>
            <a:fld id="{72690A4C-6A3F-2E48-BCD0-655B6D1452BA}" type="slidenum">
              <a:rPr lang="sv-SE" smtClean="0"/>
              <a:pPr/>
              <a:t>2</a:t>
            </a:fld>
            <a:endParaRPr lang="sv-S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r>
              <a:rPr lang="sv-SE" dirty="0" smtClean="0"/>
              <a:t>Som man ropar får</a:t>
            </a:r>
            <a:r>
              <a:rPr lang="sv-SE" baseline="0" dirty="0" smtClean="0"/>
              <a:t> man svar… vi vill visa at det blir en process även för läraren som kanske har en </a:t>
            </a:r>
            <a:r>
              <a:rPr lang="sv-SE" baseline="0" smtClean="0"/>
              <a:t>dold läroplan…</a:t>
            </a:r>
            <a:endParaRPr lang="sv-SE" dirty="0"/>
          </a:p>
        </p:txBody>
      </p:sp>
      <p:sp>
        <p:nvSpPr>
          <p:cNvPr id="4" name="Platshållare för bildnummer 3"/>
          <p:cNvSpPr>
            <a:spLocks noGrp="1"/>
          </p:cNvSpPr>
          <p:nvPr>
            <p:ph type="sldNum" sz="quarter" idx="10"/>
          </p:nvPr>
        </p:nvSpPr>
        <p:spPr/>
        <p:txBody>
          <a:bodyPr/>
          <a:lstStyle/>
          <a:p>
            <a:fld id="{72690A4C-6A3F-2E48-BCD0-655B6D1452BA}" type="slidenum">
              <a:rPr lang="sv-SE" smtClean="0"/>
              <a:pPr/>
              <a:t>3</a:t>
            </a:fld>
            <a:endParaRPr lang="sv-S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Vi väljer inte våra studenter.</a:t>
            </a:r>
          </a:p>
          <a:p>
            <a:r>
              <a:rPr lang="sv-SE" dirty="0" smtClean="0"/>
              <a:t>Vad kan göras när studenterna är antagna och befinner sig</a:t>
            </a:r>
            <a:r>
              <a:rPr lang="sv-SE" baseline="0" dirty="0" smtClean="0"/>
              <a:t> på högskola och universitet?</a:t>
            </a:r>
          </a:p>
          <a:p>
            <a:r>
              <a:rPr lang="sv-SE" dirty="0" smtClean="0"/>
              <a:t>Skyll på studenten som inget kan och inget begriper.</a:t>
            </a:r>
          </a:p>
          <a:p>
            <a:r>
              <a:rPr lang="sv-SE" dirty="0" smtClean="0"/>
              <a:t>Skyll på grundskolan och gymnasieskolan som borde …</a:t>
            </a:r>
          </a:p>
          <a:p>
            <a:endParaRPr lang="sv-SE" baseline="0" dirty="0" smtClean="0"/>
          </a:p>
          <a:p>
            <a:r>
              <a:rPr lang="sv-SE" dirty="0" smtClean="0"/>
              <a:t>Att skylla på studenterna  </a:t>
            </a:r>
          </a:p>
          <a:p>
            <a:r>
              <a:rPr lang="sv-SE" dirty="0" smtClean="0"/>
              <a:t>Hur kan de …?</a:t>
            </a:r>
          </a:p>
          <a:p>
            <a:r>
              <a:rPr lang="sv-SE" dirty="0" smtClean="0"/>
              <a:t>Att förändra sitt arbetssätt  </a:t>
            </a:r>
          </a:p>
          <a:p>
            <a:r>
              <a:rPr lang="sv-SE" dirty="0" smtClean="0"/>
              <a:t>Hur kan jag …?</a:t>
            </a:r>
          </a:p>
          <a:p>
            <a:pPr marL="0" marR="0" indent="0" algn="l" defTabSz="457200" rtl="0" eaLnBrk="1" fontAlgn="auto" latinLnBrk="0" hangingPunct="1">
              <a:lnSpc>
                <a:spcPct val="100000"/>
              </a:lnSpc>
              <a:spcBef>
                <a:spcPts val="0"/>
              </a:spcBef>
              <a:spcAft>
                <a:spcPts val="0"/>
              </a:spcAft>
              <a:buClrTx/>
              <a:buSzTx/>
              <a:buFontTx/>
              <a:buNone/>
              <a:tabLst/>
              <a:defRPr/>
            </a:pPr>
            <a:r>
              <a:rPr lang="sv-SE" dirty="0" smtClean="0"/>
              <a:t>Vi väljer om vi vill bidra till att de lyckas med sina studier!</a:t>
            </a:r>
          </a:p>
          <a:p>
            <a:r>
              <a:rPr lang="sv-SE" dirty="0" smtClean="0"/>
              <a:t>Kunskapsutvecklingen sker i och utifrån den praktik där man befinner sig.</a:t>
            </a:r>
          </a:p>
          <a:p>
            <a:r>
              <a:rPr lang="sv-SE" dirty="0" smtClean="0"/>
              <a:t>För att förändringen ska komma till stånd måste den upplevas som meningsfull.</a:t>
            </a:r>
          </a:p>
          <a:p>
            <a:pPr marL="0" marR="0" indent="0" algn="l" defTabSz="457200" rtl="0" eaLnBrk="1" fontAlgn="auto" latinLnBrk="0" hangingPunct="1">
              <a:lnSpc>
                <a:spcPct val="100000"/>
              </a:lnSpc>
              <a:spcBef>
                <a:spcPts val="0"/>
              </a:spcBef>
              <a:spcAft>
                <a:spcPts val="0"/>
              </a:spcAft>
              <a:buClrTx/>
              <a:buSzTx/>
              <a:buFontTx/>
              <a:buNone/>
              <a:tabLst/>
              <a:defRPr/>
            </a:pPr>
            <a:endParaRPr lang="sv-SE" dirty="0" smtClean="0"/>
          </a:p>
          <a:p>
            <a:endParaRPr lang="sv-SE" dirty="0" smtClean="0"/>
          </a:p>
          <a:p>
            <a:endParaRPr lang="sv-SE" dirty="0"/>
          </a:p>
        </p:txBody>
      </p:sp>
      <p:sp>
        <p:nvSpPr>
          <p:cNvPr id="4" name="Platshållare för bildnummer 3"/>
          <p:cNvSpPr>
            <a:spLocks noGrp="1"/>
          </p:cNvSpPr>
          <p:nvPr>
            <p:ph type="sldNum" sz="quarter" idx="10"/>
          </p:nvPr>
        </p:nvSpPr>
        <p:spPr/>
        <p:txBody>
          <a:bodyPr/>
          <a:lstStyle/>
          <a:p>
            <a:fld id="{72690A4C-6A3F-2E48-BCD0-655B6D1452BA}" type="slidenum">
              <a:rPr lang="sv-SE" smtClean="0"/>
              <a:pPr/>
              <a:t>4</a:t>
            </a:fld>
            <a:endParaRPr lang="sv-SE"/>
          </a:p>
        </p:txBody>
      </p:sp>
    </p:spTree>
    <p:extLst>
      <p:ext uri="{BB962C8B-B14F-4D97-AF65-F5344CB8AC3E}">
        <p14:creationId xmlns:p14="http://schemas.microsoft.com/office/powerpoint/2010/main" val="18365639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72690A4C-6A3F-2E48-BCD0-655B6D1452BA}" type="slidenum">
              <a:rPr lang="sv-SE" smtClean="0"/>
              <a:pPr/>
              <a:t>5</a:t>
            </a:fld>
            <a:endParaRPr lang="sv-SE"/>
          </a:p>
        </p:txBody>
      </p:sp>
    </p:spTree>
    <p:extLst>
      <p:ext uri="{BB962C8B-B14F-4D97-AF65-F5344CB8AC3E}">
        <p14:creationId xmlns:p14="http://schemas.microsoft.com/office/powerpoint/2010/main" val="37586604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72690A4C-6A3F-2E48-BCD0-655B6D1452BA}" type="slidenum">
              <a:rPr lang="sv-SE" smtClean="0"/>
              <a:pPr/>
              <a:t>6</a:t>
            </a:fld>
            <a:endParaRPr lang="sv-SE"/>
          </a:p>
        </p:txBody>
      </p:sp>
    </p:spTree>
    <p:extLst>
      <p:ext uri="{BB962C8B-B14F-4D97-AF65-F5344CB8AC3E}">
        <p14:creationId xmlns:p14="http://schemas.microsoft.com/office/powerpoint/2010/main" val="17787792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BB34223C-400C-4485-AA9D-F049931814D5}" type="datetimeFigureOut">
              <a:rPr lang="sv-SE" smtClean="0"/>
              <a:pPr/>
              <a:t>2012-10-11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F1314C9-D052-4669-BE99-214CBBCF3417}" type="slidenum">
              <a:rPr lang="sv-SE" smtClean="0"/>
              <a:pPr/>
              <a:t>‹#›</a:t>
            </a:fld>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BB34223C-400C-4485-AA9D-F049931814D5}" type="datetimeFigureOut">
              <a:rPr lang="sv-SE" smtClean="0"/>
              <a:pPr/>
              <a:t>2012-10-11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F1314C9-D052-4669-BE99-214CBBCF3417}" type="slidenum">
              <a:rPr lang="sv-SE" smtClean="0"/>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BB34223C-400C-4485-AA9D-F049931814D5}" type="datetimeFigureOut">
              <a:rPr lang="sv-SE" smtClean="0"/>
              <a:pPr/>
              <a:t>2012-10-11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F1314C9-D052-4669-BE99-214CBBCF3417}" type="slidenum">
              <a:rPr lang="sv-SE" smtClean="0"/>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BB34223C-400C-4485-AA9D-F049931814D5}" type="datetimeFigureOut">
              <a:rPr lang="sv-SE" smtClean="0"/>
              <a:pPr/>
              <a:t>2012-10-11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F1314C9-D052-4669-BE99-214CBBCF3417}" type="slidenum">
              <a:rPr lang="sv-SE" smtClean="0"/>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BB34223C-400C-4485-AA9D-F049931814D5}" type="datetimeFigureOut">
              <a:rPr lang="sv-SE" smtClean="0"/>
              <a:pPr/>
              <a:t>2012-10-11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F1314C9-D052-4669-BE99-214CBBCF3417}" type="slidenum">
              <a:rPr lang="sv-SE" smtClean="0"/>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BB34223C-400C-4485-AA9D-F049931814D5}" type="datetimeFigureOut">
              <a:rPr lang="sv-SE" smtClean="0"/>
              <a:pPr/>
              <a:t>2012-10-11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6F1314C9-D052-4669-BE99-214CBBCF3417}" type="slidenum">
              <a:rPr lang="sv-SE" smtClean="0"/>
              <a:pPr/>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BB34223C-400C-4485-AA9D-F049931814D5}" type="datetimeFigureOut">
              <a:rPr lang="sv-SE" smtClean="0"/>
              <a:pPr/>
              <a:t>2012-10-11</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6F1314C9-D052-4669-BE99-214CBBCF3417}" type="slidenum">
              <a:rPr lang="sv-SE" smtClean="0"/>
              <a:pPr/>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BB34223C-400C-4485-AA9D-F049931814D5}" type="datetimeFigureOut">
              <a:rPr lang="sv-SE" smtClean="0"/>
              <a:pPr/>
              <a:t>2012-10-11</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6F1314C9-D052-4669-BE99-214CBBCF3417}" type="slidenum">
              <a:rPr lang="sv-SE" smtClean="0"/>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BB34223C-400C-4485-AA9D-F049931814D5}" type="datetimeFigureOut">
              <a:rPr lang="sv-SE" smtClean="0"/>
              <a:pPr/>
              <a:t>2012-10-11</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6F1314C9-D052-4669-BE99-214CBBCF3417}" type="slidenum">
              <a:rPr lang="sv-SE" smtClean="0"/>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BB34223C-400C-4485-AA9D-F049931814D5}" type="datetimeFigureOut">
              <a:rPr lang="sv-SE" smtClean="0"/>
              <a:pPr/>
              <a:t>2012-10-11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6F1314C9-D052-4669-BE99-214CBBCF3417}" type="slidenum">
              <a:rPr lang="sv-SE" smtClean="0"/>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BB34223C-400C-4485-AA9D-F049931814D5}" type="datetimeFigureOut">
              <a:rPr lang="sv-SE" smtClean="0"/>
              <a:pPr/>
              <a:t>2012-10-11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6F1314C9-D052-4669-BE99-214CBBCF3417}" type="slidenum">
              <a:rPr lang="sv-SE" smtClean="0"/>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34223C-400C-4485-AA9D-F049931814D5}" type="datetimeFigureOut">
              <a:rPr lang="sv-SE" smtClean="0"/>
              <a:pPr/>
              <a:t>2012-10-11</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1314C9-D052-4669-BE99-214CBBCF3417}" type="slidenum">
              <a:rPr lang="sv-SE" smtClean="0"/>
              <a:pPr/>
              <a:t>‹#›</a:t>
            </a:fld>
            <a:endParaRPr lang="sv-S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b="1" dirty="0" smtClean="0"/>
              <a:t>Studenters skrivkompetens – Vilka bedömningsvägar är rimliga?</a:t>
            </a:r>
            <a:endParaRPr lang="sv-SE" dirty="0"/>
          </a:p>
        </p:txBody>
      </p:sp>
      <p:pic>
        <p:nvPicPr>
          <p:cNvPr id="4" name="Platshållare för innehåll 3" descr="HIG-logga.jpg"/>
          <p:cNvPicPr>
            <a:picLocks noGrp="1" noChangeAspect="1"/>
          </p:cNvPicPr>
          <p:nvPr>
            <p:ph idx="1"/>
          </p:nvPr>
        </p:nvPicPr>
        <p:blipFill>
          <a:blip r:embed="rId3" cstate="print"/>
          <a:stretch>
            <a:fillRect/>
          </a:stretch>
        </p:blipFill>
        <p:spPr>
          <a:xfrm>
            <a:off x="971600" y="4365104"/>
            <a:ext cx="1581345" cy="1396752"/>
          </a:xfrm>
        </p:spPr>
      </p:pic>
      <p:sp>
        <p:nvSpPr>
          <p:cNvPr id="5" name="Rektangel 4"/>
          <p:cNvSpPr/>
          <p:nvPr/>
        </p:nvSpPr>
        <p:spPr>
          <a:xfrm>
            <a:off x="2391274" y="2060848"/>
            <a:ext cx="5277069" cy="1200329"/>
          </a:xfrm>
          <a:prstGeom prst="rect">
            <a:avLst/>
          </a:prstGeom>
        </p:spPr>
        <p:txBody>
          <a:bodyPr wrap="square">
            <a:spAutoFit/>
          </a:bodyPr>
          <a:lstStyle/>
          <a:p>
            <a:r>
              <a:rPr lang="sv-SE" sz="3600" dirty="0" smtClean="0"/>
              <a:t>Ett erfarenhetsutbyte mellan två lärosäten </a:t>
            </a:r>
          </a:p>
        </p:txBody>
      </p:sp>
      <p:pic>
        <p:nvPicPr>
          <p:cNvPr id="6" name="Picture 4"/>
          <p:cNvPicPr>
            <a:picLocks noChangeAspect="1" noChangeArrowheads="1"/>
          </p:cNvPicPr>
          <p:nvPr/>
        </p:nvPicPr>
        <p:blipFill>
          <a:blip r:embed="rId4" cstate="print"/>
          <a:srcRect/>
          <a:stretch>
            <a:fillRect/>
          </a:stretch>
        </p:blipFill>
        <p:spPr>
          <a:xfrm>
            <a:off x="3779912" y="4365104"/>
            <a:ext cx="4398963" cy="113982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smtClean="0"/>
              <a:t>Två diken i det akademiska skrivandet</a:t>
            </a:r>
            <a:endParaRPr lang="sv-SE" dirty="0"/>
          </a:p>
        </p:txBody>
      </p:sp>
      <p:sp>
        <p:nvSpPr>
          <p:cNvPr id="3" name="Platshållare för innehåll 2"/>
          <p:cNvSpPr>
            <a:spLocks noGrp="1"/>
          </p:cNvSpPr>
          <p:nvPr>
            <p:ph sz="quarter" idx="1"/>
          </p:nvPr>
        </p:nvSpPr>
        <p:spPr>
          <a:xfrm>
            <a:off x="179512" y="1447800"/>
            <a:ext cx="3168352" cy="4861520"/>
          </a:xfrm>
        </p:spPr>
        <p:txBody>
          <a:bodyPr>
            <a:normAutofit fontScale="62500" lnSpcReduction="20000"/>
          </a:bodyPr>
          <a:lstStyle/>
          <a:p>
            <a:pPr>
              <a:buNone/>
            </a:pPr>
            <a:endParaRPr lang="sv-SE" dirty="0" smtClean="0"/>
          </a:p>
          <a:p>
            <a:r>
              <a:rPr lang="sv-SE" sz="3800" dirty="0" smtClean="0"/>
              <a:t>Stadieövergångar från informella  språkgenrer  kan leda till:</a:t>
            </a:r>
          </a:p>
          <a:p>
            <a:pPr>
              <a:buNone/>
            </a:pPr>
            <a:endParaRPr lang="sv-SE" sz="3800" dirty="0" smtClean="0"/>
          </a:p>
          <a:p>
            <a:pPr>
              <a:buNone/>
            </a:pPr>
            <a:endParaRPr lang="sv-SE" sz="3800" dirty="0" smtClean="0"/>
          </a:p>
          <a:p>
            <a:pPr>
              <a:buNone/>
            </a:pPr>
            <a:endParaRPr lang="sv-SE" sz="3800" dirty="0" smtClean="0"/>
          </a:p>
          <a:p>
            <a:pPr>
              <a:buNone/>
            </a:pPr>
            <a:endParaRPr lang="sv-SE" sz="3800" dirty="0" smtClean="0"/>
          </a:p>
          <a:p>
            <a:r>
              <a:rPr lang="sv-SE" sz="3800" dirty="0" smtClean="0"/>
              <a:t>Efter underkända textinlämningar kan studenten hamna i det andra diket:</a:t>
            </a:r>
            <a:endParaRPr lang="sv-SE" dirty="0" smtClean="0"/>
          </a:p>
          <a:p>
            <a:endParaRPr lang="sv-SE" dirty="0" smtClean="0"/>
          </a:p>
          <a:p>
            <a:endParaRPr lang="sv-SE" dirty="0" smtClean="0"/>
          </a:p>
        </p:txBody>
      </p:sp>
      <p:sp>
        <p:nvSpPr>
          <p:cNvPr id="4" name="Platshållare för innehåll 3"/>
          <p:cNvSpPr>
            <a:spLocks noGrp="1"/>
          </p:cNvSpPr>
          <p:nvPr>
            <p:ph sz="quarter" idx="2"/>
          </p:nvPr>
        </p:nvSpPr>
        <p:spPr>
          <a:xfrm>
            <a:off x="3131840" y="1412776"/>
            <a:ext cx="2736304" cy="5256584"/>
          </a:xfrm>
        </p:spPr>
        <p:txBody>
          <a:bodyPr>
            <a:normAutofit fontScale="62500" lnSpcReduction="20000"/>
          </a:bodyPr>
          <a:lstStyle/>
          <a:p>
            <a:pPr>
              <a:buNone/>
            </a:pPr>
            <a:endParaRPr lang="sv-SE" dirty="0" smtClean="0"/>
          </a:p>
          <a:p>
            <a:pPr>
              <a:buNone/>
            </a:pPr>
            <a:r>
              <a:rPr lang="sv-SE" sz="3100" dirty="0" smtClean="0"/>
              <a:t>Texter med alltför personligt och vardagligt tilltal, t ex </a:t>
            </a:r>
            <a:r>
              <a:rPr lang="sv-SE" sz="3100" dirty="0" err="1" smtClean="0"/>
              <a:t>talspråk/sms-språk</a:t>
            </a:r>
            <a:r>
              <a:rPr lang="sv-SE" sz="3100" dirty="0" smtClean="0"/>
              <a:t> och subjektiva värderingar, associativa resonemang utan riktning, o s v.</a:t>
            </a:r>
          </a:p>
          <a:p>
            <a:pPr>
              <a:buNone/>
            </a:pPr>
            <a:endParaRPr lang="sv-SE" sz="3100" dirty="0" smtClean="0"/>
          </a:p>
          <a:p>
            <a:endParaRPr lang="sv-SE" sz="3100" dirty="0" smtClean="0"/>
          </a:p>
          <a:p>
            <a:pPr>
              <a:buNone/>
            </a:pPr>
            <a:r>
              <a:rPr lang="sv-SE" sz="3100" dirty="0" smtClean="0"/>
              <a:t>Texter med alltför  abstrakta uttryck  och tillkrånglade meningsbyggnader där innehållet inte är begripligt för varken skribent eller läsare.</a:t>
            </a:r>
            <a:endParaRPr lang="sv-SE" sz="3100" dirty="0"/>
          </a:p>
        </p:txBody>
      </p:sp>
      <p:pic>
        <p:nvPicPr>
          <p:cNvPr id="1029" name="Picture 5" descr="C:\Documents and Settings\hhm\Lokala inställningar\Temporary Internet Files\Content.IE5\DGM39Z2O\MP900432777[1].jpg"/>
          <p:cNvPicPr>
            <a:picLocks noChangeAspect="1" noChangeArrowheads="1"/>
          </p:cNvPicPr>
          <p:nvPr/>
        </p:nvPicPr>
        <p:blipFill>
          <a:blip r:embed="rId3" cstate="print"/>
          <a:srcRect/>
          <a:stretch>
            <a:fillRect/>
          </a:stretch>
        </p:blipFill>
        <p:spPr bwMode="auto">
          <a:xfrm>
            <a:off x="6084168" y="1196752"/>
            <a:ext cx="2592288" cy="5345328"/>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Autofit/>
          </a:bodyPr>
          <a:lstStyle/>
          <a:p>
            <a:pPr algn="l"/>
            <a:r>
              <a:rPr lang="sv-SE" sz="3600" dirty="0" smtClean="0"/>
              <a:t>Studenter med svenska som andraspråk</a:t>
            </a:r>
          </a:p>
        </p:txBody>
      </p:sp>
      <p:sp>
        <p:nvSpPr>
          <p:cNvPr id="3" name="Platshållare för innehåll 2"/>
          <p:cNvSpPr>
            <a:spLocks noGrp="1"/>
          </p:cNvSpPr>
          <p:nvPr>
            <p:ph sz="quarter" idx="1"/>
          </p:nvPr>
        </p:nvSpPr>
        <p:spPr>
          <a:xfrm>
            <a:off x="251520" y="1340768"/>
            <a:ext cx="3672408" cy="1368152"/>
          </a:xfrm>
        </p:spPr>
        <p:txBody>
          <a:bodyPr>
            <a:normAutofit/>
          </a:bodyPr>
          <a:lstStyle/>
          <a:p>
            <a:r>
              <a:rPr lang="sv-SE" sz="2600" i="1" dirty="0" smtClean="0"/>
              <a:t>Hur bedöma </a:t>
            </a:r>
          </a:p>
          <a:p>
            <a:pPr>
              <a:buNone/>
            </a:pPr>
            <a:r>
              <a:rPr lang="sv-SE" sz="2600" i="1" dirty="0" smtClean="0"/>
              <a:t>	deras skrivförmåga?</a:t>
            </a:r>
          </a:p>
          <a:p>
            <a:pPr>
              <a:buNone/>
            </a:pPr>
            <a:endParaRPr lang="sv-SE" dirty="0" smtClean="0"/>
          </a:p>
          <a:p>
            <a:endParaRPr lang="sv-SE" dirty="0" smtClean="0"/>
          </a:p>
        </p:txBody>
      </p:sp>
      <p:sp>
        <p:nvSpPr>
          <p:cNvPr id="4" name="Platshållare för innehåll 3"/>
          <p:cNvSpPr>
            <a:spLocks noGrp="1"/>
          </p:cNvSpPr>
          <p:nvPr>
            <p:ph sz="quarter" idx="2"/>
          </p:nvPr>
        </p:nvSpPr>
        <p:spPr>
          <a:xfrm>
            <a:off x="179512" y="4437112"/>
            <a:ext cx="8064896" cy="2088232"/>
          </a:xfrm>
        </p:spPr>
        <p:txBody>
          <a:bodyPr>
            <a:noAutofit/>
          </a:bodyPr>
          <a:lstStyle/>
          <a:p>
            <a:pPr>
              <a:buNone/>
            </a:pPr>
            <a:endParaRPr lang="sv-SE" sz="2000" dirty="0" smtClean="0"/>
          </a:p>
          <a:p>
            <a:pPr algn="ctr"/>
            <a:r>
              <a:rPr lang="sv-SE" sz="2400" dirty="0" smtClean="0"/>
              <a:t>Textens förtjänster	 </a:t>
            </a:r>
          </a:p>
          <a:p>
            <a:pPr algn="ctr"/>
            <a:r>
              <a:rPr lang="sv-SE" sz="2400" dirty="0" smtClean="0"/>
              <a:t> Textens brister        </a:t>
            </a:r>
          </a:p>
          <a:p>
            <a:pPr algn="ctr"/>
            <a:r>
              <a:rPr lang="sv-SE" sz="2400" dirty="0" smtClean="0"/>
              <a:t>Vilken typ av språkfel stör förståelsen?</a:t>
            </a:r>
            <a:endParaRPr lang="sv-SE" sz="2400" dirty="0"/>
          </a:p>
        </p:txBody>
      </p:sp>
      <p:pic>
        <p:nvPicPr>
          <p:cNvPr id="1026" name="Picture 2" descr="C:\Users\mbw\AppData\Local\Temp\Domino Web Access\Sv till mbw.jpg"/>
          <p:cNvPicPr>
            <a:picLocks noChangeAspect="1" noChangeArrowheads="1"/>
          </p:cNvPicPr>
          <p:nvPr/>
        </p:nvPicPr>
        <p:blipFill>
          <a:blip r:embed="rId3" cstate="print"/>
          <a:srcRect/>
          <a:stretch>
            <a:fillRect/>
          </a:stretch>
        </p:blipFill>
        <p:spPr bwMode="auto">
          <a:xfrm>
            <a:off x="1763688" y="2636912"/>
            <a:ext cx="5184576" cy="2160241"/>
          </a:xfrm>
          <a:prstGeom prst="rect">
            <a:avLst/>
          </a:prstGeom>
          <a:noFill/>
        </p:spPr>
      </p:pic>
      <p:sp>
        <p:nvSpPr>
          <p:cNvPr id="7" name="textruta 6"/>
          <p:cNvSpPr txBox="1"/>
          <p:nvPr/>
        </p:nvSpPr>
        <p:spPr>
          <a:xfrm>
            <a:off x="3995936" y="1412776"/>
            <a:ext cx="4680520" cy="1169551"/>
          </a:xfrm>
          <a:prstGeom prst="rect">
            <a:avLst/>
          </a:prstGeom>
          <a:noFill/>
        </p:spPr>
        <p:txBody>
          <a:bodyPr wrap="square" rtlCol="0">
            <a:spAutoFit/>
          </a:bodyPr>
          <a:lstStyle/>
          <a:p>
            <a:pPr>
              <a:buSzPct val="150000"/>
              <a:buFont typeface="Arial" pitchFamily="34" charset="0"/>
              <a:buChar char="•"/>
            </a:pPr>
            <a:r>
              <a:rPr lang="sv-SE" dirty="0" smtClean="0"/>
              <a:t> </a:t>
            </a:r>
            <a:r>
              <a:rPr lang="sv-SE" sz="2600" i="1" dirty="0" smtClean="0"/>
              <a:t>Fungerar texten i sitt sammanhang och  för sitt syfte?  </a:t>
            </a:r>
          </a:p>
          <a:p>
            <a:endParaRPr lang="sv-SE" i="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smtClean="0"/>
              <a:t>Lärares två valmöjligheter</a:t>
            </a:r>
            <a:endParaRPr lang="sv-SE" dirty="0"/>
          </a:p>
        </p:txBody>
      </p:sp>
      <p:sp>
        <p:nvSpPr>
          <p:cNvPr id="3" name="Platshållare för innehåll 2"/>
          <p:cNvSpPr>
            <a:spLocks noGrp="1"/>
          </p:cNvSpPr>
          <p:nvPr>
            <p:ph sz="half" idx="1"/>
          </p:nvPr>
        </p:nvSpPr>
        <p:spPr/>
        <p:txBody>
          <a:bodyPr/>
          <a:lstStyle/>
          <a:p>
            <a:r>
              <a:rPr lang="sv-SE" dirty="0" smtClean="0"/>
              <a:t>Lägga ansvaret på studenten?</a:t>
            </a:r>
          </a:p>
          <a:p>
            <a:pPr>
              <a:buNone/>
            </a:pPr>
            <a:endParaRPr lang="sv-SE" dirty="0" smtClean="0"/>
          </a:p>
          <a:p>
            <a:pPr>
              <a:buNone/>
            </a:pPr>
            <a:endParaRPr lang="sv-SE" dirty="0" smtClean="0"/>
          </a:p>
          <a:p>
            <a:r>
              <a:rPr lang="sv-SE" dirty="0" smtClean="0"/>
              <a:t>Lägga ansvaret på grund- och gymnasieskolan ?</a:t>
            </a:r>
            <a:endParaRPr lang="sv-SE" dirty="0"/>
          </a:p>
        </p:txBody>
      </p:sp>
      <p:sp>
        <p:nvSpPr>
          <p:cNvPr id="4" name="Platshållare för innehåll 3"/>
          <p:cNvSpPr>
            <a:spLocks noGrp="1"/>
          </p:cNvSpPr>
          <p:nvPr>
            <p:ph sz="half" idx="2"/>
          </p:nvPr>
        </p:nvSpPr>
        <p:spPr/>
        <p:txBody>
          <a:bodyPr/>
          <a:lstStyle/>
          <a:p>
            <a:r>
              <a:rPr lang="sv-SE" dirty="0" smtClean="0"/>
              <a:t>Fundera på vad du som lärare kan bidra med i studentens skrivutvecklingsprocess.</a:t>
            </a:r>
            <a:endParaRPr lang="sv-SE" dirty="0"/>
          </a:p>
        </p:txBody>
      </p:sp>
    </p:spTree>
    <p:extLst>
      <p:ext uri="{BB962C8B-B14F-4D97-AF65-F5344CB8AC3E}">
        <p14:creationId xmlns:p14="http://schemas.microsoft.com/office/powerpoint/2010/main" val="758180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smtClean="0"/>
              <a:t/>
            </a:r>
            <a:br>
              <a:rPr lang="sv-SE" dirty="0" smtClean="0"/>
            </a:br>
            <a:r>
              <a:rPr lang="sv-SE" dirty="0" smtClean="0"/>
              <a:t/>
            </a:r>
            <a:br>
              <a:rPr lang="sv-SE" dirty="0" smtClean="0"/>
            </a:br>
            <a:r>
              <a:rPr lang="sv-SE" dirty="0" smtClean="0"/>
              <a:t>Diskussion </a:t>
            </a:r>
            <a:br>
              <a:rPr lang="sv-SE" dirty="0" smtClean="0"/>
            </a:br>
            <a:r>
              <a:rPr lang="sv-SE" dirty="0" smtClean="0"/>
              <a:t/>
            </a:r>
            <a:br>
              <a:rPr lang="sv-SE" dirty="0" smtClean="0"/>
            </a:br>
            <a:endParaRPr lang="sv-SE" dirty="0"/>
          </a:p>
        </p:txBody>
      </p:sp>
      <p:sp>
        <p:nvSpPr>
          <p:cNvPr id="3" name="Platshållare för innehåll 2"/>
          <p:cNvSpPr>
            <a:spLocks noGrp="1"/>
          </p:cNvSpPr>
          <p:nvPr>
            <p:ph idx="1"/>
          </p:nvPr>
        </p:nvSpPr>
        <p:spPr>
          <a:xfrm>
            <a:off x="457200" y="1340768"/>
            <a:ext cx="8229600" cy="4785395"/>
          </a:xfrm>
        </p:spPr>
        <p:txBody>
          <a:bodyPr>
            <a:normAutofit lnSpcReduction="10000"/>
          </a:bodyPr>
          <a:lstStyle/>
          <a:p>
            <a:r>
              <a:rPr lang="sv-SE" b="1" dirty="0" smtClean="0"/>
              <a:t>Hur skulle ni bedöma dessa texter utifrån de givna lärandemålen och uppgiftsanvisningen? Var lägger du fokus i bedömningen?</a:t>
            </a:r>
          </a:p>
          <a:p>
            <a:pPr>
              <a:buNone/>
            </a:pPr>
            <a:endParaRPr lang="sv-SE" b="1" dirty="0" smtClean="0"/>
          </a:p>
          <a:p>
            <a:r>
              <a:rPr lang="sv-SE" b="1" dirty="0" smtClean="0"/>
              <a:t>Hur ser relationen ut mellan lärare och student i den här arbetsprocessen?</a:t>
            </a:r>
          </a:p>
          <a:p>
            <a:pPr>
              <a:buNone/>
            </a:pPr>
            <a:endParaRPr lang="sv-SE" b="1" dirty="0" smtClean="0"/>
          </a:p>
          <a:p>
            <a:r>
              <a:rPr lang="sv-SE" b="1" dirty="0" smtClean="0"/>
              <a:t>Hur arbetar du/ni med att stödja studenters skrivkompetens på ert lärosäte?</a:t>
            </a:r>
            <a:endParaRPr lang="sv-SE" dirty="0" smtClean="0"/>
          </a:p>
          <a:p>
            <a:endParaRPr lang="sv-SE"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426170"/>
          </a:xfrm>
        </p:spPr>
        <p:txBody>
          <a:bodyPr>
            <a:normAutofit fontScale="90000"/>
          </a:bodyPr>
          <a:lstStyle/>
          <a:p>
            <a:r>
              <a:rPr lang="sv-SE" b="1" dirty="0" smtClean="0"/>
              <a:t/>
            </a:r>
            <a:br>
              <a:rPr lang="sv-SE" b="1" dirty="0" smtClean="0"/>
            </a:br>
            <a:r>
              <a:rPr lang="sv-SE" sz="3100" b="1" dirty="0" smtClean="0"/>
              <a:t>TEXTEXEMPEL 2 Saxat ur lärarens kommentarer </a:t>
            </a:r>
            <a:br>
              <a:rPr lang="sv-SE" sz="3100" b="1" dirty="0" smtClean="0"/>
            </a:br>
            <a:r>
              <a:rPr lang="sv-SE" sz="3100" b="1" dirty="0" smtClean="0"/>
              <a:t>till dem som fick underkänt:</a:t>
            </a:r>
            <a:r>
              <a:rPr lang="sv-SE" dirty="0" smtClean="0"/>
              <a:t/>
            </a:r>
            <a:br>
              <a:rPr lang="sv-SE" dirty="0" smtClean="0"/>
            </a:br>
            <a:endParaRPr lang="sv-SE" dirty="0"/>
          </a:p>
        </p:txBody>
      </p:sp>
      <p:sp>
        <p:nvSpPr>
          <p:cNvPr id="3" name="Platshållare för innehåll 2"/>
          <p:cNvSpPr>
            <a:spLocks noGrp="1"/>
          </p:cNvSpPr>
          <p:nvPr>
            <p:ph idx="1"/>
          </p:nvPr>
        </p:nvSpPr>
        <p:spPr>
          <a:xfrm>
            <a:off x="457200" y="1772816"/>
            <a:ext cx="8229600" cy="4353347"/>
          </a:xfrm>
        </p:spPr>
        <p:txBody>
          <a:bodyPr>
            <a:normAutofit fontScale="55000" lnSpcReduction="20000"/>
          </a:bodyPr>
          <a:lstStyle/>
          <a:p>
            <a:r>
              <a:rPr lang="sv-SE" dirty="0" smtClean="0"/>
              <a:t>Kolla av att ni kan göra referenser på ett godtagbart vis. Det finns många beskrivningar på nätet som visar och diskuterar kring hur referenser ska ges (bl a finns det i anslutning till vårt bibliotek på nätet). I sin förlängning kan tveksam referenshantering leda till att arbeten ses som plagiat. (…) Det gäller dels hur formuleringar från litteratur används men det gäller också hur några har skrivit allt för lika en kamrat.</a:t>
            </a:r>
          </a:p>
          <a:p>
            <a:endParaRPr lang="sv-SE" dirty="0" smtClean="0"/>
          </a:p>
          <a:p>
            <a:r>
              <a:rPr lang="sv-SE" dirty="0" smtClean="0"/>
              <a:t>Tänk också på att involvera referenserna i er text och i ert resonerande. Det är viktigt att se till att teori/referenser inte står för sig själv utan på ett påtagligt vis vävs in i ert resonerande. Det är centralt att växla mellan egna tankar och tankar från litteraturen. Referenserna ska påtagligt vara en del av ert resonerande, de får inte kännas inklistrade.</a:t>
            </a:r>
          </a:p>
          <a:p>
            <a:endParaRPr lang="sv-SE" dirty="0" smtClean="0"/>
          </a:p>
          <a:p>
            <a:r>
              <a:rPr lang="sv-SE" dirty="0" smtClean="0"/>
              <a:t>Tänk på att kvalité kan uppnås genom att fördjupa referenser. Det ni väljer att resonera kring är det viktigt att ni försöker ge en fördjupning. Prata inte bara allmänt. Våga stanna i resonemanget och försök utveckla det. För att få till fördjupning krävs ofta mer än en referens. Olika referenser behöver möta varandra. </a:t>
            </a:r>
          </a:p>
          <a:p>
            <a:endParaRPr lang="sv-SE" dirty="0" smtClean="0"/>
          </a:p>
        </p:txBody>
      </p:sp>
    </p:spTree>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410</TotalTime>
  <Words>540</Words>
  <Application>Microsoft Office PowerPoint</Application>
  <PresentationFormat>On-screen Show (4:3)</PresentationFormat>
  <Paragraphs>62</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Office-tema</vt:lpstr>
      <vt:lpstr>Studenters skrivkompetens – Vilka bedömningsvägar är rimliga?</vt:lpstr>
      <vt:lpstr>Två diken i det akademiska skrivandet</vt:lpstr>
      <vt:lpstr>Studenter med svenska som andraspråk</vt:lpstr>
      <vt:lpstr>Lärares två valmöjligheter</vt:lpstr>
      <vt:lpstr>  Diskussion   </vt:lpstr>
      <vt:lpstr> TEXTEXEMPEL 2 Saxat ur lärarens kommentarer  till dem som fick underkänt: </vt:lpstr>
    </vt:vector>
  </TitlesOfParts>
  <Company>Högskolan i Gävle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Två diken i det akademiska skrivandet på svenska och engelska</dc:title>
  <dc:creator>hhm</dc:creator>
  <cp:lastModifiedBy>Leena Aho</cp:lastModifiedBy>
  <cp:revision>26</cp:revision>
  <cp:lastPrinted>2012-09-28T07:08:11Z</cp:lastPrinted>
  <dcterms:created xsi:type="dcterms:W3CDTF">2012-05-06T07:49:53Z</dcterms:created>
  <dcterms:modified xsi:type="dcterms:W3CDTF">2012-10-11T11:56:12Z</dcterms:modified>
</cp:coreProperties>
</file>