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66" r:id="rId4"/>
    <p:sldId id="258" r:id="rId5"/>
    <p:sldId id="259" r:id="rId6"/>
    <p:sldId id="265" r:id="rId7"/>
    <p:sldId id="260" r:id="rId8"/>
    <p:sldId id="261" r:id="rId9"/>
    <p:sldId id="264" r:id="rId10"/>
    <p:sldId id="262" r:id="rId11"/>
    <p:sldId id="263" r:id="rId12"/>
  </p:sldIdLst>
  <p:sldSz cx="9144000" cy="6858000" type="screen4x3"/>
  <p:notesSz cx="6858000" cy="9144000"/>
  <p:defaultTextStyle>
    <a:defPPr>
      <a:defRPr lang="sv-SE"/>
    </a:defPPr>
    <a:lvl1pPr algn="l" defTabSz="457200" rtl="0" fontAlgn="base">
      <a:spcBef>
        <a:spcPct val="0"/>
      </a:spcBef>
      <a:spcAft>
        <a:spcPct val="0"/>
      </a:spcAft>
      <a:defRPr kern="1200">
        <a:solidFill>
          <a:schemeClr val="tx1"/>
        </a:solidFill>
        <a:latin typeface="Arial" pitchFamily="-112" charset="0"/>
        <a:ea typeface="ＭＳ Ｐゴシック" pitchFamily="-112" charset="-128"/>
        <a:cs typeface="ＭＳ Ｐゴシック" pitchFamily="-112" charset="-128"/>
      </a:defRPr>
    </a:lvl1pPr>
    <a:lvl2pPr marL="457200" algn="l" defTabSz="457200" rtl="0" fontAlgn="base">
      <a:spcBef>
        <a:spcPct val="0"/>
      </a:spcBef>
      <a:spcAft>
        <a:spcPct val="0"/>
      </a:spcAft>
      <a:defRPr kern="1200">
        <a:solidFill>
          <a:schemeClr val="tx1"/>
        </a:solidFill>
        <a:latin typeface="Arial" pitchFamily="-112" charset="0"/>
        <a:ea typeface="ＭＳ Ｐゴシック" pitchFamily="-112" charset="-128"/>
        <a:cs typeface="ＭＳ Ｐゴシック" pitchFamily="-112" charset="-128"/>
      </a:defRPr>
    </a:lvl2pPr>
    <a:lvl3pPr marL="914400" algn="l" defTabSz="457200" rtl="0" fontAlgn="base">
      <a:spcBef>
        <a:spcPct val="0"/>
      </a:spcBef>
      <a:spcAft>
        <a:spcPct val="0"/>
      </a:spcAft>
      <a:defRPr kern="1200">
        <a:solidFill>
          <a:schemeClr val="tx1"/>
        </a:solidFill>
        <a:latin typeface="Arial" pitchFamily="-112" charset="0"/>
        <a:ea typeface="ＭＳ Ｐゴシック" pitchFamily="-112" charset="-128"/>
        <a:cs typeface="ＭＳ Ｐゴシック" pitchFamily="-112" charset="-128"/>
      </a:defRPr>
    </a:lvl3pPr>
    <a:lvl4pPr marL="1371600" algn="l" defTabSz="457200" rtl="0" fontAlgn="base">
      <a:spcBef>
        <a:spcPct val="0"/>
      </a:spcBef>
      <a:spcAft>
        <a:spcPct val="0"/>
      </a:spcAft>
      <a:defRPr kern="1200">
        <a:solidFill>
          <a:schemeClr val="tx1"/>
        </a:solidFill>
        <a:latin typeface="Arial" pitchFamily="-112" charset="0"/>
        <a:ea typeface="ＭＳ Ｐゴシック" pitchFamily="-112" charset="-128"/>
        <a:cs typeface="ＭＳ Ｐゴシック" pitchFamily="-112" charset="-128"/>
      </a:defRPr>
    </a:lvl4pPr>
    <a:lvl5pPr marL="1828800" algn="l" defTabSz="457200" rtl="0" fontAlgn="base">
      <a:spcBef>
        <a:spcPct val="0"/>
      </a:spcBef>
      <a:spcAft>
        <a:spcPct val="0"/>
      </a:spcAft>
      <a:defRPr kern="1200">
        <a:solidFill>
          <a:schemeClr val="tx1"/>
        </a:solidFill>
        <a:latin typeface="Arial" pitchFamily="-112" charset="0"/>
        <a:ea typeface="ＭＳ Ｐゴシック" pitchFamily="-112" charset="-128"/>
        <a:cs typeface="ＭＳ Ｐゴシック" pitchFamily="-112" charset="-128"/>
      </a:defRPr>
    </a:lvl5pPr>
    <a:lvl6pPr marL="2286000" algn="l" defTabSz="457200" rtl="0" eaLnBrk="1" latinLnBrk="0" hangingPunct="1">
      <a:defRPr kern="1200">
        <a:solidFill>
          <a:schemeClr val="tx1"/>
        </a:solidFill>
        <a:latin typeface="Arial" pitchFamily="-112" charset="0"/>
        <a:ea typeface="ＭＳ Ｐゴシック" pitchFamily="-112" charset="-128"/>
        <a:cs typeface="ＭＳ Ｐゴシック" pitchFamily="-112" charset="-128"/>
      </a:defRPr>
    </a:lvl6pPr>
    <a:lvl7pPr marL="2743200" algn="l" defTabSz="457200" rtl="0" eaLnBrk="1" latinLnBrk="0" hangingPunct="1">
      <a:defRPr kern="1200">
        <a:solidFill>
          <a:schemeClr val="tx1"/>
        </a:solidFill>
        <a:latin typeface="Arial" pitchFamily="-112" charset="0"/>
        <a:ea typeface="ＭＳ Ｐゴシック" pitchFamily="-112" charset="-128"/>
        <a:cs typeface="ＭＳ Ｐゴシック" pitchFamily="-112" charset="-128"/>
      </a:defRPr>
    </a:lvl7pPr>
    <a:lvl8pPr marL="3200400" algn="l" defTabSz="457200" rtl="0" eaLnBrk="1" latinLnBrk="0" hangingPunct="1">
      <a:defRPr kern="1200">
        <a:solidFill>
          <a:schemeClr val="tx1"/>
        </a:solidFill>
        <a:latin typeface="Arial" pitchFamily="-112" charset="0"/>
        <a:ea typeface="ＭＳ Ｐゴシック" pitchFamily="-112" charset="-128"/>
        <a:cs typeface="ＭＳ Ｐゴシック" pitchFamily="-112" charset="-128"/>
      </a:defRPr>
    </a:lvl8pPr>
    <a:lvl9pPr marL="3657600" algn="l" defTabSz="457200" rtl="0" eaLnBrk="1" latinLnBrk="0" hangingPunct="1">
      <a:defRPr kern="1200">
        <a:solidFill>
          <a:schemeClr val="tx1"/>
        </a:solidFill>
        <a:latin typeface="Arial" pitchFamily="-112" charset="0"/>
        <a:ea typeface="ＭＳ Ｐゴシック" pitchFamily="-112" charset="-128"/>
        <a:cs typeface="ＭＳ Ｐゴシック" pitchFamily="-11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64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50" d="100"/>
          <a:sy n="50" d="100"/>
        </p:scale>
        <p:origin x="-59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GB"/>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ea typeface="ＭＳ Ｐゴシック" charset="-128"/>
                <a:cs typeface="ＭＳ Ｐゴシック" charset="-128"/>
              </a:defRPr>
            </a:lvl1pPr>
          </a:lstStyle>
          <a:p>
            <a:pPr>
              <a:defRPr/>
            </a:pPr>
            <a:fld id="{B1E18BA9-DA18-1D40-8B67-0E19E474E915}" type="datetime1">
              <a:rPr lang="sv-SE"/>
              <a:pPr>
                <a:defRPr/>
              </a:pPr>
              <a:t>2012-10-17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GB"/>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ea typeface="ＭＳ Ｐゴシック" charset="-128"/>
                <a:cs typeface="ＭＳ Ｐゴシック" charset="-128"/>
              </a:defRPr>
            </a:lvl1pPr>
          </a:lstStyle>
          <a:p>
            <a:pPr>
              <a:defRPr/>
            </a:pPr>
            <a:fld id="{59146E4D-79DC-E94F-A166-CB8A15DD2BE8}" type="slidenum">
              <a:rPr lang="sv-SE"/>
              <a:pPr>
                <a:defRPr/>
              </a:pPr>
              <a:t>‹#›</a:t>
            </a:fld>
            <a:endParaRPr lang="sv-SE"/>
          </a:p>
        </p:txBody>
      </p:sp>
    </p:spTree>
    <p:extLst>
      <p:ext uri="{BB962C8B-B14F-4D97-AF65-F5344CB8AC3E}">
        <p14:creationId xmlns:p14="http://schemas.microsoft.com/office/powerpoint/2010/main" val="50552886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143000" y="3048000"/>
            <a:ext cx="6705600" cy="1752600"/>
          </a:xfrm>
        </p:spPr>
        <p:txBody>
          <a:bodyPr/>
          <a:lstStyle>
            <a:lvl1pPr marL="0" indent="0" algn="l">
              <a:buNone/>
              <a:defRPr>
                <a:solidFill>
                  <a:srgbClr val="4646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8" name="Platshållare för rubrik 1"/>
          <p:cNvSpPr>
            <a:spLocks noGrp="1"/>
          </p:cNvSpPr>
          <p:nvPr>
            <p:ph type="title"/>
          </p:nvPr>
        </p:nvSpPr>
        <p:spPr>
          <a:xfrm>
            <a:off x="1143000" y="2209800"/>
            <a:ext cx="6705600" cy="762000"/>
          </a:xfrm>
          <a:prstGeom prst="rect">
            <a:avLst/>
          </a:prstGeom>
        </p:spPr>
        <p:txBody>
          <a:bodyPr rtlCol="0">
            <a:normAutofit/>
          </a:bodyPr>
          <a:lstStyle>
            <a:lvl1pPr>
              <a:defRPr b="0" baseline="0">
                <a:solidFill>
                  <a:srgbClr val="464646"/>
                </a:solidFill>
              </a:defRPr>
            </a:lvl1p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lvl1pPr>
              <a:defRPr/>
            </a:lvl1pPr>
          </a:lstStyle>
          <a:p>
            <a:pPr>
              <a:defRPr/>
            </a:pPr>
            <a:fld id="{8B19CAE0-432D-3044-8777-12C20E80C288}" type="datetime1">
              <a:rPr lang="sv-SE"/>
              <a:pPr>
                <a:defRPr/>
              </a:pPr>
              <a:t>2012-10-17</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lvl1pPr>
              <a:defRPr>
                <a:solidFill>
                  <a:srgbClr val="464646"/>
                </a:solidFill>
              </a:defRPr>
            </a:lvl1pPr>
          </a:lstStyle>
          <a:p>
            <a:r>
              <a:rPr lang="sv-SE" dirty="0" smtClean="0"/>
              <a:t>Klicka här för att ändra format</a:t>
            </a:r>
            <a:endParaRPr lang="sv-SE" dirty="0"/>
          </a:p>
        </p:txBody>
      </p:sp>
      <p:sp>
        <p:nvSpPr>
          <p:cNvPr id="7" name="Platshållare för text 6"/>
          <p:cNvSpPr>
            <a:spLocks noGrp="1"/>
          </p:cNvSpPr>
          <p:nvPr>
            <p:ph type="body" sz="quarter" idx="12"/>
          </p:nvPr>
        </p:nvSpPr>
        <p:spPr>
          <a:xfrm>
            <a:off x="1143000" y="2286000"/>
            <a:ext cx="6705600" cy="3581400"/>
          </a:xfrm>
        </p:spPr>
        <p:txBody>
          <a:bodyPr/>
          <a:lstStyle/>
          <a:p>
            <a:pPr lvl="0"/>
            <a:r>
              <a:rPr lang="sv-SE" dirty="0" smtClean="0"/>
              <a:t>Klicka här för att ändra format på bakgrundstexten</a:t>
            </a:r>
          </a:p>
          <a:p>
            <a:pPr lvl="1"/>
            <a:r>
              <a:rPr lang="sv-SE" dirty="0" smtClean="0"/>
              <a:t>Nivå två</a:t>
            </a:r>
          </a:p>
        </p:txBody>
      </p:sp>
      <p:sp>
        <p:nvSpPr>
          <p:cNvPr id="4" name="Platshållare för datum 3"/>
          <p:cNvSpPr>
            <a:spLocks noGrp="1"/>
          </p:cNvSpPr>
          <p:nvPr>
            <p:ph type="dt" sz="half" idx="13"/>
          </p:nvPr>
        </p:nvSpPr>
        <p:spPr/>
        <p:txBody>
          <a:bodyPr/>
          <a:lstStyle>
            <a:lvl1pPr>
              <a:defRPr/>
            </a:lvl1pPr>
          </a:lstStyle>
          <a:p>
            <a:pPr>
              <a:defRPr/>
            </a:pPr>
            <a:fld id="{E5FEBA71-EB14-3D41-9AF9-F8043D8E223B}" type="datetime1">
              <a:rPr lang="sv-SE"/>
              <a:pPr>
                <a:defRPr/>
              </a:pPr>
              <a:t>2012-10-17</a:t>
            </a:fld>
            <a:endParaRPr lang="sv-SE"/>
          </a:p>
        </p:txBody>
      </p:sp>
      <p:sp>
        <p:nvSpPr>
          <p:cNvPr id="6" name="Platshållare för sidfot 4"/>
          <p:cNvSpPr>
            <a:spLocks noGrp="1"/>
          </p:cNvSpPr>
          <p:nvPr>
            <p:ph type="ftr" sz="quarter" idx="14"/>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p:txBody>
      </p:sp>
      <p:sp>
        <p:nvSpPr>
          <p:cNvPr id="4" name="Platshållare för datum 3"/>
          <p:cNvSpPr>
            <a:spLocks noGrp="1"/>
          </p:cNvSpPr>
          <p:nvPr>
            <p:ph type="dt" sz="half" idx="10"/>
          </p:nvPr>
        </p:nvSpPr>
        <p:spPr/>
        <p:txBody>
          <a:bodyPr/>
          <a:lstStyle>
            <a:lvl1pPr>
              <a:defRPr/>
            </a:lvl1pPr>
          </a:lstStyle>
          <a:p>
            <a:pPr>
              <a:defRPr/>
            </a:pPr>
            <a:fld id="{1E079603-BA19-9D41-99A3-5CA287833985}" type="datetime1">
              <a:rPr lang="sv-SE"/>
              <a:pPr>
                <a:defRPr/>
              </a:pPr>
              <a:t>2012-10-17</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Klicka här för att ändra format</a:t>
            </a:r>
            <a:endParaRPr lang="sv-SE" dirty="0"/>
          </a:p>
        </p:txBody>
      </p:sp>
      <p:sp>
        <p:nvSpPr>
          <p:cNvPr id="3" name="Platshållare för innehåll 2"/>
          <p:cNvSpPr>
            <a:spLocks noGrp="1"/>
          </p:cNvSpPr>
          <p:nvPr>
            <p:ph sz="half" idx="1"/>
          </p:nvPr>
        </p:nvSpPr>
        <p:spPr>
          <a:xfrm>
            <a:off x="1143000" y="2209800"/>
            <a:ext cx="3276600" cy="3916363"/>
          </a:xfrm>
        </p:spPr>
        <p:txBody>
          <a:bodyPr>
            <a:normAutofit/>
          </a:bodyPr>
          <a:lstStyle>
            <a:lvl1pPr>
              <a:defRPr sz="1600">
                <a:latin typeface="Arial"/>
                <a:cs typeface="Arial"/>
              </a:defRPr>
            </a:lvl1pPr>
            <a:lvl2pPr>
              <a:defRPr sz="1600">
                <a:latin typeface="Arial"/>
                <a:cs typeface="Aria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p:txBody>
      </p:sp>
      <p:sp>
        <p:nvSpPr>
          <p:cNvPr id="4" name="Platshållare för innehåll 3"/>
          <p:cNvSpPr>
            <a:spLocks noGrp="1"/>
          </p:cNvSpPr>
          <p:nvPr>
            <p:ph sz="half" idx="2"/>
          </p:nvPr>
        </p:nvSpPr>
        <p:spPr>
          <a:xfrm>
            <a:off x="4572000" y="2209801"/>
            <a:ext cx="3276600" cy="3916362"/>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p:txBody>
      </p:sp>
      <p:sp>
        <p:nvSpPr>
          <p:cNvPr id="5" name="Platshållare för datum 3"/>
          <p:cNvSpPr>
            <a:spLocks noGrp="1"/>
          </p:cNvSpPr>
          <p:nvPr>
            <p:ph type="dt" sz="half" idx="10"/>
          </p:nvPr>
        </p:nvSpPr>
        <p:spPr/>
        <p:txBody>
          <a:bodyPr/>
          <a:lstStyle>
            <a:lvl1pPr>
              <a:defRPr/>
            </a:lvl1pPr>
          </a:lstStyle>
          <a:p>
            <a:pPr>
              <a:defRPr/>
            </a:pPr>
            <a:fld id="{DD48D22C-76A3-3F4E-8B57-CF23C44D18B7}" type="datetime1">
              <a:rPr lang="sv-SE"/>
              <a:pPr>
                <a:defRPr/>
              </a:pPr>
              <a:t>2012-10-17</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Klicka här för att ändra format</a:t>
            </a:r>
            <a:endParaRPr lang="sv-SE" dirty="0"/>
          </a:p>
        </p:txBody>
      </p:sp>
      <p:sp>
        <p:nvSpPr>
          <p:cNvPr id="3" name="Platshållare för datum 3"/>
          <p:cNvSpPr>
            <a:spLocks noGrp="1"/>
          </p:cNvSpPr>
          <p:nvPr>
            <p:ph type="dt" sz="half" idx="10"/>
          </p:nvPr>
        </p:nvSpPr>
        <p:spPr/>
        <p:txBody>
          <a:bodyPr/>
          <a:lstStyle>
            <a:lvl1pPr>
              <a:defRPr/>
            </a:lvl1pPr>
          </a:lstStyle>
          <a:p>
            <a:pPr>
              <a:defRPr/>
            </a:pPr>
            <a:fld id="{1BE42F7C-18D4-2B4C-AB7C-4E49A2810EF2}" type="datetime1">
              <a:rPr lang="sv-SE"/>
              <a:pPr>
                <a:defRPr/>
              </a:pPr>
              <a:t>2012-10-17</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250F69B4-28DC-DD41-B0BD-791A1FC69923}" type="datetime1">
              <a:rPr lang="sv-SE"/>
              <a:pPr>
                <a:defRPr/>
              </a:pPr>
              <a:t>2012-10-17</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nnehåll med bildtext">
    <p:spTree>
      <p:nvGrpSpPr>
        <p:cNvPr id="1" name=""/>
        <p:cNvGrpSpPr/>
        <p:nvPr/>
      </p:nvGrpSpPr>
      <p:grpSpPr>
        <a:xfrm>
          <a:off x="0" y="0"/>
          <a:ext cx="0" cy="0"/>
          <a:chOff x="0" y="0"/>
          <a:chExt cx="0" cy="0"/>
        </a:xfrm>
      </p:grpSpPr>
      <p:sp>
        <p:nvSpPr>
          <p:cNvPr id="4" name="Rektangel 3"/>
          <p:cNvSpPr>
            <a:spLocks noChangeArrowheads="1"/>
          </p:cNvSpPr>
          <p:nvPr/>
        </p:nvSpPr>
        <p:spPr bwMode="auto">
          <a:xfrm>
            <a:off x="0" y="6426200"/>
            <a:ext cx="9144000" cy="431800"/>
          </a:xfrm>
          <a:prstGeom prst="rect">
            <a:avLst/>
          </a:prstGeom>
          <a:solidFill>
            <a:srgbClr val="004B89"/>
          </a:solidFill>
          <a:ln w="9525">
            <a:no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defRPr/>
            </a:pPr>
            <a:endParaRPr lang="en-GB">
              <a:solidFill>
                <a:srgbClr val="FFFFFF"/>
              </a:solidFill>
              <a:latin typeface="Calibri" charset="0"/>
              <a:ea typeface="ＭＳ Ｐゴシック" charset="-128"/>
              <a:cs typeface="ＭＳ Ｐゴシック" charset="-128"/>
            </a:endParaRPr>
          </a:p>
        </p:txBody>
      </p:sp>
      <p:sp>
        <p:nvSpPr>
          <p:cNvPr id="5" name="textruta 4"/>
          <p:cNvSpPr txBox="1"/>
          <p:nvPr/>
        </p:nvSpPr>
        <p:spPr>
          <a:xfrm>
            <a:off x="7859713" y="6492875"/>
            <a:ext cx="825500" cy="246063"/>
          </a:xfrm>
          <a:prstGeom prst="rect">
            <a:avLst/>
          </a:prstGeom>
          <a:noFill/>
        </p:spPr>
        <p:txBody>
          <a:bodyPr>
            <a:prstTxWarp prst="textNoShape">
              <a:avLst/>
            </a:prstTxWarp>
            <a:spAutoFit/>
          </a:bodyPr>
          <a:lstStyle/>
          <a:p>
            <a:pPr algn="r">
              <a:defRPr/>
            </a:pPr>
            <a:r>
              <a:rPr lang="sv-SE" sz="1000">
                <a:solidFill>
                  <a:srgbClr val="FFFFFF"/>
                </a:solidFill>
                <a:latin typeface="Arial Bold" charset="0"/>
                <a:ea typeface="Arial Bold" charset="0"/>
                <a:cs typeface="Arial Bold" charset="0"/>
              </a:rPr>
              <a:t>www.gu.se</a:t>
            </a:r>
          </a:p>
        </p:txBody>
      </p:sp>
      <p:pic>
        <p:nvPicPr>
          <p:cNvPr id="6" name="Bildobjekt 15" descr="newequisaccreditedvectorversion.png"/>
          <p:cNvPicPr>
            <a:picLocks noChangeAspect="1"/>
          </p:cNvPicPr>
          <p:nvPr/>
        </p:nvPicPr>
        <p:blipFill>
          <a:blip r:embed="rId2"/>
          <a:srcRect/>
          <a:stretch>
            <a:fillRect/>
          </a:stretch>
        </p:blipFill>
        <p:spPr bwMode="auto">
          <a:xfrm>
            <a:off x="261938" y="5845175"/>
            <a:ext cx="576262" cy="403225"/>
          </a:xfrm>
          <a:prstGeom prst="rect">
            <a:avLst/>
          </a:prstGeom>
          <a:noFill/>
          <a:ln w="9525">
            <a:noFill/>
            <a:miter lim="800000"/>
            <a:headEnd/>
            <a:tailEnd/>
          </a:ln>
        </p:spPr>
      </p:pic>
      <p:sp>
        <p:nvSpPr>
          <p:cNvPr id="8" name="Rubrik 1"/>
          <p:cNvSpPr txBox="1">
            <a:spLocks/>
          </p:cNvSpPr>
          <p:nvPr/>
        </p:nvSpPr>
        <p:spPr>
          <a:xfrm>
            <a:off x="1143000" y="1219200"/>
            <a:ext cx="6400800" cy="990600"/>
          </a:xfrm>
          <a:prstGeom prst="rect">
            <a:avLst/>
          </a:prstGeom>
        </p:spPr>
        <p:txBody>
          <a:bodyPr anchor="ctr">
            <a:prstTxWarp prst="textNoShape">
              <a:avLst/>
            </a:prstTxWarp>
            <a:normAutofit/>
          </a:bodyPr>
          <a:lstStyle/>
          <a:p>
            <a:pPr>
              <a:defRPr/>
            </a:pPr>
            <a:r>
              <a:rPr lang="sv-SE" sz="2000">
                <a:solidFill>
                  <a:srgbClr val="464646"/>
                </a:solidFill>
                <a:latin typeface="Arial Bold" charset="0"/>
                <a:ea typeface="Arial Bold" charset="0"/>
                <a:cs typeface="Arial Bold" charset="0"/>
              </a:rPr>
              <a:t>Klicka här för att ändra format</a:t>
            </a:r>
          </a:p>
        </p:txBody>
      </p:sp>
      <p:sp>
        <p:nvSpPr>
          <p:cNvPr id="9" name="Platshållare för innehåll 2"/>
          <p:cNvSpPr>
            <a:spLocks noGrp="1"/>
          </p:cNvSpPr>
          <p:nvPr>
            <p:ph idx="12"/>
          </p:nvPr>
        </p:nvSpPr>
        <p:spPr>
          <a:xfrm>
            <a:off x="1143000" y="2286000"/>
            <a:ext cx="2590800" cy="3840163"/>
          </a:xfrm>
        </p:spPr>
        <p:txBody>
          <a:bodyPr>
            <a:normAutofit/>
          </a:bodyPr>
          <a:lstStyle>
            <a:lvl1pPr>
              <a:defRPr sz="1400"/>
            </a:lvl1pPr>
          </a:lstStyle>
          <a:p>
            <a:pPr lvl="0"/>
            <a:r>
              <a:rPr lang="sv-SE" dirty="0" smtClean="0"/>
              <a:t>Klicka här för att ändra format på bakgrundstexten</a:t>
            </a:r>
          </a:p>
        </p:txBody>
      </p:sp>
      <p:sp>
        <p:nvSpPr>
          <p:cNvPr id="7" name="Platshållare för bild 2"/>
          <p:cNvSpPr>
            <a:spLocks noGrp="1"/>
          </p:cNvSpPr>
          <p:nvPr>
            <p:ph type="pic" idx="1"/>
          </p:nvPr>
        </p:nvSpPr>
        <p:spPr>
          <a:xfrm>
            <a:off x="3886200" y="2286000"/>
            <a:ext cx="3962400" cy="384016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10" name="Platshållare för datum 3"/>
          <p:cNvSpPr>
            <a:spLocks noGrp="1"/>
          </p:cNvSpPr>
          <p:nvPr>
            <p:ph type="dt" sz="half" idx="13"/>
          </p:nvPr>
        </p:nvSpPr>
        <p:spPr/>
        <p:txBody>
          <a:bodyPr/>
          <a:lstStyle>
            <a:lvl1pPr>
              <a:defRPr/>
            </a:lvl1pPr>
          </a:lstStyle>
          <a:p>
            <a:pPr>
              <a:defRPr/>
            </a:pPr>
            <a:fld id="{56950548-6CF1-8E49-AC1C-69F4C40FE967}" type="datetime1">
              <a:rPr lang="sv-SE"/>
              <a:pPr>
                <a:defRPr/>
              </a:pPr>
              <a:t>2012-10-17</a:t>
            </a:fld>
            <a:endParaRPr lang="sv-SE"/>
          </a:p>
        </p:txBody>
      </p:sp>
      <p:sp>
        <p:nvSpPr>
          <p:cNvPr id="11" name="Platshållare för sidfot 4"/>
          <p:cNvSpPr>
            <a:spLocks noGrp="1"/>
          </p:cNvSpPr>
          <p:nvPr>
            <p:ph type="ftr" sz="quarter" idx="14"/>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1143000" y="1219199"/>
            <a:ext cx="5105400" cy="411480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143000" y="5562600"/>
            <a:ext cx="7315200" cy="609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D59A208C-A203-7849-B9DB-58B10528E0A6}" type="datetime1">
              <a:rPr lang="sv-SE"/>
              <a:pPr>
                <a:defRPr/>
              </a:pPr>
              <a:t>2012-10-17</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1143000" y="1219200"/>
            <a:ext cx="67056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a:t>Klicka här för att ändra format</a:t>
            </a:r>
          </a:p>
        </p:txBody>
      </p:sp>
      <p:sp>
        <p:nvSpPr>
          <p:cNvPr id="1027" name="Platshållare för text 2"/>
          <p:cNvSpPr>
            <a:spLocks noGrp="1"/>
          </p:cNvSpPr>
          <p:nvPr>
            <p:ph type="body" idx="1"/>
          </p:nvPr>
        </p:nvSpPr>
        <p:spPr bwMode="auto">
          <a:xfrm>
            <a:off x="1143000" y="2286000"/>
            <a:ext cx="6705600" cy="3840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p:txBody>
      </p:sp>
      <p:sp>
        <p:nvSpPr>
          <p:cNvPr id="10" name="Rektangel 9"/>
          <p:cNvSpPr>
            <a:spLocks noChangeArrowheads="1"/>
          </p:cNvSpPr>
          <p:nvPr/>
        </p:nvSpPr>
        <p:spPr bwMode="auto">
          <a:xfrm>
            <a:off x="0" y="6426200"/>
            <a:ext cx="9144000" cy="431800"/>
          </a:xfrm>
          <a:prstGeom prst="rect">
            <a:avLst/>
          </a:prstGeom>
          <a:solidFill>
            <a:srgbClr val="004B89"/>
          </a:solidFill>
          <a:ln w="9525">
            <a:no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defRPr/>
            </a:pPr>
            <a:endParaRPr lang="en-GB">
              <a:solidFill>
                <a:srgbClr val="FFFFFF"/>
              </a:solidFill>
              <a:latin typeface="Calibri" charset="0"/>
              <a:ea typeface="ＭＳ Ｐゴシック" charset="-128"/>
              <a:cs typeface="ＭＳ Ｐゴシック" charset="-128"/>
            </a:endParaRPr>
          </a:p>
        </p:txBody>
      </p:sp>
      <p:sp>
        <p:nvSpPr>
          <p:cNvPr id="13" name="Platshållare för datum 3"/>
          <p:cNvSpPr>
            <a:spLocks noGrp="1"/>
          </p:cNvSpPr>
          <p:nvPr>
            <p:ph type="dt" sz="half" idx="2"/>
          </p:nvPr>
        </p:nvSpPr>
        <p:spPr>
          <a:xfrm>
            <a:off x="6781800" y="6492875"/>
            <a:ext cx="1065213" cy="365125"/>
          </a:xfrm>
          <a:prstGeom prst="rect">
            <a:avLst/>
          </a:prstGeom>
        </p:spPr>
        <p:txBody>
          <a:bodyPr vert="horz" wrap="square" lIns="91440" tIns="45720" rIns="91440" bIns="45720" numCol="1" anchor="t" anchorCtr="0" compatLnSpc="1">
            <a:prstTxWarp prst="textNoShape">
              <a:avLst/>
            </a:prstTxWarp>
          </a:bodyPr>
          <a:lstStyle>
            <a:lvl1pPr algn="ctr">
              <a:defRPr sz="1000">
                <a:solidFill>
                  <a:srgbClr val="FFFFFF"/>
                </a:solidFill>
                <a:latin typeface="Arial" charset="0"/>
                <a:ea typeface="Arial" charset="0"/>
                <a:cs typeface="Arial" charset="0"/>
              </a:defRPr>
            </a:lvl1pPr>
          </a:lstStyle>
          <a:p>
            <a:pPr>
              <a:defRPr/>
            </a:pPr>
            <a:fld id="{4E41623B-8072-5742-B731-B40CD5459C87}" type="datetime1">
              <a:rPr lang="sv-SE"/>
              <a:pPr>
                <a:defRPr/>
              </a:pPr>
              <a:t>2012-10-17</a:t>
            </a:fld>
            <a:endParaRPr lang="sv-SE"/>
          </a:p>
        </p:txBody>
      </p:sp>
      <p:sp>
        <p:nvSpPr>
          <p:cNvPr id="14" name="Platshållare för sidfot 4"/>
          <p:cNvSpPr>
            <a:spLocks noGrp="1"/>
          </p:cNvSpPr>
          <p:nvPr>
            <p:ph type="ftr" sz="quarter" idx="3"/>
          </p:nvPr>
        </p:nvSpPr>
        <p:spPr>
          <a:xfrm>
            <a:off x="3886200" y="6492875"/>
            <a:ext cx="2895600" cy="365125"/>
          </a:xfrm>
          <a:prstGeom prst="rect">
            <a:avLst/>
          </a:prstGeom>
        </p:spPr>
        <p:txBody>
          <a:bodyPr vert="horz" wrap="square" lIns="91440" tIns="45720" rIns="91440" bIns="45720" numCol="1" anchor="t" anchorCtr="0" compatLnSpc="1">
            <a:prstTxWarp prst="textNoShape">
              <a:avLst/>
            </a:prstTxWarp>
          </a:bodyPr>
          <a:lstStyle>
            <a:lvl1pPr algn="r">
              <a:defRPr sz="1000">
                <a:solidFill>
                  <a:srgbClr val="FFFFFF"/>
                </a:solidFill>
                <a:latin typeface="Arial" charset="0"/>
                <a:ea typeface="Arial" charset="0"/>
                <a:cs typeface="Arial" charset="0"/>
              </a:defRPr>
            </a:lvl1pPr>
          </a:lstStyle>
          <a:p>
            <a:pPr>
              <a:defRPr/>
            </a:pPr>
            <a:endParaRPr lang="en-GB"/>
          </a:p>
        </p:txBody>
      </p:sp>
      <p:sp>
        <p:nvSpPr>
          <p:cNvPr id="15" name="textruta 14"/>
          <p:cNvSpPr txBox="1"/>
          <p:nvPr/>
        </p:nvSpPr>
        <p:spPr>
          <a:xfrm>
            <a:off x="7859713" y="6492875"/>
            <a:ext cx="825500" cy="246063"/>
          </a:xfrm>
          <a:prstGeom prst="rect">
            <a:avLst/>
          </a:prstGeom>
          <a:noFill/>
        </p:spPr>
        <p:txBody>
          <a:bodyPr>
            <a:prstTxWarp prst="textNoShape">
              <a:avLst/>
            </a:prstTxWarp>
            <a:spAutoFit/>
          </a:bodyPr>
          <a:lstStyle/>
          <a:p>
            <a:pPr algn="r">
              <a:defRPr/>
            </a:pPr>
            <a:r>
              <a:rPr lang="sv-SE" sz="1000">
                <a:solidFill>
                  <a:srgbClr val="FFFFFF"/>
                </a:solidFill>
                <a:latin typeface="Arial Bold" charset="0"/>
                <a:ea typeface="Arial Bold" charset="0"/>
                <a:cs typeface="Arial Bold" charset="0"/>
              </a:rPr>
              <a:t>www.gu.se</a:t>
            </a:r>
          </a:p>
        </p:txBody>
      </p:sp>
      <p:pic>
        <p:nvPicPr>
          <p:cNvPr id="1032" name="Bildobjekt 10" descr="LO_GU_leftCMYK.eps"/>
          <p:cNvPicPr>
            <a:picLocks noChangeAspect="1"/>
          </p:cNvPicPr>
          <p:nvPr/>
        </p:nvPicPr>
        <p:blipFill>
          <a:blip r:embed="rId10"/>
          <a:srcRect/>
          <a:stretch>
            <a:fillRect/>
          </a:stretch>
        </p:blipFill>
        <p:spPr bwMode="auto">
          <a:xfrm>
            <a:off x="306388" y="306388"/>
            <a:ext cx="2844800" cy="419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2" r:id="rId7"/>
    <p:sldLayoutId id="2147483701" r:id="rId8"/>
  </p:sldLayoutIdLst>
  <p:timing>
    <p:tnLst>
      <p:par>
        <p:cTn id="1" dur="indefinite" restart="never" nodeType="tmRoot"/>
      </p:par>
    </p:tnLst>
  </p:timing>
  <p:txStyles>
    <p:titleStyle>
      <a:lvl1pPr algn="l" defTabSz="457200" rtl="0" eaLnBrk="0" fontAlgn="base" hangingPunct="0">
        <a:spcBef>
          <a:spcPct val="0"/>
        </a:spcBef>
        <a:spcAft>
          <a:spcPct val="0"/>
        </a:spcAft>
        <a:defRPr sz="2000" kern="1200">
          <a:solidFill>
            <a:srgbClr val="464646"/>
          </a:solidFill>
          <a:latin typeface="Arial Bold"/>
          <a:ea typeface="ＭＳ Ｐゴシック" pitchFamily="-65" charset="-128"/>
          <a:cs typeface="Arial Bold"/>
        </a:defRPr>
      </a:lvl1pPr>
      <a:lvl2pPr algn="l" defTabSz="457200" rtl="0" eaLnBrk="0" fontAlgn="base" hangingPunct="0">
        <a:spcBef>
          <a:spcPct val="0"/>
        </a:spcBef>
        <a:spcAft>
          <a:spcPct val="0"/>
        </a:spcAft>
        <a:defRPr sz="2000">
          <a:solidFill>
            <a:srgbClr val="464646"/>
          </a:solidFill>
          <a:latin typeface="Arial Bold" pitchFamily="-65" charset="0"/>
          <a:ea typeface="ＭＳ Ｐゴシック" pitchFamily="-65" charset="-128"/>
          <a:cs typeface="Arial Bold" charset="0"/>
        </a:defRPr>
      </a:lvl2pPr>
      <a:lvl3pPr algn="l" defTabSz="457200" rtl="0" eaLnBrk="0" fontAlgn="base" hangingPunct="0">
        <a:spcBef>
          <a:spcPct val="0"/>
        </a:spcBef>
        <a:spcAft>
          <a:spcPct val="0"/>
        </a:spcAft>
        <a:defRPr sz="2000">
          <a:solidFill>
            <a:srgbClr val="464646"/>
          </a:solidFill>
          <a:latin typeface="Arial Bold" pitchFamily="-65" charset="0"/>
          <a:ea typeface="ＭＳ Ｐゴシック" pitchFamily="-65" charset="-128"/>
          <a:cs typeface="Arial Bold" charset="0"/>
        </a:defRPr>
      </a:lvl3pPr>
      <a:lvl4pPr algn="l" defTabSz="457200" rtl="0" eaLnBrk="0" fontAlgn="base" hangingPunct="0">
        <a:spcBef>
          <a:spcPct val="0"/>
        </a:spcBef>
        <a:spcAft>
          <a:spcPct val="0"/>
        </a:spcAft>
        <a:defRPr sz="2000">
          <a:solidFill>
            <a:srgbClr val="464646"/>
          </a:solidFill>
          <a:latin typeface="Arial Bold" pitchFamily="-65" charset="0"/>
          <a:ea typeface="ＭＳ Ｐゴシック" pitchFamily="-65" charset="-128"/>
          <a:cs typeface="Arial Bold" charset="0"/>
        </a:defRPr>
      </a:lvl4pPr>
      <a:lvl5pPr algn="l" defTabSz="457200" rtl="0" eaLnBrk="0" fontAlgn="base" hangingPunct="0">
        <a:spcBef>
          <a:spcPct val="0"/>
        </a:spcBef>
        <a:spcAft>
          <a:spcPct val="0"/>
        </a:spcAft>
        <a:defRPr sz="2000">
          <a:solidFill>
            <a:srgbClr val="464646"/>
          </a:solidFill>
          <a:latin typeface="Arial Bold" pitchFamily="-65" charset="0"/>
          <a:ea typeface="ＭＳ Ｐゴシック" pitchFamily="-65" charset="-128"/>
          <a:cs typeface="Arial Bold" charset="0"/>
        </a:defRPr>
      </a:lvl5pPr>
      <a:lvl6pPr marL="457200" algn="l" defTabSz="457200" rtl="0" fontAlgn="base">
        <a:spcBef>
          <a:spcPct val="0"/>
        </a:spcBef>
        <a:spcAft>
          <a:spcPct val="0"/>
        </a:spcAft>
        <a:defRPr sz="2000">
          <a:solidFill>
            <a:srgbClr val="464646"/>
          </a:solidFill>
          <a:latin typeface="Arial Bold" pitchFamily="-65" charset="0"/>
          <a:ea typeface="ＭＳ Ｐゴシック" pitchFamily="-65" charset="-128"/>
        </a:defRPr>
      </a:lvl6pPr>
      <a:lvl7pPr marL="914400" algn="l" defTabSz="457200" rtl="0" fontAlgn="base">
        <a:spcBef>
          <a:spcPct val="0"/>
        </a:spcBef>
        <a:spcAft>
          <a:spcPct val="0"/>
        </a:spcAft>
        <a:defRPr sz="2000">
          <a:solidFill>
            <a:srgbClr val="464646"/>
          </a:solidFill>
          <a:latin typeface="Arial Bold" pitchFamily="-65" charset="0"/>
          <a:ea typeface="ＭＳ Ｐゴシック" pitchFamily="-65" charset="-128"/>
        </a:defRPr>
      </a:lvl7pPr>
      <a:lvl8pPr marL="1371600" algn="l" defTabSz="457200" rtl="0" fontAlgn="base">
        <a:spcBef>
          <a:spcPct val="0"/>
        </a:spcBef>
        <a:spcAft>
          <a:spcPct val="0"/>
        </a:spcAft>
        <a:defRPr sz="2000">
          <a:solidFill>
            <a:srgbClr val="464646"/>
          </a:solidFill>
          <a:latin typeface="Arial Bold" pitchFamily="-65" charset="0"/>
          <a:ea typeface="ＭＳ Ｐゴシック" pitchFamily="-65" charset="-128"/>
        </a:defRPr>
      </a:lvl8pPr>
      <a:lvl9pPr marL="1828800" algn="l" defTabSz="457200" rtl="0" fontAlgn="base">
        <a:spcBef>
          <a:spcPct val="0"/>
        </a:spcBef>
        <a:spcAft>
          <a:spcPct val="0"/>
        </a:spcAft>
        <a:defRPr sz="2000">
          <a:solidFill>
            <a:srgbClr val="464646"/>
          </a:solidFill>
          <a:latin typeface="Arial Bold" pitchFamily="-65" charset="0"/>
          <a:ea typeface="ＭＳ Ｐゴシック" pitchFamily="-65" charset="-128"/>
        </a:defRPr>
      </a:lvl9pPr>
    </p:titleStyle>
    <p:bodyStyle>
      <a:lvl1pPr marL="161925" indent="-161925" algn="l" defTabSz="457200" rtl="0" eaLnBrk="0" fontAlgn="base" hangingPunct="0">
        <a:spcBef>
          <a:spcPts val="350"/>
        </a:spcBef>
        <a:spcAft>
          <a:spcPct val="0"/>
        </a:spcAft>
        <a:buFont typeface="Arial" pitchFamily="-112" charset="0"/>
        <a:buChar char="•"/>
        <a:defRPr sz="1600" kern="1200">
          <a:solidFill>
            <a:srgbClr val="464646"/>
          </a:solidFill>
          <a:latin typeface="Arial"/>
          <a:ea typeface="ＭＳ Ｐゴシック" pitchFamily="-65" charset="-128"/>
          <a:cs typeface="Arial"/>
        </a:defRPr>
      </a:lvl1pPr>
      <a:lvl2pPr marL="161925" indent="-161925" algn="l" defTabSz="457200" rtl="0" eaLnBrk="0" fontAlgn="base" hangingPunct="0">
        <a:spcBef>
          <a:spcPts val="350"/>
        </a:spcBef>
        <a:spcAft>
          <a:spcPct val="0"/>
        </a:spcAft>
        <a:buFont typeface="Arial" pitchFamily="-112" charset="0"/>
        <a:buChar char="–"/>
        <a:defRPr sz="1600" kern="1200">
          <a:solidFill>
            <a:srgbClr val="464646"/>
          </a:solidFill>
          <a:latin typeface="Arial"/>
          <a:ea typeface="ＭＳ Ｐゴシック" pitchFamily="-65" charset="-128"/>
          <a:cs typeface="Arial"/>
        </a:defRPr>
      </a:lvl2pPr>
      <a:lvl3pPr marL="161925" indent="-161925" algn="l" defTabSz="457200" rtl="0" eaLnBrk="0" fontAlgn="base" hangingPunct="0">
        <a:spcBef>
          <a:spcPts val="350"/>
        </a:spcBef>
        <a:spcAft>
          <a:spcPct val="0"/>
        </a:spcAft>
        <a:buFont typeface="Arial" pitchFamily="-112" charset="0"/>
        <a:buChar char="•"/>
        <a:defRPr sz="1600" kern="1200">
          <a:solidFill>
            <a:srgbClr val="464646"/>
          </a:solidFill>
          <a:latin typeface="Helvetica"/>
          <a:ea typeface="Helvetica" pitchFamily="-65" charset="0"/>
          <a:cs typeface="Helvetica"/>
        </a:defRPr>
      </a:lvl3pPr>
      <a:lvl4pPr marL="1600200" indent="-228600" algn="l" defTabSz="457200" rtl="0" eaLnBrk="0" fontAlgn="base" hangingPunct="0">
        <a:spcBef>
          <a:spcPct val="20000"/>
        </a:spcBef>
        <a:spcAft>
          <a:spcPct val="0"/>
        </a:spcAft>
        <a:buFont typeface="Arial" pitchFamily="-112" charset="0"/>
        <a:buChar char="–"/>
        <a:defRPr sz="1600" kern="1200">
          <a:solidFill>
            <a:schemeClr val="tx1"/>
          </a:solidFill>
          <a:latin typeface="Helvetica"/>
          <a:ea typeface="ＭＳ Ｐゴシック" charset="-128"/>
          <a:cs typeface="Helvetica"/>
        </a:defRPr>
      </a:lvl4pPr>
      <a:lvl5pPr marL="2057400" indent="-228600" algn="l" defTabSz="457200" rtl="0" eaLnBrk="0" fontAlgn="base" hangingPunct="0">
        <a:spcBef>
          <a:spcPct val="20000"/>
        </a:spcBef>
        <a:spcAft>
          <a:spcPct val="0"/>
        </a:spcAft>
        <a:buFont typeface="Arial" pitchFamily="-112" charset="0"/>
        <a:buChar char="»"/>
        <a:defRPr sz="1600" kern="1200">
          <a:solidFill>
            <a:schemeClr val="tx1"/>
          </a:solidFill>
          <a:latin typeface="Helvetica"/>
          <a:ea typeface="ＭＳ Ｐゴシック"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Underrubrik 1"/>
          <p:cNvSpPr>
            <a:spLocks noGrp="1"/>
          </p:cNvSpPr>
          <p:nvPr>
            <p:ph type="subTitle" idx="1"/>
          </p:nvPr>
        </p:nvSpPr>
        <p:spPr/>
        <p:txBody>
          <a:bodyPr/>
          <a:lstStyle/>
          <a:p>
            <a:pPr eaLnBrk="1" hangingPunct="1"/>
            <a:r>
              <a:rPr lang="en-GB" smtClean="0">
                <a:latin typeface="Arial" pitchFamily="-112" charset="0"/>
                <a:ea typeface="ＭＳ Ｐゴシック" pitchFamily="-112" charset="-128"/>
              </a:rPr>
              <a:t>Andreas Gunnarsson</a:t>
            </a:r>
          </a:p>
          <a:p>
            <a:pPr eaLnBrk="1" hangingPunct="1"/>
            <a:r>
              <a:rPr lang="en-GB" smtClean="0">
                <a:latin typeface="Arial" pitchFamily="-112" charset="0"/>
                <a:ea typeface="ＭＳ Ｐゴシック" pitchFamily="-112" charset="-128"/>
              </a:rPr>
              <a:t>NU2012 </a:t>
            </a:r>
          </a:p>
        </p:txBody>
      </p:sp>
      <p:sp>
        <p:nvSpPr>
          <p:cNvPr id="11267" name="Rubrik 2"/>
          <p:cNvSpPr>
            <a:spLocks noGrp="1"/>
          </p:cNvSpPr>
          <p:nvPr>
            <p:ph type="title"/>
          </p:nvPr>
        </p:nvSpPr>
        <p:spPr/>
        <p:txBody>
          <a:bodyPr/>
          <a:lstStyle/>
          <a:p>
            <a:pPr eaLnBrk="1" hangingPunct="1"/>
            <a:r>
              <a:rPr lang="sv-SE" sz="1800" smtClean="0">
                <a:latin typeface="Arial Bold" charset="0"/>
                <a:ea typeface="ＭＳ Ｐゴシック" pitchFamily="-112" charset="-128"/>
              </a:rPr>
              <a:t>På gränsen till godkänt – vetenskaplig kvalitet och gränsarbete i examensarbeten i lärarutbildning.</a:t>
            </a:r>
          </a:p>
        </p:txBody>
      </p:sp>
    </p:spTree>
  </p:cSld>
  <p:clrMapOvr>
    <a:masterClrMapping/>
  </p:clrMapOvr>
  <p:transition>
    <p:cover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smtClean="0"/>
              <a:t>Form </a:t>
            </a:r>
            <a:r>
              <a:rPr lang="en-GB" dirty="0" err="1" smtClean="0"/>
              <a:t>och</a:t>
            </a:r>
            <a:r>
              <a:rPr lang="en-GB" dirty="0" smtClean="0"/>
              <a:t> </a:t>
            </a:r>
            <a:r>
              <a:rPr lang="en-GB" dirty="0" err="1" smtClean="0"/>
              <a:t>språk</a:t>
            </a:r>
            <a:endParaRPr lang="en-GB" dirty="0"/>
          </a:p>
        </p:txBody>
      </p:sp>
      <p:sp>
        <p:nvSpPr>
          <p:cNvPr id="3" name="Platshållare för text 2"/>
          <p:cNvSpPr>
            <a:spLocks noGrp="1"/>
          </p:cNvSpPr>
          <p:nvPr>
            <p:ph type="body" sz="quarter" idx="12"/>
          </p:nvPr>
        </p:nvSpPr>
        <p:spPr/>
        <p:txBody>
          <a:bodyPr/>
          <a:lstStyle/>
          <a:p>
            <a:pPr>
              <a:buNone/>
            </a:pPr>
            <a:r>
              <a:rPr lang="sv-SE" dirty="0" smtClean="0"/>
              <a:t> </a:t>
            </a:r>
          </a:p>
          <a:p>
            <a:pPr>
              <a:buNone/>
            </a:pPr>
            <a:r>
              <a:rPr lang="sv-SE" dirty="0" smtClean="0"/>
              <a:t>a) Stryk i rubriken på sammanfattningen, b) Sid. 12 fjärde stycket – sista meningen. --- (HT07).</a:t>
            </a:r>
          </a:p>
          <a:p>
            <a:pPr>
              <a:buNone/>
            </a:pPr>
            <a:r>
              <a:rPr lang="sv-SE" dirty="0" smtClean="0"/>
              <a:t> </a:t>
            </a:r>
          </a:p>
          <a:p>
            <a:pPr>
              <a:buNone/>
            </a:pPr>
            <a:r>
              <a:rPr lang="sv-SE" dirty="0" smtClean="0"/>
              <a:t>Rätta till referenser enligt mina anvisningar. (HT06).</a:t>
            </a:r>
          </a:p>
          <a:p>
            <a:pPr>
              <a:buNone/>
            </a:pPr>
            <a:r>
              <a:rPr lang="sv-SE" dirty="0" smtClean="0"/>
              <a:t> </a:t>
            </a:r>
          </a:p>
          <a:p>
            <a:pPr>
              <a:buNone/>
            </a:pPr>
            <a:r>
              <a:rPr lang="sv-SE" dirty="0" smtClean="0"/>
              <a:t>Eventuell komplettering: Korrigeringar på titelblad och i abstract. Ny struktur på kap. 5 ”Resultat av intervjuer”. Sidhänvisningar införs till referenser. Metodkapitlet skall kompletteras med Litteraturläsning och Utnyttjande av egna erfarenheter. Översyn av användning av termerna ”värdegrund” och ”livskunskap” bör göras. Referenslista måste rustas upp. (HT06).</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smtClean="0"/>
              <a:t>Slutsatser</a:t>
            </a:r>
            <a:endParaRPr lang="en-GB" dirty="0"/>
          </a:p>
        </p:txBody>
      </p:sp>
      <p:sp>
        <p:nvSpPr>
          <p:cNvPr id="3" name="Platshållare för text 2"/>
          <p:cNvSpPr>
            <a:spLocks noGrp="1"/>
          </p:cNvSpPr>
          <p:nvPr>
            <p:ph type="body" sz="quarter" idx="12"/>
          </p:nvPr>
        </p:nvSpPr>
        <p:spPr/>
        <p:txBody>
          <a:bodyPr/>
          <a:lstStyle/>
          <a:p>
            <a:r>
              <a:rPr lang="en-GB" b="1" dirty="0" err="1" smtClean="0"/>
              <a:t>Gränsen</a:t>
            </a:r>
            <a:r>
              <a:rPr lang="en-GB" b="1" dirty="0" smtClean="0"/>
              <a:t> </a:t>
            </a:r>
            <a:r>
              <a:rPr lang="en-GB" b="1" dirty="0" err="1" smtClean="0"/>
              <a:t>mellan</a:t>
            </a:r>
            <a:r>
              <a:rPr lang="en-GB" b="1" dirty="0" smtClean="0"/>
              <a:t> </a:t>
            </a:r>
            <a:r>
              <a:rPr lang="en-GB" b="1" dirty="0" err="1" smtClean="0"/>
              <a:t>godkänt</a:t>
            </a:r>
            <a:r>
              <a:rPr lang="en-GB" b="1" dirty="0" smtClean="0"/>
              <a:t> </a:t>
            </a:r>
            <a:r>
              <a:rPr lang="en-GB" b="1" dirty="0" err="1" smtClean="0"/>
              <a:t>och</a:t>
            </a:r>
            <a:r>
              <a:rPr lang="en-GB" b="1" dirty="0" smtClean="0"/>
              <a:t> </a:t>
            </a:r>
            <a:r>
              <a:rPr lang="en-GB" b="1" dirty="0" err="1" smtClean="0"/>
              <a:t>underkänt</a:t>
            </a:r>
            <a:r>
              <a:rPr lang="en-GB" b="1" dirty="0" smtClean="0"/>
              <a:t> …</a:t>
            </a:r>
          </a:p>
          <a:p>
            <a:endParaRPr lang="en-GB" dirty="0" smtClean="0"/>
          </a:p>
          <a:p>
            <a:endParaRPr lang="en-GB" dirty="0" smtClean="0"/>
          </a:p>
          <a:p>
            <a:pPr>
              <a:buNone/>
            </a:pPr>
            <a:r>
              <a:rPr lang="en-GB" dirty="0" smtClean="0"/>
              <a:t>…</a:t>
            </a:r>
            <a:r>
              <a:rPr lang="en-GB" dirty="0" err="1" smtClean="0"/>
              <a:t>är</a:t>
            </a:r>
            <a:r>
              <a:rPr lang="en-GB" dirty="0" smtClean="0"/>
              <a:t> </a:t>
            </a:r>
            <a:r>
              <a:rPr lang="en-GB" dirty="0" err="1" smtClean="0"/>
              <a:t>alltjämt</a:t>
            </a:r>
            <a:r>
              <a:rPr lang="en-GB" dirty="0" smtClean="0"/>
              <a:t> </a:t>
            </a:r>
            <a:r>
              <a:rPr lang="en-GB" dirty="0" err="1" smtClean="0"/>
              <a:t>esoterisk</a:t>
            </a:r>
            <a:endParaRPr lang="en-GB" dirty="0" smtClean="0"/>
          </a:p>
          <a:p>
            <a:endParaRPr lang="en-GB" dirty="0" smtClean="0"/>
          </a:p>
          <a:p>
            <a:pPr>
              <a:buNone/>
            </a:pPr>
            <a:r>
              <a:rPr lang="en-GB" dirty="0" smtClean="0"/>
              <a:t>…</a:t>
            </a:r>
            <a:r>
              <a:rPr lang="en-GB" dirty="0" err="1" smtClean="0"/>
              <a:t>är</a:t>
            </a:r>
            <a:r>
              <a:rPr lang="en-GB" dirty="0" smtClean="0"/>
              <a:t> </a:t>
            </a:r>
            <a:r>
              <a:rPr lang="en-GB" dirty="0" err="1" smtClean="0"/>
              <a:t>i</a:t>
            </a:r>
            <a:r>
              <a:rPr lang="en-GB" dirty="0" smtClean="0"/>
              <a:t> </a:t>
            </a:r>
            <a:r>
              <a:rPr lang="en-GB" dirty="0" err="1" smtClean="0"/>
              <a:t>stor</a:t>
            </a:r>
            <a:r>
              <a:rPr lang="en-GB" dirty="0" smtClean="0"/>
              <a:t> </a:t>
            </a:r>
            <a:r>
              <a:rPr lang="en-GB" dirty="0" err="1" smtClean="0"/>
              <a:t>utsträckning</a:t>
            </a:r>
            <a:r>
              <a:rPr lang="en-GB" dirty="0" smtClean="0"/>
              <a:t> en </a:t>
            </a:r>
            <a:r>
              <a:rPr lang="en-GB" dirty="0" err="1" smtClean="0"/>
              <a:t>formfråga</a:t>
            </a:r>
            <a:endParaRPr lang="en-GB" dirty="0" smtClean="0"/>
          </a:p>
          <a:p>
            <a:endParaRPr lang="en-GB" dirty="0" smtClean="0"/>
          </a:p>
          <a:p>
            <a:pPr>
              <a:buNone/>
            </a:pPr>
            <a:r>
              <a:rPr lang="en-GB" dirty="0" smtClean="0"/>
              <a:t>…</a:t>
            </a:r>
            <a:r>
              <a:rPr lang="en-GB" dirty="0" err="1" smtClean="0"/>
              <a:t>går</a:t>
            </a:r>
            <a:r>
              <a:rPr lang="en-GB" dirty="0" smtClean="0"/>
              <a:t> </a:t>
            </a:r>
            <a:r>
              <a:rPr lang="en-GB" dirty="0" err="1" smtClean="0"/>
              <a:t>att</a:t>
            </a:r>
            <a:r>
              <a:rPr lang="en-GB" dirty="0" smtClean="0"/>
              <a:t> </a:t>
            </a:r>
            <a:r>
              <a:rPr lang="en-GB" dirty="0" err="1" smtClean="0"/>
              <a:t>påverka</a:t>
            </a:r>
            <a:r>
              <a:rPr lang="en-GB" dirty="0" smtClean="0"/>
              <a:t> </a:t>
            </a:r>
            <a:r>
              <a:rPr lang="en-GB" dirty="0" err="1" smtClean="0"/>
              <a:t>och</a:t>
            </a:r>
            <a:r>
              <a:rPr lang="en-GB" dirty="0" smtClean="0"/>
              <a:t> </a:t>
            </a:r>
            <a:r>
              <a:rPr lang="en-GB" dirty="0" err="1" smtClean="0"/>
              <a:t>konkretisera</a:t>
            </a:r>
            <a:r>
              <a:rPr lang="en-GB" dirty="0" smtClean="0"/>
              <a:t> med </a:t>
            </a:r>
            <a:r>
              <a:rPr lang="en-GB" dirty="0" err="1" smtClean="0"/>
              <a:t>hjälp</a:t>
            </a:r>
            <a:r>
              <a:rPr lang="en-GB" dirty="0" smtClean="0"/>
              <a:t> </a:t>
            </a:r>
            <a:r>
              <a:rPr lang="en-GB" dirty="0" err="1" smtClean="0"/>
              <a:t>av</a:t>
            </a:r>
            <a:r>
              <a:rPr lang="en-GB" dirty="0" smtClean="0"/>
              <a:t> </a:t>
            </a:r>
            <a:r>
              <a:rPr lang="en-GB" dirty="0" err="1" smtClean="0"/>
              <a:t>centrala</a:t>
            </a:r>
            <a:r>
              <a:rPr lang="en-GB" dirty="0" smtClean="0"/>
              <a:t> </a:t>
            </a:r>
            <a:r>
              <a:rPr lang="en-GB" dirty="0" err="1" smtClean="0"/>
              <a:t>styrmedel</a:t>
            </a:r>
            <a:r>
              <a:rPr lang="en-GB" dirty="0" smtClean="0"/>
              <a:t> </a:t>
            </a:r>
            <a:r>
              <a:rPr lang="en-GB" dirty="0" err="1" smtClean="0"/>
              <a:t>som</a:t>
            </a:r>
            <a:r>
              <a:rPr lang="en-GB" dirty="0" smtClean="0"/>
              <a:t> </a:t>
            </a:r>
            <a:r>
              <a:rPr lang="en-GB" dirty="0" err="1" smtClean="0"/>
              <a:t>kriterier</a:t>
            </a:r>
            <a:r>
              <a:rPr lang="en-GB" dirty="0" smtClean="0"/>
              <a:t> </a:t>
            </a:r>
            <a:r>
              <a:rPr lang="en-GB" dirty="0" err="1" smtClean="0"/>
              <a:t>och</a:t>
            </a:r>
            <a:r>
              <a:rPr lang="en-GB" dirty="0" smtClean="0"/>
              <a:t> </a:t>
            </a:r>
            <a:r>
              <a:rPr lang="en-GB" dirty="0" err="1" smtClean="0"/>
              <a:t>regler</a:t>
            </a:r>
            <a:r>
              <a:rPr lang="en-GB" dirty="0" smtClean="0"/>
              <a:t> men </a:t>
            </a:r>
            <a:r>
              <a:rPr lang="en-GB" dirty="0" err="1" smtClean="0"/>
              <a:t>bara</a:t>
            </a:r>
            <a:r>
              <a:rPr lang="en-GB" dirty="0" smtClean="0"/>
              <a:t> </a:t>
            </a:r>
            <a:r>
              <a:rPr lang="en-GB" dirty="0" err="1" smtClean="0"/>
              <a:t>i</a:t>
            </a:r>
            <a:r>
              <a:rPr lang="en-GB" dirty="0" smtClean="0"/>
              <a:t> </a:t>
            </a:r>
            <a:r>
              <a:rPr lang="en-GB" dirty="0" err="1" smtClean="0"/>
              <a:t>begränsad</a:t>
            </a:r>
            <a:r>
              <a:rPr lang="en-GB" dirty="0" smtClean="0"/>
              <a:t> </a:t>
            </a:r>
            <a:r>
              <a:rPr lang="en-GB" dirty="0" err="1" smtClean="0"/>
              <a:t>omfattning</a:t>
            </a:r>
            <a:r>
              <a:rPr lang="en-GB"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ubrik 1"/>
          <p:cNvSpPr>
            <a:spLocks noGrp="1"/>
          </p:cNvSpPr>
          <p:nvPr>
            <p:ph type="title"/>
          </p:nvPr>
        </p:nvSpPr>
        <p:spPr>
          <a:xfrm>
            <a:off x="1143000" y="1219200"/>
            <a:ext cx="6705600" cy="1371600"/>
          </a:xfrm>
        </p:spPr>
        <p:txBody>
          <a:bodyPr/>
          <a:lstStyle/>
          <a:p>
            <a:r>
              <a:rPr lang="en-GB" smtClean="0">
                <a:latin typeface="Arial Bold" charset="0"/>
                <a:ea typeface="ＭＳ Ｐゴシック" pitchFamily="-112" charset="-128"/>
              </a:rPr>
              <a:t>“Jag brukar göra på mitt sätt” </a:t>
            </a:r>
            <a:br>
              <a:rPr lang="en-GB" smtClean="0">
                <a:latin typeface="Arial Bold" charset="0"/>
                <a:ea typeface="ＭＳ Ｐゴシック" pitchFamily="-112" charset="-128"/>
              </a:rPr>
            </a:br>
            <a:r>
              <a:rPr lang="sv-SE" smtClean="0">
                <a:latin typeface="Arial Bold" charset="0"/>
                <a:ea typeface="ＭＳ Ｐゴシック" pitchFamily="-112" charset="-128"/>
              </a:rPr>
              <a:t>– om relationen mellan frihet, styrning och kvalité i bedömning av uppsatser på högskolan med lärarutbildningen vid Göteborgs universitet som exempel </a:t>
            </a:r>
            <a:endParaRPr lang="en-GB" smtClean="0">
              <a:latin typeface="Arial Bold" charset="0"/>
              <a:ea typeface="ＭＳ Ｐゴシック" pitchFamily="-112" charset="-128"/>
            </a:endParaRPr>
          </a:p>
        </p:txBody>
      </p:sp>
      <p:sp>
        <p:nvSpPr>
          <p:cNvPr id="12291" name="Platshållare för text 2"/>
          <p:cNvSpPr>
            <a:spLocks noGrp="1"/>
          </p:cNvSpPr>
          <p:nvPr>
            <p:ph type="body" sz="quarter" idx="12"/>
          </p:nvPr>
        </p:nvSpPr>
        <p:spPr>
          <a:xfrm>
            <a:off x="1143000" y="2743200"/>
            <a:ext cx="6705600" cy="3124200"/>
          </a:xfrm>
        </p:spPr>
        <p:txBody>
          <a:bodyPr/>
          <a:lstStyle/>
          <a:p>
            <a:endParaRPr lang="sv-SE" dirty="0" smtClean="0"/>
          </a:p>
          <a:p>
            <a:endParaRPr lang="sv-SE" dirty="0" smtClean="0"/>
          </a:p>
          <a:p>
            <a:endParaRPr lang="sv-SE" dirty="0" smtClean="0"/>
          </a:p>
          <a:p>
            <a:r>
              <a:rPr lang="sv-SE" dirty="0" smtClean="0"/>
              <a:t>VR-finansierat projekt om skriftlig bedömning av examensarbeten</a:t>
            </a:r>
          </a:p>
          <a:p>
            <a:r>
              <a:rPr lang="sv-SE" dirty="0" smtClean="0"/>
              <a:t>Totalundersökning av drygt 2000 examensarbetsprotokoll inom LP01 Göteborgs Universitet 2004-2010</a:t>
            </a:r>
          </a:p>
          <a:p>
            <a:r>
              <a:rPr lang="sv-SE" dirty="0" smtClean="0"/>
              <a:t>243 examinatorer från 30-tal institutioner, 7 fakulteter</a:t>
            </a:r>
          </a:p>
          <a:p>
            <a:endParaRPr lang="en-GB" dirty="0">
              <a:latin typeface="Arial" pitchFamily="-112" charset="0"/>
              <a:ea typeface="ＭＳ Ｐゴシック" pitchFamily="-112"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Fyra delstudier vid NU2012 </a:t>
            </a:r>
            <a:br>
              <a:rPr lang="sv-SE" dirty="0" smtClean="0"/>
            </a:br>
            <a:endParaRPr lang="en-GB" dirty="0"/>
          </a:p>
        </p:txBody>
      </p:sp>
      <p:pic>
        <p:nvPicPr>
          <p:cNvPr id="4" name="Bildobjekt 3" descr="våra-presentationer[1].PNG"/>
          <p:cNvPicPr>
            <a:picLocks noChangeAspect="1"/>
          </p:cNvPicPr>
          <p:nvPr/>
        </p:nvPicPr>
        <p:blipFill>
          <a:blip r:embed="rId2"/>
          <a:stretch>
            <a:fillRect/>
          </a:stretch>
        </p:blipFill>
        <p:spPr>
          <a:xfrm>
            <a:off x="1676400" y="2057400"/>
            <a:ext cx="5410200" cy="405765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ubrik 1"/>
          <p:cNvSpPr>
            <a:spLocks noGrp="1"/>
          </p:cNvSpPr>
          <p:nvPr>
            <p:ph type="title"/>
          </p:nvPr>
        </p:nvSpPr>
        <p:spPr/>
        <p:txBody>
          <a:bodyPr/>
          <a:lstStyle/>
          <a:p>
            <a:r>
              <a:rPr lang="en-GB" dirty="0" err="1" smtClean="0">
                <a:latin typeface="Arial Bold" charset="0"/>
                <a:ea typeface="ＭＳ Ｐゴシック" pitchFamily="-112" charset="-128"/>
              </a:rPr>
              <a:t>Teoretiskt</a:t>
            </a:r>
            <a:r>
              <a:rPr lang="en-GB" dirty="0" smtClean="0">
                <a:latin typeface="Arial Bold" charset="0"/>
                <a:ea typeface="ＭＳ Ｐゴシック" pitchFamily="-112" charset="-128"/>
              </a:rPr>
              <a:t> </a:t>
            </a:r>
            <a:r>
              <a:rPr lang="en-GB" dirty="0" err="1" smtClean="0">
                <a:latin typeface="Arial Bold" charset="0"/>
                <a:ea typeface="ＭＳ Ｐゴシック" pitchFamily="-112" charset="-128"/>
              </a:rPr>
              <a:t>ramverk</a:t>
            </a:r>
            <a:endParaRPr lang="en-GB" dirty="0">
              <a:latin typeface="Arial Bold" charset="0"/>
              <a:ea typeface="ＭＳ Ｐゴシック" pitchFamily="-112" charset="-128"/>
            </a:endParaRPr>
          </a:p>
        </p:txBody>
      </p:sp>
      <p:sp>
        <p:nvSpPr>
          <p:cNvPr id="13315" name="Platshållare för text 2"/>
          <p:cNvSpPr>
            <a:spLocks noGrp="1"/>
          </p:cNvSpPr>
          <p:nvPr>
            <p:ph type="body" sz="quarter" idx="12"/>
          </p:nvPr>
        </p:nvSpPr>
        <p:spPr/>
        <p:txBody>
          <a:bodyPr/>
          <a:lstStyle/>
          <a:p>
            <a:r>
              <a:rPr lang="en-GB" dirty="0" smtClean="0">
                <a:latin typeface="Arial" pitchFamily="-112" charset="0"/>
                <a:ea typeface="ＭＳ Ｐゴシック" pitchFamily="-112" charset="-128"/>
              </a:rPr>
              <a:t>Thomas Kuhn (1962): </a:t>
            </a:r>
            <a:r>
              <a:rPr lang="en-GB" dirty="0" err="1" smtClean="0">
                <a:latin typeface="Arial" pitchFamily="-112" charset="0"/>
                <a:ea typeface="ＭＳ Ｐゴシック" pitchFamily="-112" charset="-128"/>
              </a:rPr>
              <a:t>Vetenskaplighet</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är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paradigmatiskt</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bunden</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och</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därför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beroende</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av</a:t>
            </a:r>
            <a:r>
              <a:rPr lang="en-GB" dirty="0" smtClean="0">
                <a:latin typeface="Arial" pitchFamily="-112" charset="0"/>
                <a:ea typeface="ＭＳ Ｐゴシック" pitchFamily="-112" charset="-128"/>
              </a:rPr>
              <a:t> social </a:t>
            </a:r>
            <a:r>
              <a:rPr lang="en-GB" dirty="0" err="1" smtClean="0">
                <a:latin typeface="Arial" pitchFamily="-112" charset="0"/>
                <a:ea typeface="ＭＳ Ｐゴシック" pitchFamily="-112" charset="-128"/>
              </a:rPr>
              <a:t>inskolning</a:t>
            </a:r>
            <a:r>
              <a:rPr lang="en-GB" dirty="0" smtClean="0">
                <a:latin typeface="Arial" pitchFamily="-112" charset="0"/>
                <a:ea typeface="ＭＳ Ｐゴシック" pitchFamily="-112" charset="-128"/>
              </a:rPr>
              <a:t>.</a:t>
            </a:r>
          </a:p>
          <a:p>
            <a:endParaRPr lang="en-GB" dirty="0" smtClean="0">
              <a:latin typeface="Arial" pitchFamily="-112" charset="0"/>
              <a:ea typeface="ＭＳ Ｐゴシック" pitchFamily="-112" charset="-128"/>
            </a:endParaRPr>
          </a:p>
          <a:p>
            <a:r>
              <a:rPr lang="en-GB" dirty="0" err="1" smtClean="0">
                <a:latin typeface="Arial" pitchFamily="-112" charset="0"/>
                <a:ea typeface="ＭＳ Ｐゴシック" pitchFamily="-112" charset="-128"/>
              </a:rPr>
              <a:t>Ludwik</a:t>
            </a:r>
            <a:r>
              <a:rPr lang="en-GB" dirty="0" smtClean="0">
                <a:latin typeface="Arial" pitchFamily="-112" charset="0"/>
                <a:ea typeface="ＭＳ Ｐゴシック" pitchFamily="-112" charset="-128"/>
              </a:rPr>
              <a:t> Fleck (1935/1979) : </a:t>
            </a:r>
            <a:r>
              <a:rPr lang="en-GB" dirty="0" err="1" smtClean="0">
                <a:latin typeface="Arial" pitchFamily="-112" charset="0"/>
                <a:ea typeface="ＭＳ Ｐゴシック" pitchFamily="-112" charset="-128"/>
              </a:rPr>
              <a:t>Olika</a:t>
            </a:r>
            <a:r>
              <a:rPr lang="en-GB" dirty="0" smtClean="0">
                <a:latin typeface="Arial" pitchFamily="-112" charset="0"/>
                <a:ea typeface="ＭＳ Ｐゴシック" pitchFamily="-112" charset="-128"/>
              </a:rPr>
              <a:t> former </a:t>
            </a:r>
            <a:r>
              <a:rPr lang="en-GB" dirty="0" err="1" smtClean="0">
                <a:latin typeface="Arial" pitchFamily="-112" charset="0"/>
                <a:ea typeface="ＭＳ Ｐゴシック" pitchFamily="-112" charset="-128"/>
              </a:rPr>
              <a:t>av</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kunskap</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är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organiserade</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i</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esoteriska</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cirklar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i</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vilka</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individer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kan</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bli</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invigda</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exempelvis</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genom</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utbildning</a:t>
            </a:r>
            <a:r>
              <a:rPr lang="en-GB" dirty="0" smtClean="0">
                <a:latin typeface="Arial" pitchFamily="-112" charset="0"/>
                <a:ea typeface="ＭＳ Ｐゴシック" pitchFamily="-112" charset="-128"/>
              </a:rPr>
              <a:t>.</a:t>
            </a:r>
          </a:p>
          <a:p>
            <a:endParaRPr lang="en-GB" dirty="0" smtClean="0">
              <a:latin typeface="Arial" pitchFamily="-112" charset="0"/>
              <a:ea typeface="ＭＳ Ｐゴシック" pitchFamily="-112" charset="-128"/>
            </a:endParaRPr>
          </a:p>
          <a:p>
            <a:r>
              <a:rPr lang="en-GB" dirty="0" smtClean="0">
                <a:latin typeface="Arial" pitchFamily="-112" charset="0"/>
                <a:ea typeface="ＭＳ Ｐゴシック" pitchFamily="-112" charset="-128"/>
              </a:rPr>
              <a:t>Thomas </a:t>
            </a:r>
            <a:r>
              <a:rPr lang="en-GB" dirty="0" err="1" smtClean="0">
                <a:latin typeface="Arial" pitchFamily="-112" charset="0"/>
                <a:ea typeface="ＭＳ Ｐゴシック" pitchFamily="-112" charset="-128"/>
              </a:rPr>
              <a:t>Gieryn</a:t>
            </a:r>
            <a:r>
              <a:rPr lang="en-GB" dirty="0" smtClean="0">
                <a:latin typeface="Arial" pitchFamily="-112" charset="0"/>
                <a:ea typeface="ＭＳ Ｐゴシック" pitchFamily="-112" charset="-128"/>
              </a:rPr>
              <a:t> (1983): </a:t>
            </a:r>
            <a:r>
              <a:rPr lang="en-GB" dirty="0" err="1" smtClean="0">
                <a:latin typeface="Arial" pitchFamily="-112" charset="0"/>
                <a:ea typeface="ＭＳ Ｐゴシック" pitchFamily="-112" charset="-128"/>
              </a:rPr>
              <a:t>Gränsarbete</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handlar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om</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det</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vardagliga</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arbete</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där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utsagor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sorteras</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och</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definieras</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som</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antingen</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vetenskapliga</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eller</a:t>
            </a:r>
            <a:r>
              <a:rPr lang="en-GB" dirty="0" smtClean="0">
                <a:latin typeface="Arial" pitchFamily="-112" charset="0"/>
                <a:ea typeface="ＭＳ Ｐゴシック" pitchFamily="-112" charset="-128"/>
              </a:rPr>
              <a:t> </a:t>
            </a:r>
            <a:r>
              <a:rPr lang="en-GB" dirty="0" err="1" smtClean="0">
                <a:latin typeface="Arial" pitchFamily="-112" charset="0"/>
                <a:ea typeface="ＭＳ Ｐゴシック" pitchFamily="-112" charset="-128"/>
              </a:rPr>
              <a:t>ovetenskapliga</a:t>
            </a:r>
            <a:r>
              <a:rPr lang="en-GB" dirty="0" smtClean="0">
                <a:latin typeface="Arial" pitchFamily="-112" charset="0"/>
                <a:ea typeface="ＭＳ Ｐゴシック" pitchFamily="-112" charset="-128"/>
              </a:rPr>
              <a:t>. </a:t>
            </a:r>
            <a:endParaRPr lang="en-GB" dirty="0">
              <a:latin typeface="Arial" pitchFamily="-112" charset="0"/>
              <a:ea typeface="ＭＳ Ｐゴシック" pitchFamily="-112"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smtClean="0"/>
              <a:t>Materialet</a:t>
            </a:r>
            <a:endParaRPr lang="en-GB" dirty="0"/>
          </a:p>
        </p:txBody>
      </p:sp>
      <p:sp>
        <p:nvSpPr>
          <p:cNvPr id="3" name="Platshållare för text 2"/>
          <p:cNvSpPr>
            <a:spLocks noGrp="1"/>
          </p:cNvSpPr>
          <p:nvPr>
            <p:ph type="body" sz="quarter" idx="12"/>
          </p:nvPr>
        </p:nvSpPr>
        <p:spPr/>
        <p:txBody>
          <a:bodyPr/>
          <a:lstStyle/>
          <a:p>
            <a:pPr>
              <a:buNone/>
            </a:pPr>
            <a:r>
              <a:rPr lang="sv-SE" b="1" dirty="0" smtClean="0"/>
              <a:t>Totala materialet för projektet</a:t>
            </a:r>
          </a:p>
          <a:p>
            <a:r>
              <a:rPr lang="sv-SE" dirty="0" smtClean="0"/>
              <a:t>Examinatorernas skriftliga bedömningar av examensarbeten på lärarprogrammet (GU). </a:t>
            </a:r>
          </a:p>
          <a:p>
            <a:r>
              <a:rPr lang="sv-SE" dirty="0" smtClean="0"/>
              <a:t>Totalundersökning för perioden 2004 - 2010. </a:t>
            </a:r>
          </a:p>
          <a:p>
            <a:r>
              <a:rPr lang="sv-SE" dirty="0" smtClean="0"/>
              <a:t>Totalt 2085 protokoll, av varierande längd. </a:t>
            </a:r>
          </a:p>
          <a:p>
            <a:r>
              <a:rPr lang="sv-SE" dirty="0" smtClean="0"/>
              <a:t>243 examinatorer från ett 30-tal institutioner och 7 fakulteter.</a:t>
            </a:r>
          </a:p>
          <a:p>
            <a:endParaRPr lang="sv-SE" dirty="0" smtClean="0"/>
          </a:p>
          <a:p>
            <a:pPr>
              <a:buNone/>
            </a:pPr>
            <a:r>
              <a:rPr lang="sv-SE" b="1" dirty="0" smtClean="0"/>
              <a:t>Materialet för den här delstudien</a:t>
            </a:r>
          </a:p>
          <a:p>
            <a:endParaRPr lang="sv-SE" dirty="0" smtClean="0"/>
          </a:p>
          <a:p>
            <a:r>
              <a:rPr lang="sv-SE" dirty="0" smtClean="0"/>
              <a:t>Alla kompletteringsuppgifter från tre terminer (VT05, HT06 och HT07)</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smtClean="0"/>
              <a:t>Kriterier</a:t>
            </a:r>
            <a:r>
              <a:rPr lang="en-GB" dirty="0" smtClean="0"/>
              <a:t> </a:t>
            </a:r>
            <a:r>
              <a:rPr lang="en-GB" dirty="0" err="1" smtClean="0"/>
              <a:t>och</a:t>
            </a:r>
            <a:r>
              <a:rPr lang="en-GB" dirty="0" smtClean="0"/>
              <a:t> </a:t>
            </a:r>
            <a:r>
              <a:rPr lang="en-GB" dirty="0" err="1" smtClean="0"/>
              <a:t>deras</a:t>
            </a:r>
            <a:r>
              <a:rPr lang="en-GB" dirty="0" smtClean="0"/>
              <a:t> </a:t>
            </a:r>
            <a:r>
              <a:rPr lang="en-GB" dirty="0" err="1" smtClean="0"/>
              <a:t>betydelse</a:t>
            </a:r>
            <a:endParaRPr lang="en-GB" dirty="0"/>
          </a:p>
        </p:txBody>
      </p:sp>
      <p:pic>
        <p:nvPicPr>
          <p:cNvPr id="5" name="Bildobjekt 4"/>
          <p:cNvPicPr>
            <a:picLocks noChangeAspect="1"/>
          </p:cNvPicPr>
          <p:nvPr/>
        </p:nvPicPr>
        <p:blipFill>
          <a:blip r:embed="rId2"/>
          <a:stretch>
            <a:fillRect/>
          </a:stretch>
        </p:blipFill>
        <p:spPr>
          <a:xfrm>
            <a:off x="2266950" y="2209800"/>
            <a:ext cx="4610100" cy="3454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smtClean="0"/>
              <a:t>Kriterier</a:t>
            </a:r>
            <a:r>
              <a:rPr lang="en-GB" dirty="0" smtClean="0"/>
              <a:t> </a:t>
            </a:r>
            <a:r>
              <a:rPr lang="en-GB" dirty="0" err="1" smtClean="0"/>
              <a:t>och</a:t>
            </a:r>
            <a:r>
              <a:rPr lang="en-GB" dirty="0" smtClean="0"/>
              <a:t> </a:t>
            </a:r>
            <a:r>
              <a:rPr lang="en-GB" dirty="0" err="1" smtClean="0"/>
              <a:t>deras</a:t>
            </a:r>
            <a:r>
              <a:rPr lang="en-GB" dirty="0" smtClean="0"/>
              <a:t> </a:t>
            </a:r>
            <a:r>
              <a:rPr lang="en-GB" dirty="0" err="1" smtClean="0"/>
              <a:t>betydelse</a:t>
            </a:r>
            <a:endParaRPr lang="en-GB" dirty="0"/>
          </a:p>
        </p:txBody>
      </p:sp>
      <p:sp>
        <p:nvSpPr>
          <p:cNvPr id="3" name="Platshållare för text 2"/>
          <p:cNvSpPr>
            <a:spLocks noGrp="1"/>
          </p:cNvSpPr>
          <p:nvPr>
            <p:ph type="body" sz="quarter" idx="12"/>
          </p:nvPr>
        </p:nvSpPr>
        <p:spPr/>
        <p:txBody>
          <a:bodyPr/>
          <a:lstStyle/>
          <a:p>
            <a:pPr>
              <a:buNone/>
            </a:pPr>
            <a:endParaRPr lang="sv-SE" dirty="0" smtClean="0"/>
          </a:p>
          <a:p>
            <a:pPr>
              <a:buNone/>
            </a:pPr>
            <a:r>
              <a:rPr lang="sv-SE" dirty="0" smtClean="0"/>
              <a:t>Etikavsnitt bör läggas till (HT06).</a:t>
            </a:r>
          </a:p>
          <a:p>
            <a:pPr>
              <a:buNone/>
            </a:pPr>
            <a:endParaRPr lang="sv-SE" dirty="0" smtClean="0"/>
          </a:p>
          <a:p>
            <a:pPr lvl="0">
              <a:buNone/>
            </a:pPr>
            <a:r>
              <a:rPr lang="sv-SE" dirty="0" smtClean="0"/>
              <a:t>1. Abstract följer ej gängse normer utan skall skrivas om. --- (HT06).</a:t>
            </a:r>
          </a:p>
          <a:p>
            <a:pPr lvl="0">
              <a:buNone/>
            </a:pPr>
            <a:r>
              <a:rPr lang="sv-SE" dirty="0" smtClean="0"/>
              <a:t> </a:t>
            </a:r>
          </a:p>
          <a:p>
            <a:pPr>
              <a:buNone/>
            </a:pPr>
            <a:r>
              <a:rPr lang="sv-SE" dirty="0" smtClean="0"/>
              <a:t>… Metod. Metodkapitlet bör ligga så nära resultatredovisningen som möjligt. I metodkapitlet behöver ni lägga in ett avsnitt som heter Forskningsetik, där ni berör de forskningsetiska överväganden ni gjort (kolla VR:s hemsida). (HT07).</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smtClean="0"/>
              <a:t>Konkretiseringsproblem</a:t>
            </a:r>
            <a:endParaRPr lang="en-GB" dirty="0"/>
          </a:p>
        </p:txBody>
      </p:sp>
      <p:sp>
        <p:nvSpPr>
          <p:cNvPr id="3" name="Platshållare för text 2"/>
          <p:cNvSpPr>
            <a:spLocks noGrp="1"/>
          </p:cNvSpPr>
          <p:nvPr>
            <p:ph type="body" sz="quarter" idx="12"/>
          </p:nvPr>
        </p:nvSpPr>
        <p:spPr/>
        <p:txBody>
          <a:bodyPr/>
          <a:lstStyle/>
          <a:p>
            <a:pPr>
              <a:buNone/>
            </a:pPr>
            <a:r>
              <a:rPr lang="sv-SE" dirty="0" smtClean="0"/>
              <a:t>Resultaten måste bearbetas mer. (HT06).</a:t>
            </a:r>
          </a:p>
          <a:p>
            <a:pPr>
              <a:buNone/>
            </a:pPr>
            <a:r>
              <a:rPr lang="sv-SE" dirty="0" smtClean="0"/>
              <a:t> </a:t>
            </a:r>
          </a:p>
          <a:p>
            <a:pPr>
              <a:buNone/>
            </a:pPr>
            <a:r>
              <a:rPr lang="sv-SE" dirty="0" smtClean="0"/>
              <a:t>För betyget Godkänd krävs:</a:t>
            </a:r>
          </a:p>
          <a:p>
            <a:pPr>
              <a:buNone/>
            </a:pPr>
            <a:r>
              <a:rPr lang="sv-SE" dirty="0" err="1" smtClean="0"/>
              <a:t>Ff</a:t>
            </a:r>
            <a:r>
              <a:rPr lang="sv-SE" dirty="0" smtClean="0"/>
              <a:t> skall rensa rapporten från allt onödigt personligt tyckande och anseende. Inledningen skall skrivas om helt så att den baseras på kunskap inom området, ej enbart egna erfarenheter. En </a:t>
            </a:r>
            <a:r>
              <a:rPr lang="sv-SE" dirty="0" err="1" smtClean="0"/>
              <a:t>syftesfråga</a:t>
            </a:r>
            <a:r>
              <a:rPr lang="sv-SE" dirty="0" smtClean="0"/>
              <a:t> som kan täckas av de tre forskningsfrågorna bör formuleras. (HT06).</a:t>
            </a:r>
          </a:p>
          <a:p>
            <a:pPr>
              <a:buNone/>
            </a:pPr>
            <a:r>
              <a:rPr lang="sv-SE" dirty="0" smtClean="0"/>
              <a:t> </a:t>
            </a:r>
          </a:p>
          <a:p>
            <a:pPr>
              <a:buNone/>
            </a:pPr>
            <a:r>
              <a:rPr lang="sv-SE" dirty="0" smtClean="0"/>
              <a:t>Flytta Studiens trovärdighet och tillförlitlighet till Metodkapitlet. Beskriv och motivera intervjufrågorna. Referenssystemet ska göras enligt APA-manualen. (HT06).</a:t>
            </a:r>
          </a:p>
          <a:p>
            <a:pPr>
              <a:buNone/>
            </a:pPr>
            <a:r>
              <a:rPr lang="sv-SE" dirty="0" smtClean="0"/>
              <a:t> </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err="1" smtClean="0"/>
              <a:t>Konkretiseringsproblem</a:t>
            </a:r>
            <a:r>
              <a:rPr lang="en-GB" dirty="0" smtClean="0"/>
              <a:t> </a:t>
            </a:r>
            <a:endParaRPr lang="en-GB" dirty="0"/>
          </a:p>
        </p:txBody>
      </p:sp>
      <p:sp>
        <p:nvSpPr>
          <p:cNvPr id="3" name="Platshållare för text 2"/>
          <p:cNvSpPr>
            <a:spLocks noGrp="1"/>
          </p:cNvSpPr>
          <p:nvPr>
            <p:ph type="body" sz="quarter" idx="12"/>
          </p:nvPr>
        </p:nvSpPr>
        <p:spPr/>
        <p:txBody>
          <a:bodyPr/>
          <a:lstStyle/>
          <a:p>
            <a:pPr>
              <a:buNone/>
            </a:pPr>
            <a:r>
              <a:rPr lang="sv-SE" dirty="0" smtClean="0"/>
              <a:t>1. Se ovan, inledande diskussionen (on normativ kontra analytisk/vetenskapligfrågeställning). Detta är ett väsentligt problem. Ni får nu försöka åtgärda detta så gott det går och förhålla er kritiska till er egen studie… (</a:t>
            </a:r>
            <a:r>
              <a:rPr lang="sv-SE" dirty="0" smtClean="0"/>
              <a:t>HT06).</a:t>
            </a:r>
            <a:endParaRPr lang="sv-SE" dirty="0" smtClean="0"/>
          </a:p>
          <a:p>
            <a:pPr>
              <a:buNone/>
            </a:pPr>
            <a:r>
              <a:rPr lang="sv-SE" dirty="0" smtClean="0"/>
              <a:t> </a:t>
            </a:r>
          </a:p>
          <a:p>
            <a:pPr>
              <a:buNone/>
            </a:pPr>
            <a:r>
              <a:rPr lang="sv-SE" dirty="0" smtClean="0"/>
              <a:t>5. Formulera om frågorna i enkäten så att ni svarar på rättviseaspekten. (</a:t>
            </a:r>
            <a:r>
              <a:rPr lang="sv-SE" dirty="0" smtClean="0"/>
              <a:t>HT06).</a:t>
            </a:r>
            <a:endParaRPr lang="sv-SE" dirty="0" smtClean="0"/>
          </a:p>
          <a:p>
            <a:pPr>
              <a:buNone/>
            </a:pPr>
            <a:r>
              <a:rPr lang="sv-SE" dirty="0" smtClean="0"/>
              <a:t> </a:t>
            </a:r>
          </a:p>
          <a:p>
            <a:pPr>
              <a:buNone/>
            </a:pPr>
            <a:r>
              <a:rPr lang="sv-SE" dirty="0" smtClean="0"/>
              <a:t>Arbetet skulle tjäna på intervjuer med flera respondenter (</a:t>
            </a:r>
            <a:r>
              <a:rPr lang="sv-SE" dirty="0" smtClean="0"/>
              <a:t>HT06).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U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NU2012.pot</Template>
  <TotalTime>1668</TotalTime>
  <Words>301</Words>
  <Application>Microsoft Office PowerPoint</Application>
  <PresentationFormat>Bildspel på skärmen (4:3)</PresentationFormat>
  <Paragraphs>65</Paragraphs>
  <Slides>11</Slides>
  <Notes>0</Notes>
  <HiddenSlides>0</HiddenSlides>
  <MMClips>0</MMClips>
  <ScaleCrop>false</ScaleCrop>
  <HeadingPairs>
    <vt:vector size="4" baseType="variant">
      <vt:variant>
        <vt:lpstr>Tema</vt:lpstr>
      </vt:variant>
      <vt:variant>
        <vt:i4>1</vt:i4>
      </vt:variant>
      <vt:variant>
        <vt:lpstr>Bildrubriker</vt:lpstr>
      </vt:variant>
      <vt:variant>
        <vt:i4>11</vt:i4>
      </vt:variant>
    </vt:vector>
  </HeadingPairs>
  <TitlesOfParts>
    <vt:vector size="12" baseType="lpstr">
      <vt:lpstr>NU2012</vt:lpstr>
      <vt:lpstr>På gränsen till godkänt – vetenskaplig kvalitet och gränsarbete i examensarbeten i lärarutbildning.</vt:lpstr>
      <vt:lpstr>“Jag brukar göra på mitt sätt”  – om relationen mellan frihet, styrning och kvalité i bedömning av uppsatser på högskolan med lärarutbildningen vid Göteborgs universitet som exempel </vt:lpstr>
      <vt:lpstr>Fyra delstudier vid NU2012  </vt:lpstr>
      <vt:lpstr>Teoretiskt ramverk</vt:lpstr>
      <vt:lpstr>Materialet</vt:lpstr>
      <vt:lpstr>Kriterier och deras betydelse</vt:lpstr>
      <vt:lpstr>Kriterier och deras betydelse</vt:lpstr>
      <vt:lpstr>Konkretiseringsproblem</vt:lpstr>
      <vt:lpstr>Konkretiseringsproblem </vt:lpstr>
      <vt:lpstr>Form och språk</vt:lpstr>
      <vt:lpstr>Slutsatser</vt:lpstr>
    </vt:vector>
  </TitlesOfParts>
  <Company>GU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På gränsen till godkänt – vetenskaplig kvalitet och gränsarbete i examensarbeten i lärarutbildning.</dc:title>
  <dc:creator>Andreas Gunnarsson</dc:creator>
  <cp:lastModifiedBy>T6x</cp:lastModifiedBy>
  <cp:revision>14</cp:revision>
  <dcterms:created xsi:type="dcterms:W3CDTF">2012-10-12T13:56:52Z</dcterms:created>
  <dcterms:modified xsi:type="dcterms:W3CDTF">2012-10-17T12:11:49Z</dcterms:modified>
</cp:coreProperties>
</file>